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94" r:id="rId3"/>
    <p:sldId id="271" r:id="rId4"/>
    <p:sldId id="309" r:id="rId5"/>
    <p:sldId id="310" r:id="rId6"/>
    <p:sldId id="318" r:id="rId7"/>
    <p:sldId id="311" r:id="rId8"/>
    <p:sldId id="312" r:id="rId9"/>
    <p:sldId id="313" r:id="rId10"/>
    <p:sldId id="314" r:id="rId11"/>
    <p:sldId id="315" r:id="rId12"/>
    <p:sldId id="316" r:id="rId13"/>
    <p:sldId id="325" r:id="rId14"/>
    <p:sldId id="317" r:id="rId15"/>
    <p:sldId id="272" r:id="rId16"/>
    <p:sldId id="296" r:id="rId17"/>
    <p:sldId id="295" r:id="rId18"/>
    <p:sldId id="273" r:id="rId19"/>
    <p:sldId id="274" r:id="rId20"/>
    <p:sldId id="282" r:id="rId21"/>
    <p:sldId id="275" r:id="rId22"/>
    <p:sldId id="283" r:id="rId23"/>
    <p:sldId id="284" r:id="rId24"/>
    <p:sldId id="285" r:id="rId25"/>
    <p:sldId id="290" r:id="rId26"/>
    <p:sldId id="286" r:id="rId27"/>
    <p:sldId id="287" r:id="rId28"/>
    <p:sldId id="298" r:id="rId29"/>
    <p:sldId id="297" r:id="rId30"/>
    <p:sldId id="288" r:id="rId31"/>
    <p:sldId id="289" r:id="rId32"/>
    <p:sldId id="291" r:id="rId33"/>
    <p:sldId id="292" r:id="rId34"/>
    <p:sldId id="299" r:id="rId35"/>
    <p:sldId id="300" r:id="rId36"/>
    <p:sldId id="301" r:id="rId37"/>
    <p:sldId id="302" r:id="rId38"/>
    <p:sldId id="303" r:id="rId39"/>
    <p:sldId id="304" r:id="rId40"/>
    <p:sldId id="305" r:id="rId41"/>
    <p:sldId id="306" r:id="rId42"/>
    <p:sldId id="320" r:id="rId43"/>
    <p:sldId id="321" r:id="rId44"/>
    <p:sldId id="322" r:id="rId45"/>
    <p:sldId id="323" r:id="rId46"/>
    <p:sldId id="32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FF"/>
    <a:srgbClr val="E4FB09"/>
    <a:srgbClr val="D9FC04"/>
    <a:srgbClr val="00FF00"/>
    <a:srgbClr val="00CC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4-02-27T17:57:20.735"/>
    </inkml:context>
    <inkml:brush xml:id="br0">
      <inkml:brushProperty name="width" value="0.05292" units="cm"/>
      <inkml:brushProperty name="height" value="0.05292" units="cm"/>
      <inkml:brushProperty name="color" value="#FF0000"/>
    </inkml:brush>
  </inkml:definitions>
  <inkml:trace contextRef="#ctx0" brushRef="#br0">15896 9349 89,'0'0'35,"0"0"-1,4 36 3,-9 3-27,17 20-2,-3 8-2,4 13-1,0 3-2,1 2 0,-4-5-1,2-6 0,-7-16-1,1-10 0,-2-19-1,-4-18 1,0-11-1,-6-34 1,-1-9-1,0-17 0,1-14-1,-3-15 0,5-5 1,7-3-1,4 2 0,10 5 0,4 8 1,8 18-1,1 15 2,5 23-1,-4 21 0,-1 24 1,-9 22-1,-8 18 0,-7 14 1,-10 5 0,-3 6-1,-4-2 1,-7-7 0,-2-13-1,1-13 1,-2-18-1,8-10-1,2-12 1,11-9 0,-4-10 0,16-4 1,6 0-1,11 1 1,7 8 0,6 2 0,4 6 1,-1 7-1,-1 6 0,-3 1-1,-4 6 0,-5 4-2,-6-5-2,2 10-18,-18-19-15,7 4-2,-17-17 0,14 12 0</inkml:trace>
  <inkml:trace contextRef="#ctx0" brushRef="#br0" timeOffset="391">16656 10031 112,'5'11'38,"-12"-24"1,12-1-2,-11-21-30,5-4-4,0-13-1,2-9-2,-5-13 0,5-5 0,-2-5 0,0 3-1,1 1 2,5 7-1,1 14 1,4 12 0,5 15 0,7 24 1,4 21-1,6 16 1,5 18-1,7 14 1,-1 5 0,0 8 0,0-2 0,-9-5-2,5-8 0,-10-9 0,-10-10 0,-5-11 0,-9-11-4,-5-18-2,-13 15-15,-17-27-18,-2 1-1,-19-12 1,4 7 0</inkml:trace>
  <inkml:trace contextRef="#ctx0" brushRef="#br0" timeOffset="534">16670 9736 121,'0'0'39,"20"-2"0,5-20-1,15 1-31,2-8-4,4-2-1,1 0-6,-11-11-18,9 16-17,-14-6-2,2 10 0,-10-8-2</inkml:trace>
  <inkml:trace contextRef="#ctx0" brushRef="#br0" timeOffset="2398">21706 7009 74,'-2'-13'36,"2"13"-1,-3-10 1,3 10-23,0 0-4,11 6-2,-11-6-3,4 30 0,-5-3-1,-1 12-1,-6 14 0,-3 7 0,-3 10 0,-1 0-1,-4-1 0,0-1 0,1-9 0,4-7 0,6-16-1,2-6 1,5-12-1,4-6 0,10-12 0,8-7 1,4-5 0,6-4 0,7 0 0,1-4 0,5-2 1,0 3-1,-4 1 0,-2 5 0,-6 1 1,-3 6-1,-6 2-1,-3 4 0,-9 3-1,-11-3-2,19 9-1,-19-9-11,13 2-24,-13-2-1,0-11 0,-5-5 1</inkml:trace>
  <inkml:trace contextRef="#ctx0" brushRef="#br0" timeOffset="2970">22101 7167 87,'-11'-4'33,"11"4"2,0 0 0,0 0-26,0 0-3,0 0-2,0 15 0,4 6 0,-5 11 0,7 12 0,-5 10 0,5 11-1,-3 1 0,0 6-1,2-4-1,-3-5 0,4-14 0,-3-8-1,0-18 1,-3-23-2,0 0 2,5-36-1,-6-10 1,1-15-1,-3-11-1,1-7 0,1-8 0,0 4 0,3 2 0,3 9 1,3 9-1,4 15 1,1 11 0,4 18 0,2 15 0,2 16 1,2 18 0,3 12 1,-2 10 0,2 12-1,2 4 1,2-3-1,-1-2 1,-1-5-1,-5-6 1,1-8-2,-4-12 0,-3-7 0,-6-10-1,-11-15-1,7 11-2,-15-22-6,8 11-28,-24-29-2,6 16 0,-18-15 0</inkml:trace>
  <inkml:trace contextRef="#ctx0" brushRef="#br0" timeOffset="3241">22092 7417 93,'0'0'39,"12"-1"0,2-11-1,16 5-19,-1-10-13,10 3-2,-2-2-1,1 2-1,-2-1-1,2 3 0,-10 1 0,-4 4-1,-8 5 0,-2 0 0,-3 3-1,-11-1-1,0 0-3,0 0-19,0 14-15,-13-12-2,8 10 1,-11-10-1</inkml:trace>
  <inkml:trace contextRef="#ctx0" brushRef="#br0" timeOffset="15088">18276 8901 8,'23'-56'18,"-1"7"-1,-13-3 0,-6 7-7,-8 4-6,-8 5-2,-5 7-2,-7 8 0,-5 7-1,-2 7 1,-4 4 0,-2 8-2,-4 5 2,5 5 1,-2 6-1,0 2-1,3 5-2,5 1-1,1 1-1,6 3-3,5-1-2,4-1-1,6 4-3,3-6 0</inkml:trace>
  <inkml:trace contextRef="#ctx0" brushRef="#br0" timeOffset="15277">17963 9001 23,'31'-4'15,"8"-3"-1,-6-9-3,-3-3-5,3-5-2,-9-6-2,-2-3-1,-5-2-1,-3-3-1,-6 2-2,-5-1-1,-4 3-2,-5-1-2,-6 4-3,-3 3-3,-3 1 2,-4 3 1</inkml:trace>
  <inkml:trace contextRef="#ctx0" brushRef="#br0" timeOffset="65635">19244 12824 67,'-55'32'28,"7"4"0,2-5-2,11 9-16,0-7-4,12 10 0,1-3-2,13 8-1,4 3-1,8 6-1,4 4 0,6 6 0,8 8-1,6 1 0,7-1-2,7-7 2,13-8-2,8-11 1,16-8-2,6-16 1,11-13-3,3-17 0,7-8 1,-4-18 0,3-7 1,-11-15 0,-5-7 0,-11-7 2,-11-9 2,-9-1 1,-13-5 1,-10 4 0,-19-1 0,-12 4 0,-18 2 0,-11 4 0,-16 6-1,-9 5 1,-11 4 0,-4 11-2,-7 9 0,-1 12 1,-6 7-1,2 14 0,-3 11 0,4 14-1,1 13 0,5 10 1,7 5-2,9 3 2,13 0-2,12-5 2,11-6-3,10-9 0,16-6-13,3-19-13,15-6 0,0-15-3,12-7 2</inkml:trace>
  <inkml:trace contextRef="#ctx0" brushRef="#br0" timeOffset="66665">23042 11555 33,'0'0'30,"-22"-4"1,9 4-1,-10-10-11,12 12-3,-18-11-3,11 11-5,-10-3-3,2 7-2,-3-1 0,-1 9-1,-2 1-1,-1 7 0,2 4-1,1 4 1,-1 3 1,6 6-2,0 3 2,3 3-1,5 4 0,5 4 0,4 2 0,6-1-1,9 0 0,4-2 0,8-3 0,11-4 0,8-5 1,7-9-1,6-6 0,9-9 1,5-8-1,7-9 0,0-8 1,1-8-1,0-9 1,-4-6-1,0-5 1,-7-4-1,-6-4 1,-3-4 0,-11 0 0,-9-3-1,-5-3-1,-8 1 1,-8-2-1,-9-1 0,-8 3 0,-12 0 1,-7 1-1,-4 3 0,-8 4 2,-5 7 0,-7 4 0,-1 6-1,-5 5 1,-3 8 0,6 6 0,0 5-1,5 7 1,2 3-1,4 4 0,3 3 0,8-1 0,9 2 0,1 1-1,3 1 2,2-1-1,3-3 0,11-11 0,-9 16 0,9-16 0,-3 11-1,3-11 0,0 0-1,0 0-2,0 0-6,0 0-24,0 0-1,0 0 1,-12-8-2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36E5F-F18D-4F9A-9DAE-91CE0773E93C}" type="datetimeFigureOut">
              <a:rPr lang="en-CA" smtClean="0"/>
              <a:pPr/>
              <a:t>27/02/2014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DA871-0AD5-463D-B770-859431BACF61}" type="slidenum">
              <a:rPr lang="en-CA" smtClean="0"/>
              <a:pPr/>
              <a:t>‹#›</a:t>
            </a:fld>
            <a:endParaRPr lang="en-CA"/>
          </a:p>
        </p:txBody>
      </p:sp>
    </p:spTree>
    <p:extLst>
      <p:ext uri="{BB962C8B-B14F-4D97-AF65-F5344CB8AC3E}">
        <p14:creationId xmlns:p14="http://schemas.microsoft.com/office/powerpoint/2010/main" val="114389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18</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19</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20</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22</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23</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24</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25</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28</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29</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30</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32</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33</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34</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35</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36</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37</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38</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39</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40</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42</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43</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44</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2/27/2014</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2/27/2014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00400"/>
            <a:ext cx="8458200" cy="1822704"/>
          </a:xfrm>
        </p:spPr>
        <p:txBody>
          <a:bodyPr/>
          <a:lstStyle/>
          <a:p>
            <a:r>
              <a:rPr lang="en-US" sz="4800" dirty="0" smtClean="0">
                <a:solidFill>
                  <a:schemeClr val="bg1"/>
                </a:solidFill>
              </a:rPr>
              <a:t>Chapter 10: the heart, circulation &amp; blood</a:t>
            </a:r>
            <a:endParaRPr lang="en-US" sz="4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eart_functioning_p_c_ph_739"/>
          <p:cNvPicPr>
            <a:picLocks noChangeAspect="1" noChangeArrowheads="1"/>
          </p:cNvPicPr>
          <p:nvPr/>
        </p:nvPicPr>
        <p:blipFill>
          <a:blip r:embed="rId3" cstate="print"/>
          <a:srcRect t="4047" b="7428"/>
          <a:stretch>
            <a:fillRect/>
          </a:stretch>
        </p:blipFill>
        <p:spPr>
          <a:xfrm>
            <a:off x="-21696" y="190500"/>
            <a:ext cx="9187392" cy="6477000"/>
          </a:xfrm>
          <a:prstGeom prst="rect">
            <a:avLst/>
          </a:prstGeom>
          <a:noFill/>
          <a:ln/>
        </p:spPr>
      </p:pic>
      <p:sp>
        <p:nvSpPr>
          <p:cNvPr id="5" name="TextBox 4"/>
          <p:cNvSpPr txBox="1"/>
          <p:nvPr/>
        </p:nvSpPr>
        <p:spPr>
          <a:xfrm>
            <a:off x="1143000" y="304800"/>
            <a:ext cx="3810000" cy="1785104"/>
          </a:xfrm>
          <a:prstGeom prst="rect">
            <a:avLst/>
          </a:prstGeom>
          <a:noFill/>
        </p:spPr>
        <p:txBody>
          <a:bodyPr wrap="square" rtlCol="0">
            <a:spAutoFit/>
          </a:bodyPr>
          <a:lstStyle/>
          <a:p>
            <a:pPr lvl="0"/>
            <a:r>
              <a:rPr lang="en-US" sz="2200" b="1" dirty="0" smtClean="0">
                <a:solidFill>
                  <a:schemeClr val="bg1"/>
                </a:solidFill>
              </a:rPr>
              <a:t>QRS complex occurs just prior to ventricular contraction during the AV node signal through AV bundle in septum and </a:t>
            </a:r>
            <a:r>
              <a:rPr lang="en-US" sz="2200" b="1" dirty="0" err="1" smtClean="0">
                <a:solidFill>
                  <a:schemeClr val="bg1"/>
                </a:solidFill>
              </a:rPr>
              <a:t>purkinje</a:t>
            </a:r>
            <a:r>
              <a:rPr lang="en-US" sz="2200" b="1" dirty="0" smtClean="0">
                <a:solidFill>
                  <a:schemeClr val="bg1"/>
                </a:solidFill>
              </a:rPr>
              <a:t> fibers</a:t>
            </a:r>
          </a:p>
        </p:txBody>
      </p:sp>
      <p:sp>
        <p:nvSpPr>
          <p:cNvPr id="6" name="TextBox 5"/>
          <p:cNvSpPr txBox="1"/>
          <p:nvPr/>
        </p:nvSpPr>
        <p:spPr>
          <a:xfrm>
            <a:off x="609600" y="3124200"/>
            <a:ext cx="3276600" cy="1107996"/>
          </a:xfrm>
          <a:prstGeom prst="rect">
            <a:avLst/>
          </a:prstGeom>
          <a:noFill/>
        </p:spPr>
        <p:txBody>
          <a:bodyPr wrap="square" rtlCol="0">
            <a:spAutoFit/>
          </a:bodyPr>
          <a:lstStyle/>
          <a:p>
            <a:pPr lvl="0"/>
            <a:r>
              <a:rPr lang="en-US" sz="2200" b="1" dirty="0" smtClean="0">
                <a:solidFill>
                  <a:schemeClr val="bg1"/>
                </a:solidFill>
              </a:rPr>
              <a:t>P Wave occurs just prior to </a:t>
            </a:r>
            <a:r>
              <a:rPr lang="en-US" sz="2200" b="1" dirty="0" err="1" smtClean="0">
                <a:solidFill>
                  <a:schemeClr val="bg1"/>
                </a:solidFill>
              </a:rPr>
              <a:t>atrial</a:t>
            </a:r>
            <a:r>
              <a:rPr lang="en-US" sz="2200" b="1" dirty="0" smtClean="0">
                <a:solidFill>
                  <a:schemeClr val="bg1"/>
                </a:solidFill>
              </a:rPr>
              <a:t> contraction during the SA node signal</a:t>
            </a:r>
            <a:endParaRPr lang="en-CA" sz="2200" b="1" dirty="0">
              <a:solidFill>
                <a:schemeClr val="bg1"/>
              </a:solidFill>
            </a:endParaRPr>
          </a:p>
        </p:txBody>
      </p:sp>
      <p:sp>
        <p:nvSpPr>
          <p:cNvPr id="7" name="TextBox 6"/>
          <p:cNvSpPr txBox="1"/>
          <p:nvPr/>
        </p:nvSpPr>
        <p:spPr>
          <a:xfrm>
            <a:off x="5410200" y="2133600"/>
            <a:ext cx="3733800" cy="1785104"/>
          </a:xfrm>
          <a:prstGeom prst="rect">
            <a:avLst/>
          </a:prstGeom>
          <a:noFill/>
        </p:spPr>
        <p:txBody>
          <a:bodyPr wrap="square" rtlCol="0">
            <a:spAutoFit/>
          </a:bodyPr>
          <a:lstStyle/>
          <a:p>
            <a:pPr lvl="0"/>
            <a:r>
              <a:rPr lang="en-US" sz="2200" b="1" dirty="0" smtClean="0">
                <a:solidFill>
                  <a:schemeClr val="bg1"/>
                </a:solidFill>
              </a:rPr>
              <a:t>T wave occurs after ventricular contraction which represents the detection of residual electrical activity in the heart during diastole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jpg"/>
          <p:cNvPicPr>
            <a:picLocks noChangeAspect="1"/>
          </p:cNvPicPr>
          <p:nvPr/>
        </p:nvPicPr>
        <p:blipFill>
          <a:blip r:embed="rId3" cstate="print"/>
          <a:srcRect/>
          <a:stretch>
            <a:fillRect/>
          </a:stretch>
        </p:blipFill>
        <p:spPr>
          <a:xfrm>
            <a:off x="5486400" y="914400"/>
            <a:ext cx="3657600" cy="2926080"/>
          </a:xfrm>
          <a:prstGeom prst="rect">
            <a:avLst/>
          </a:prstGeom>
        </p:spPr>
      </p:pic>
      <p:sp>
        <p:nvSpPr>
          <p:cNvPr id="2" name="TextBox 1"/>
          <p:cNvSpPr txBox="1"/>
          <p:nvPr/>
        </p:nvSpPr>
        <p:spPr>
          <a:xfrm>
            <a:off x="1524000" y="0"/>
            <a:ext cx="3950890" cy="461665"/>
          </a:xfrm>
          <a:prstGeom prst="rect">
            <a:avLst/>
          </a:prstGeom>
          <a:noFill/>
        </p:spPr>
        <p:txBody>
          <a:bodyPr wrap="none" rtlCol="0">
            <a:spAutoFit/>
          </a:bodyPr>
          <a:lstStyle/>
          <a:p>
            <a:r>
              <a:rPr lang="en-CA" sz="2400" dirty="0" smtClean="0">
                <a:solidFill>
                  <a:schemeClr val="bg1"/>
                </a:solidFill>
              </a:rPr>
              <a:t>Extrinsic Control of Heartbeat</a:t>
            </a:r>
            <a:endParaRPr lang="en-CA" sz="2400" dirty="0">
              <a:solidFill>
                <a:schemeClr val="bg1"/>
              </a:solidFill>
            </a:endParaRPr>
          </a:p>
        </p:txBody>
      </p:sp>
      <p:sp>
        <p:nvSpPr>
          <p:cNvPr id="3" name="Down Arrow 2"/>
          <p:cNvSpPr/>
          <p:nvPr/>
        </p:nvSpPr>
        <p:spPr>
          <a:xfrm>
            <a:off x="3276600" y="457200"/>
            <a:ext cx="304800" cy="10668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4" name="TextBox 3"/>
          <p:cNvSpPr txBox="1"/>
          <p:nvPr/>
        </p:nvSpPr>
        <p:spPr>
          <a:xfrm>
            <a:off x="1066800" y="1447800"/>
            <a:ext cx="5029200" cy="1569660"/>
          </a:xfrm>
          <a:prstGeom prst="rect">
            <a:avLst/>
          </a:prstGeom>
          <a:noFill/>
        </p:spPr>
        <p:txBody>
          <a:bodyPr wrap="square" rtlCol="0">
            <a:spAutoFit/>
          </a:bodyPr>
          <a:lstStyle/>
          <a:p>
            <a:r>
              <a:rPr lang="en-CA" sz="2400" dirty="0" smtClean="0">
                <a:solidFill>
                  <a:schemeClr val="bg1"/>
                </a:solidFill>
              </a:rPr>
              <a:t>Medulla Oblongata in the brain sends signals to the SA node of the heart to increase or decrease heart rate depending on the needs of the body.</a:t>
            </a:r>
            <a:endParaRPr lang="en-CA" sz="2400" dirty="0">
              <a:solidFill>
                <a:schemeClr val="bg1"/>
              </a:solidFill>
            </a:endParaRPr>
          </a:p>
        </p:txBody>
      </p:sp>
      <p:sp>
        <p:nvSpPr>
          <p:cNvPr id="7" name="Down Arrow 6"/>
          <p:cNvSpPr/>
          <p:nvPr/>
        </p:nvSpPr>
        <p:spPr>
          <a:xfrm rot="2879253">
            <a:off x="1920804" y="2721185"/>
            <a:ext cx="304800" cy="193019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8" name="Down Arrow 7"/>
          <p:cNvSpPr/>
          <p:nvPr/>
        </p:nvSpPr>
        <p:spPr>
          <a:xfrm rot="18600452">
            <a:off x="5458929" y="2660197"/>
            <a:ext cx="304800" cy="218528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9" name="TextBox 8"/>
          <p:cNvSpPr txBox="1"/>
          <p:nvPr/>
        </p:nvSpPr>
        <p:spPr>
          <a:xfrm>
            <a:off x="0" y="4572000"/>
            <a:ext cx="4419600" cy="1938992"/>
          </a:xfrm>
          <a:prstGeom prst="rect">
            <a:avLst/>
          </a:prstGeom>
          <a:noFill/>
        </p:spPr>
        <p:txBody>
          <a:bodyPr wrap="square" rtlCol="0">
            <a:spAutoFit/>
          </a:bodyPr>
          <a:lstStyle/>
          <a:p>
            <a:r>
              <a:rPr lang="en-CA" sz="2400" dirty="0" smtClean="0">
                <a:solidFill>
                  <a:schemeClr val="bg1"/>
                </a:solidFill>
              </a:rPr>
              <a:t>Sympathetic = fight or flight</a:t>
            </a:r>
          </a:p>
          <a:p>
            <a:r>
              <a:rPr lang="en-CA" sz="2400" dirty="0" smtClean="0">
                <a:solidFill>
                  <a:schemeClr val="bg1"/>
                </a:solidFill>
              </a:rPr>
              <a:t>Epinephrine is released which increases SA node stimulation and therefore, increases heart rate (&amp; blood velocity)</a:t>
            </a:r>
            <a:endParaRPr lang="en-CA" sz="2400" dirty="0">
              <a:solidFill>
                <a:schemeClr val="bg1"/>
              </a:solidFill>
            </a:endParaRPr>
          </a:p>
        </p:txBody>
      </p:sp>
      <p:sp>
        <p:nvSpPr>
          <p:cNvPr id="10" name="TextBox 9"/>
          <p:cNvSpPr txBox="1"/>
          <p:nvPr/>
        </p:nvSpPr>
        <p:spPr>
          <a:xfrm>
            <a:off x="4495800" y="4572000"/>
            <a:ext cx="4648200" cy="1938992"/>
          </a:xfrm>
          <a:prstGeom prst="rect">
            <a:avLst/>
          </a:prstGeom>
          <a:noFill/>
        </p:spPr>
        <p:txBody>
          <a:bodyPr wrap="square" rtlCol="0">
            <a:spAutoFit/>
          </a:bodyPr>
          <a:lstStyle/>
          <a:p>
            <a:r>
              <a:rPr lang="en-CA" sz="2400" dirty="0" smtClean="0">
                <a:solidFill>
                  <a:schemeClr val="bg1"/>
                </a:solidFill>
              </a:rPr>
              <a:t>Parasympathetic = relaxed state</a:t>
            </a:r>
          </a:p>
          <a:p>
            <a:r>
              <a:rPr lang="en-CA" sz="2400" dirty="0" smtClean="0">
                <a:solidFill>
                  <a:schemeClr val="bg1"/>
                </a:solidFill>
              </a:rPr>
              <a:t>Acetylcholine is released which decreases SA node stimulation and therefore, decreases heart rate (&amp; blood velocity)</a:t>
            </a:r>
            <a:endParaRPr lang="en-CA" sz="2400" dirty="0">
              <a:solidFill>
                <a:schemeClr val="bg1"/>
              </a:solidFill>
            </a:endParaRPr>
          </a:p>
        </p:txBody>
      </p:sp>
      <p:sp>
        <p:nvSpPr>
          <p:cNvPr id="11" name="Oval 10"/>
          <p:cNvSpPr/>
          <p:nvPr/>
        </p:nvSpPr>
        <p:spPr>
          <a:xfrm>
            <a:off x="7696200" y="2514600"/>
            <a:ext cx="457200" cy="381000"/>
          </a:xfrm>
          <a:prstGeom prst="ellipse">
            <a:avLst/>
          </a:prstGeom>
          <a:noFill/>
          <a:ln w="57150">
            <a:solidFill>
              <a:srgbClr val="FFFF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CA">
              <a:solidFill>
                <a:schemeClr val="bg1"/>
              </a:solidFill>
            </a:endParaRPr>
          </a:p>
        </p:txBody>
      </p:sp>
      <p:cxnSp>
        <p:nvCxnSpPr>
          <p:cNvPr id="13" name="Straight Arrow Connector 12"/>
          <p:cNvCxnSpPr/>
          <p:nvPr/>
        </p:nvCxnSpPr>
        <p:spPr>
          <a:xfrm>
            <a:off x="5867400" y="1828800"/>
            <a:ext cx="1905000" cy="838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jpg"/>
          <p:cNvPicPr>
            <a:picLocks noChangeAspect="1"/>
          </p:cNvPicPr>
          <p:nvPr/>
        </p:nvPicPr>
        <p:blipFill>
          <a:blip r:embed="rId3" cstate="print"/>
          <a:stretch>
            <a:fillRect/>
          </a:stretch>
        </p:blipFill>
        <p:spPr>
          <a:xfrm>
            <a:off x="3769360" y="0"/>
            <a:ext cx="5374640" cy="3505200"/>
          </a:xfrm>
          <a:prstGeom prst="rect">
            <a:avLst/>
          </a:prstGeom>
        </p:spPr>
      </p:pic>
      <p:pic>
        <p:nvPicPr>
          <p:cNvPr id="3" name="Picture 2" descr="HypertensionPinchSalt.gif"/>
          <p:cNvPicPr>
            <a:picLocks noChangeAspect="1"/>
          </p:cNvPicPr>
          <p:nvPr/>
        </p:nvPicPr>
        <p:blipFill>
          <a:blip r:embed="rId4" cstate="print"/>
          <a:stretch>
            <a:fillRect/>
          </a:stretch>
        </p:blipFill>
        <p:spPr>
          <a:xfrm>
            <a:off x="6019800" y="3382766"/>
            <a:ext cx="3124200" cy="3475233"/>
          </a:xfrm>
          <a:prstGeom prst="rect">
            <a:avLst/>
          </a:prstGeom>
        </p:spPr>
      </p:pic>
      <p:pic>
        <p:nvPicPr>
          <p:cNvPr id="4" name="Picture 3" descr="low bp cartoon.jpg"/>
          <p:cNvPicPr>
            <a:picLocks noChangeAspect="1"/>
          </p:cNvPicPr>
          <p:nvPr/>
        </p:nvPicPr>
        <p:blipFill>
          <a:blip r:embed="rId5" cstate="print"/>
          <a:stretch>
            <a:fillRect/>
          </a:stretch>
        </p:blipFill>
        <p:spPr>
          <a:xfrm>
            <a:off x="3352800" y="3471334"/>
            <a:ext cx="2743200" cy="3386666"/>
          </a:xfrm>
          <a:prstGeom prst="rect">
            <a:avLst/>
          </a:prstGeom>
        </p:spPr>
      </p:pic>
      <p:sp>
        <p:nvSpPr>
          <p:cNvPr id="5" name="TextBox 4"/>
          <p:cNvSpPr txBox="1"/>
          <p:nvPr/>
        </p:nvSpPr>
        <p:spPr>
          <a:xfrm>
            <a:off x="0" y="0"/>
            <a:ext cx="3809999" cy="6740307"/>
          </a:xfrm>
          <a:prstGeom prst="rect">
            <a:avLst/>
          </a:prstGeom>
          <a:noFill/>
        </p:spPr>
        <p:txBody>
          <a:bodyPr wrap="square" rtlCol="0">
            <a:spAutoFit/>
          </a:bodyPr>
          <a:lstStyle/>
          <a:p>
            <a:r>
              <a:rPr lang="en-CA" sz="2400" dirty="0" smtClean="0">
                <a:solidFill>
                  <a:schemeClr val="bg1"/>
                </a:solidFill>
              </a:rPr>
              <a:t>Blood pressure is measures with a sphygmomanometer.</a:t>
            </a:r>
          </a:p>
          <a:p>
            <a:endParaRPr lang="en-CA" sz="2400" dirty="0" smtClean="0">
              <a:solidFill>
                <a:schemeClr val="bg1"/>
              </a:solidFill>
            </a:endParaRPr>
          </a:p>
          <a:p>
            <a:r>
              <a:rPr lang="en-CA" sz="2400" dirty="0" smtClean="0">
                <a:solidFill>
                  <a:schemeClr val="bg1"/>
                </a:solidFill>
              </a:rPr>
              <a:t>BP in systemic arteries indicates proper functioning of the left ventricle.</a:t>
            </a:r>
          </a:p>
          <a:p>
            <a:endParaRPr lang="en-CA" sz="2400" dirty="0" smtClean="0">
              <a:solidFill>
                <a:schemeClr val="bg1"/>
              </a:solidFill>
            </a:endParaRPr>
          </a:p>
          <a:p>
            <a:r>
              <a:rPr lang="en-CA" sz="2400" dirty="0" smtClean="0">
                <a:solidFill>
                  <a:schemeClr val="bg1"/>
                </a:solidFill>
              </a:rPr>
              <a:t>Normal BP is about 120/80 mmHg.  </a:t>
            </a:r>
          </a:p>
          <a:p>
            <a:endParaRPr lang="en-CA" sz="2400" dirty="0" smtClean="0">
              <a:solidFill>
                <a:schemeClr val="bg1"/>
              </a:solidFill>
            </a:endParaRPr>
          </a:p>
          <a:p>
            <a:r>
              <a:rPr lang="en-CA" sz="2400" dirty="0" smtClean="0">
                <a:solidFill>
                  <a:schemeClr val="bg1"/>
                </a:solidFill>
              </a:rPr>
              <a:t>120 = systolic BP when the ventricle contracts</a:t>
            </a:r>
          </a:p>
          <a:p>
            <a:endParaRPr lang="en-CA" sz="2400" dirty="0" smtClean="0">
              <a:solidFill>
                <a:schemeClr val="bg1"/>
              </a:solidFill>
            </a:endParaRPr>
          </a:p>
          <a:p>
            <a:r>
              <a:rPr lang="en-CA" sz="2400" dirty="0" smtClean="0">
                <a:solidFill>
                  <a:schemeClr val="bg1"/>
                </a:solidFill>
              </a:rPr>
              <a:t>80 = diastolic BP when the ventricle relaxes </a:t>
            </a:r>
          </a:p>
          <a:p>
            <a:endParaRPr lang="en-CA" sz="2400" dirty="0" smtClean="0">
              <a:solidFill>
                <a:schemeClr val="bg1"/>
              </a:solidFill>
            </a:endParaRPr>
          </a:p>
          <a:p>
            <a:r>
              <a:rPr lang="en-CA" sz="2400" dirty="0" smtClean="0">
                <a:solidFill>
                  <a:schemeClr val="bg1"/>
                </a:solidFill>
              </a:rPr>
              <a:t>Hypertension is BP &gt; 120/80</a:t>
            </a:r>
          </a:p>
          <a:p>
            <a:r>
              <a:rPr lang="en-CA" sz="2400" dirty="0" smtClean="0">
                <a:solidFill>
                  <a:schemeClr val="bg1"/>
                </a:solidFill>
              </a:rPr>
              <a:t>Hypotension is BP &lt; 120/80</a:t>
            </a:r>
            <a:endParaRPr lang="en-CA" sz="2400" dirty="0">
              <a:solidFill>
                <a:schemeClr val="bg1"/>
              </a:solidFill>
            </a:endParaRPr>
          </a:p>
        </p:txBody>
      </p:sp>
      <p:sp>
        <p:nvSpPr>
          <p:cNvPr id="6" name="Down Arrow 5"/>
          <p:cNvSpPr/>
          <p:nvPr/>
        </p:nvSpPr>
        <p:spPr>
          <a:xfrm rot="17248624">
            <a:off x="3695269" y="222257"/>
            <a:ext cx="304800" cy="1740546"/>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stole systole.png"/>
          <p:cNvPicPr>
            <a:picLocks noGrp="1" noChangeAspect="1"/>
          </p:cNvPicPr>
          <p:nvPr>
            <p:ph sz="half" idx="1"/>
          </p:nvPr>
        </p:nvPicPr>
        <p:blipFill>
          <a:blip r:embed="rId2" cstate="print"/>
          <a:srcRect t="6270" b="4848"/>
          <a:stretch>
            <a:fillRect/>
          </a:stretch>
        </p:blipFill>
        <p:spPr>
          <a:xfrm>
            <a:off x="1333500" y="2438400"/>
            <a:ext cx="6477000" cy="4191000"/>
          </a:xfrm>
        </p:spPr>
      </p:pic>
      <p:sp>
        <p:nvSpPr>
          <p:cNvPr id="6" name="Content Placeholder 5"/>
          <p:cNvSpPr>
            <a:spLocks noGrp="1"/>
          </p:cNvSpPr>
          <p:nvPr>
            <p:ph sz="half" idx="2"/>
          </p:nvPr>
        </p:nvSpPr>
        <p:spPr>
          <a:xfrm>
            <a:off x="0" y="152400"/>
            <a:ext cx="9144000" cy="2362200"/>
          </a:xfrm>
        </p:spPr>
        <p:txBody>
          <a:bodyPr>
            <a:normAutofit fontScale="92500" lnSpcReduction="20000"/>
          </a:bodyPr>
          <a:lstStyle/>
          <a:p>
            <a:pPr>
              <a:buClr>
                <a:schemeClr val="bg1"/>
              </a:buClr>
            </a:pPr>
            <a:r>
              <a:rPr lang="en-US" dirty="0" smtClean="0">
                <a:solidFill>
                  <a:schemeClr val="bg1"/>
                </a:solidFill>
              </a:rPr>
              <a:t>When the left ventricle is in systole, there is an increase in pressure in the systemic arteries.  This is systolic BP.</a:t>
            </a:r>
          </a:p>
          <a:p>
            <a:pPr>
              <a:buClr>
                <a:schemeClr val="bg1"/>
              </a:buClr>
            </a:pPr>
            <a:r>
              <a:rPr lang="en-US" dirty="0" smtClean="0">
                <a:solidFill>
                  <a:schemeClr val="bg1"/>
                </a:solidFill>
              </a:rPr>
              <a:t>When the left ventricle is in diastole, the arteries experience a resting blood pressure.  This is diastolic BP.</a:t>
            </a:r>
          </a:p>
          <a:p>
            <a:pPr>
              <a:buClr>
                <a:schemeClr val="bg1"/>
              </a:buClr>
            </a:pPr>
            <a:r>
              <a:rPr lang="en-US" dirty="0" smtClean="0">
                <a:solidFill>
                  <a:schemeClr val="bg1"/>
                </a:solidFill>
              </a:rPr>
              <a:t>Pulse is felt in the systemic arteries with every heart beat  and can indicate the heart rate and minimum BP.</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t="23663" b="7848"/>
          <a:stretch>
            <a:fillRect/>
          </a:stretch>
        </p:blipFill>
        <p:spPr bwMode="auto">
          <a:xfrm>
            <a:off x="0" y="-1"/>
            <a:ext cx="9144000" cy="6629401"/>
          </a:xfrm>
          <a:prstGeom prst="rect">
            <a:avLst/>
          </a:prstGeom>
          <a:noFill/>
          <a:ln w="9525">
            <a:noFill/>
            <a:miter lim="800000"/>
            <a:headEnd/>
            <a:tailEnd/>
          </a:ln>
        </p:spPr>
      </p:pic>
      <p:graphicFrame>
        <p:nvGraphicFramePr>
          <p:cNvPr id="7" name="Table 6"/>
          <p:cNvGraphicFramePr>
            <a:graphicFrameLocks noGrp="1"/>
          </p:cNvGraphicFramePr>
          <p:nvPr/>
        </p:nvGraphicFramePr>
        <p:xfrm>
          <a:off x="228600" y="4953000"/>
          <a:ext cx="4063048" cy="1483360"/>
        </p:xfrm>
        <a:graphic>
          <a:graphicData uri="http://schemas.openxmlformats.org/drawingml/2006/table">
            <a:tbl>
              <a:tblPr firstRow="1" bandRow="1">
                <a:tableStyleId>{22838BEF-8BB2-4498-84A7-C5851F593DF1}</a:tableStyleId>
              </a:tblPr>
              <a:tblGrid>
                <a:gridCol w="1973580"/>
                <a:gridCol w="2089468"/>
              </a:tblGrid>
              <a:tr h="370840">
                <a:tc>
                  <a:txBody>
                    <a:bodyPr/>
                    <a:lstStyle/>
                    <a:p>
                      <a:pPr algn="l"/>
                      <a:r>
                        <a:rPr lang="en-CA" sz="1400" b="1" dirty="0" smtClean="0">
                          <a:solidFill>
                            <a:schemeClr val="bg1"/>
                          </a:solidFill>
                        </a:rPr>
                        <a:t>Coronary</a:t>
                      </a:r>
                      <a:r>
                        <a:rPr lang="en-CA" sz="1400" b="1" baseline="0" dirty="0" smtClean="0">
                          <a:solidFill>
                            <a:schemeClr val="bg1"/>
                          </a:solidFill>
                        </a:rPr>
                        <a:t> artery</a:t>
                      </a:r>
                      <a:endParaRPr lang="en-CA" sz="1400" b="1" dirty="0">
                        <a:solidFill>
                          <a:schemeClr val="bg1"/>
                        </a:solidFill>
                      </a:endParaRPr>
                    </a:p>
                  </a:txBody>
                  <a:tcPr/>
                </a:tc>
                <a:tc>
                  <a:txBody>
                    <a:bodyPr/>
                    <a:lstStyle/>
                    <a:p>
                      <a:pPr algn="l"/>
                      <a:r>
                        <a:rPr lang="en-CA" sz="1400" b="1" dirty="0" smtClean="0">
                          <a:solidFill>
                            <a:schemeClr val="bg1"/>
                          </a:solidFill>
                        </a:rPr>
                        <a:t>Aorta</a:t>
                      </a:r>
                      <a:endParaRPr lang="en-CA" sz="1400" b="1" dirty="0">
                        <a:solidFill>
                          <a:schemeClr val="bg1"/>
                        </a:solidFill>
                      </a:endParaRPr>
                    </a:p>
                  </a:txBody>
                  <a:tcPr/>
                </a:tc>
              </a:tr>
              <a:tr h="370840">
                <a:tc>
                  <a:txBody>
                    <a:bodyPr/>
                    <a:lstStyle/>
                    <a:p>
                      <a:pPr algn="l"/>
                      <a:r>
                        <a:rPr lang="en-CA" sz="1400" b="1" dirty="0" smtClean="0">
                          <a:solidFill>
                            <a:schemeClr val="bg1"/>
                          </a:solidFill>
                        </a:rPr>
                        <a:t>Pulmonary</a:t>
                      </a:r>
                      <a:r>
                        <a:rPr lang="en-CA" sz="1400" b="1" baseline="0" dirty="0" smtClean="0">
                          <a:solidFill>
                            <a:schemeClr val="bg1"/>
                          </a:solidFill>
                        </a:rPr>
                        <a:t> trunk</a:t>
                      </a:r>
                      <a:endParaRPr lang="en-CA" sz="1400" b="1" dirty="0">
                        <a:solidFill>
                          <a:schemeClr val="bg1"/>
                        </a:solidFill>
                      </a:endParaRPr>
                    </a:p>
                  </a:txBody>
                  <a:tcPr/>
                </a:tc>
                <a:tc>
                  <a:txBody>
                    <a:bodyPr/>
                    <a:lstStyle/>
                    <a:p>
                      <a:pPr algn="l"/>
                      <a:r>
                        <a:rPr lang="en-CA" sz="1400" b="1" dirty="0" smtClean="0">
                          <a:solidFill>
                            <a:schemeClr val="bg1"/>
                          </a:solidFill>
                        </a:rPr>
                        <a:t>Pulmonary veins</a:t>
                      </a:r>
                      <a:endParaRPr lang="en-CA" sz="1400" b="1" dirty="0">
                        <a:solidFill>
                          <a:schemeClr val="bg1"/>
                        </a:solidFill>
                      </a:endParaRPr>
                    </a:p>
                  </a:txBody>
                  <a:tcPr/>
                </a:tc>
              </a:tr>
              <a:tr h="370840">
                <a:tc>
                  <a:txBody>
                    <a:bodyPr/>
                    <a:lstStyle/>
                    <a:p>
                      <a:pPr algn="l"/>
                      <a:r>
                        <a:rPr lang="en-CA" sz="1400" b="1" dirty="0" smtClean="0">
                          <a:solidFill>
                            <a:schemeClr val="bg1"/>
                          </a:solidFill>
                        </a:rPr>
                        <a:t>Inferior vena cava</a:t>
                      </a:r>
                      <a:endParaRPr lang="en-CA" sz="1400" b="1" dirty="0">
                        <a:solidFill>
                          <a:schemeClr val="bg1"/>
                        </a:solidFill>
                      </a:endParaRPr>
                    </a:p>
                  </a:txBody>
                  <a:tcPr/>
                </a:tc>
                <a:tc>
                  <a:txBody>
                    <a:bodyPr/>
                    <a:lstStyle/>
                    <a:p>
                      <a:pPr algn="l"/>
                      <a:r>
                        <a:rPr lang="en-CA" sz="1400" b="1" dirty="0" smtClean="0">
                          <a:solidFill>
                            <a:schemeClr val="bg1"/>
                          </a:solidFill>
                        </a:rPr>
                        <a:t>Superior vena cava</a:t>
                      </a:r>
                      <a:endParaRPr lang="en-CA" sz="1400" b="1" dirty="0">
                        <a:solidFill>
                          <a:schemeClr val="bg1"/>
                        </a:solidFill>
                      </a:endParaRPr>
                    </a:p>
                  </a:txBody>
                  <a:tcPr/>
                </a:tc>
              </a:tr>
              <a:tr h="370840">
                <a:tc>
                  <a:txBody>
                    <a:bodyPr/>
                    <a:lstStyle/>
                    <a:p>
                      <a:pPr algn="l"/>
                      <a:r>
                        <a:rPr lang="en-CA" sz="1400" b="1" dirty="0" smtClean="0">
                          <a:solidFill>
                            <a:schemeClr val="bg1"/>
                          </a:solidFill>
                        </a:rPr>
                        <a:t>Descending aorta</a:t>
                      </a:r>
                      <a:endParaRPr lang="en-CA" sz="1400" b="1" dirty="0">
                        <a:solidFill>
                          <a:schemeClr val="bg1"/>
                        </a:solidFill>
                      </a:endParaRPr>
                    </a:p>
                  </a:txBody>
                  <a:tcPr/>
                </a:tc>
                <a:tc>
                  <a:txBody>
                    <a:bodyPr/>
                    <a:lstStyle/>
                    <a:p>
                      <a:pPr algn="l"/>
                      <a:endParaRPr lang="en-CA" sz="1400" b="1" dirty="0">
                        <a:solidFill>
                          <a:schemeClr val="bg1"/>
                        </a:solidFill>
                      </a:endParaRPr>
                    </a:p>
                  </a:txBody>
                  <a:tcPr/>
                </a:tc>
              </a:tr>
            </a:tbl>
          </a:graphicData>
        </a:graphic>
      </p:graphicFrame>
      <p:graphicFrame>
        <p:nvGraphicFramePr>
          <p:cNvPr id="8" name="Table 7"/>
          <p:cNvGraphicFramePr>
            <a:graphicFrameLocks noGrp="1"/>
          </p:cNvGraphicFramePr>
          <p:nvPr/>
        </p:nvGraphicFramePr>
        <p:xfrm>
          <a:off x="4495800" y="4938183"/>
          <a:ext cx="4648200" cy="1919817"/>
        </p:xfrm>
        <a:graphic>
          <a:graphicData uri="http://schemas.openxmlformats.org/drawingml/2006/table">
            <a:tbl>
              <a:tblPr firstRow="1" bandRow="1">
                <a:tableStyleId>{22838BEF-8BB2-4498-84A7-C5851F593DF1}</a:tableStyleId>
              </a:tblPr>
              <a:tblGrid>
                <a:gridCol w="2257811"/>
                <a:gridCol w="2390389"/>
              </a:tblGrid>
              <a:tr h="256117">
                <a:tc>
                  <a:txBody>
                    <a:bodyPr/>
                    <a:lstStyle/>
                    <a:p>
                      <a:pPr algn="l"/>
                      <a:r>
                        <a:rPr lang="en-CA" sz="1400" b="1" dirty="0" smtClean="0">
                          <a:solidFill>
                            <a:schemeClr val="bg1"/>
                          </a:solidFill>
                        </a:rPr>
                        <a:t>Left ventricle</a:t>
                      </a:r>
                      <a:endParaRPr lang="en-CA" sz="1400" b="1" dirty="0">
                        <a:solidFill>
                          <a:schemeClr val="bg1"/>
                        </a:solidFill>
                      </a:endParaRPr>
                    </a:p>
                  </a:txBody>
                  <a:tcPr/>
                </a:tc>
                <a:tc>
                  <a:txBody>
                    <a:bodyPr/>
                    <a:lstStyle/>
                    <a:p>
                      <a:pPr algn="l"/>
                      <a:r>
                        <a:rPr lang="en-CA" sz="1400" b="1" dirty="0" smtClean="0">
                          <a:solidFill>
                            <a:schemeClr val="bg1"/>
                          </a:solidFill>
                        </a:rPr>
                        <a:t>Aortic </a:t>
                      </a:r>
                      <a:r>
                        <a:rPr lang="en-CA" sz="1400" b="1" dirty="0" err="1" smtClean="0">
                          <a:solidFill>
                            <a:schemeClr val="bg1"/>
                          </a:solidFill>
                        </a:rPr>
                        <a:t>semilunar</a:t>
                      </a:r>
                      <a:r>
                        <a:rPr lang="en-CA" sz="1400" b="1" baseline="0" dirty="0" smtClean="0">
                          <a:solidFill>
                            <a:schemeClr val="bg1"/>
                          </a:solidFill>
                        </a:rPr>
                        <a:t> valve</a:t>
                      </a:r>
                      <a:endParaRPr lang="en-CA" sz="1400" b="1" dirty="0">
                        <a:solidFill>
                          <a:schemeClr val="bg1"/>
                        </a:solidFill>
                      </a:endParaRPr>
                    </a:p>
                  </a:txBody>
                  <a:tcPr/>
                </a:tc>
              </a:tr>
              <a:tr h="256117">
                <a:tc>
                  <a:txBody>
                    <a:bodyPr/>
                    <a:lstStyle/>
                    <a:p>
                      <a:pPr algn="l"/>
                      <a:r>
                        <a:rPr lang="en-CA" sz="1400" b="1" dirty="0" smtClean="0">
                          <a:solidFill>
                            <a:schemeClr val="bg1"/>
                          </a:solidFill>
                        </a:rPr>
                        <a:t>SA node</a:t>
                      </a:r>
                      <a:endParaRPr lang="en-CA" sz="1400" b="1" dirty="0">
                        <a:solidFill>
                          <a:schemeClr val="bg1"/>
                        </a:solidFill>
                      </a:endParaRPr>
                    </a:p>
                  </a:txBody>
                  <a:tcPr/>
                </a:tc>
                <a:tc>
                  <a:txBody>
                    <a:bodyPr/>
                    <a:lstStyle/>
                    <a:p>
                      <a:pPr algn="l"/>
                      <a:r>
                        <a:rPr lang="en-CA" sz="1400" b="1" dirty="0" smtClean="0">
                          <a:solidFill>
                            <a:schemeClr val="bg1"/>
                          </a:solidFill>
                        </a:rPr>
                        <a:t>Right atrium</a:t>
                      </a:r>
                      <a:endParaRPr lang="en-CA" sz="1400" b="1" dirty="0">
                        <a:solidFill>
                          <a:schemeClr val="bg1"/>
                        </a:solidFill>
                      </a:endParaRPr>
                    </a:p>
                  </a:txBody>
                  <a:tcPr/>
                </a:tc>
              </a:tr>
              <a:tr h="256117">
                <a:tc>
                  <a:txBody>
                    <a:bodyPr/>
                    <a:lstStyle/>
                    <a:p>
                      <a:pPr algn="l"/>
                      <a:r>
                        <a:rPr lang="en-CA" sz="1400" b="1" dirty="0" smtClean="0">
                          <a:solidFill>
                            <a:schemeClr val="bg1"/>
                          </a:solidFill>
                        </a:rPr>
                        <a:t>Left atrium</a:t>
                      </a:r>
                      <a:endParaRPr lang="en-CA" sz="1400" b="1" dirty="0">
                        <a:solidFill>
                          <a:schemeClr val="bg1"/>
                        </a:solidFill>
                      </a:endParaRPr>
                    </a:p>
                  </a:txBody>
                  <a:tcPr/>
                </a:tc>
                <a:tc>
                  <a:txBody>
                    <a:bodyPr/>
                    <a:lstStyle/>
                    <a:p>
                      <a:pPr algn="l"/>
                      <a:r>
                        <a:rPr lang="en-CA" sz="1400" b="1" dirty="0" smtClean="0">
                          <a:solidFill>
                            <a:schemeClr val="bg1"/>
                          </a:solidFill>
                        </a:rPr>
                        <a:t>Right ventricle</a:t>
                      </a:r>
                      <a:endParaRPr lang="en-CA" sz="1400" b="1" dirty="0">
                        <a:solidFill>
                          <a:schemeClr val="bg1"/>
                        </a:solidFill>
                      </a:endParaRPr>
                    </a:p>
                  </a:txBody>
                  <a:tcPr/>
                </a:tc>
              </a:tr>
              <a:tr h="256117">
                <a:tc>
                  <a:txBody>
                    <a:bodyPr/>
                    <a:lstStyle/>
                    <a:p>
                      <a:pPr algn="l"/>
                      <a:r>
                        <a:rPr lang="en-CA" sz="1400" b="1" dirty="0" smtClean="0">
                          <a:solidFill>
                            <a:schemeClr val="bg1"/>
                          </a:solidFill>
                        </a:rPr>
                        <a:t>Left ventricle</a:t>
                      </a:r>
                      <a:endParaRPr lang="en-CA" sz="1400" b="1" dirty="0">
                        <a:solidFill>
                          <a:schemeClr val="bg1"/>
                        </a:solidFill>
                      </a:endParaRPr>
                    </a:p>
                  </a:txBody>
                  <a:tcPr/>
                </a:tc>
                <a:tc>
                  <a:txBody>
                    <a:bodyPr/>
                    <a:lstStyle/>
                    <a:p>
                      <a:pPr algn="l"/>
                      <a:r>
                        <a:rPr lang="en-CA" sz="1400" b="1" dirty="0" smtClean="0">
                          <a:solidFill>
                            <a:schemeClr val="bg1"/>
                          </a:solidFill>
                        </a:rPr>
                        <a:t>AV node</a:t>
                      </a:r>
                      <a:endParaRPr lang="en-CA" sz="1400" b="1" dirty="0">
                        <a:solidFill>
                          <a:schemeClr val="bg1"/>
                        </a:solidFill>
                      </a:endParaRPr>
                    </a:p>
                  </a:txBody>
                  <a:tcPr/>
                </a:tc>
              </a:tr>
              <a:tr h="395817">
                <a:tc>
                  <a:txBody>
                    <a:bodyPr/>
                    <a:lstStyle/>
                    <a:p>
                      <a:pPr algn="l"/>
                      <a:r>
                        <a:rPr lang="en-CA" sz="1400" b="1" dirty="0" smtClean="0">
                          <a:solidFill>
                            <a:schemeClr val="bg1"/>
                          </a:solidFill>
                        </a:rPr>
                        <a:t>Pulmonary</a:t>
                      </a:r>
                      <a:r>
                        <a:rPr lang="en-CA" sz="1400" b="1" baseline="0" dirty="0" smtClean="0">
                          <a:solidFill>
                            <a:schemeClr val="bg1"/>
                          </a:solidFill>
                        </a:rPr>
                        <a:t> </a:t>
                      </a:r>
                      <a:r>
                        <a:rPr lang="en-CA" sz="1400" b="1" baseline="0" dirty="0" err="1" smtClean="0">
                          <a:solidFill>
                            <a:schemeClr val="bg1"/>
                          </a:solidFill>
                        </a:rPr>
                        <a:t>semilunar</a:t>
                      </a:r>
                      <a:r>
                        <a:rPr lang="en-CA" sz="1400" b="1" baseline="0" dirty="0" smtClean="0">
                          <a:solidFill>
                            <a:schemeClr val="bg1"/>
                          </a:solidFill>
                        </a:rPr>
                        <a:t> valve</a:t>
                      </a:r>
                      <a:endParaRPr lang="en-CA" sz="1400" b="1" dirty="0">
                        <a:solidFill>
                          <a:schemeClr val="bg1"/>
                        </a:solidFill>
                      </a:endParaRPr>
                    </a:p>
                  </a:txBody>
                  <a:tcPr/>
                </a:tc>
                <a:tc>
                  <a:txBody>
                    <a:bodyPr/>
                    <a:lstStyle/>
                    <a:p>
                      <a:pPr algn="l"/>
                      <a:r>
                        <a:rPr lang="en-CA" sz="1400" b="1" dirty="0" smtClean="0">
                          <a:solidFill>
                            <a:schemeClr val="bg1"/>
                          </a:solidFill>
                        </a:rPr>
                        <a:t>Right AV valve</a:t>
                      </a:r>
                      <a:endParaRPr lang="en-CA" sz="1400" b="1" dirty="0">
                        <a:solidFill>
                          <a:schemeClr val="bg1"/>
                        </a:solidFill>
                      </a:endParaRPr>
                    </a:p>
                  </a:txBody>
                  <a:tcPr/>
                </a:tc>
              </a:tr>
              <a:tr h="256117">
                <a:tc>
                  <a:txBody>
                    <a:bodyPr/>
                    <a:lstStyle/>
                    <a:p>
                      <a:pPr algn="l"/>
                      <a:r>
                        <a:rPr lang="en-CA" sz="1400" b="1" dirty="0" smtClean="0">
                          <a:solidFill>
                            <a:schemeClr val="bg1"/>
                          </a:solidFill>
                        </a:rPr>
                        <a:t>Left AV valve</a:t>
                      </a:r>
                      <a:endParaRPr lang="en-CA" sz="1400" b="1" dirty="0">
                        <a:solidFill>
                          <a:schemeClr val="bg1"/>
                        </a:solidFill>
                      </a:endParaRPr>
                    </a:p>
                  </a:txBody>
                  <a:tcPr/>
                </a:tc>
                <a:tc>
                  <a:txBody>
                    <a:bodyPr/>
                    <a:lstStyle/>
                    <a:p>
                      <a:pPr algn="l"/>
                      <a:endParaRPr lang="en-CA" sz="1400" b="1" dirty="0">
                        <a:solidFill>
                          <a:schemeClr val="bg1"/>
                        </a:solidFill>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CA" sz="3200" dirty="0" smtClean="0">
                <a:solidFill>
                  <a:schemeClr val="bg1"/>
                </a:solidFill>
                <a:latin typeface="+mn-lt"/>
              </a:rPr>
              <a:t>Pulmonary vs. Systemic Circulation</a:t>
            </a:r>
            <a:endParaRPr lang="en-CA" sz="3200" dirty="0">
              <a:solidFill>
                <a:schemeClr val="bg1"/>
              </a:solidFill>
              <a:latin typeface="+mn-lt"/>
            </a:endParaRPr>
          </a:p>
        </p:txBody>
      </p:sp>
      <p:pic>
        <p:nvPicPr>
          <p:cNvPr id="11" name="Content Placeholder 10" descr="internal_view_of_he_c_la_739"/>
          <p:cNvPicPr>
            <a:picLocks noGrp="1" noChangeAspect="1" noChangeArrowheads="1"/>
          </p:cNvPicPr>
          <p:nvPr>
            <p:ph sz="half" idx="1"/>
          </p:nvPr>
        </p:nvPicPr>
        <p:blipFill>
          <a:blip r:embed="rId3" cstate="print"/>
          <a:srcRect l="56250" t="12912" b="47450"/>
          <a:stretch>
            <a:fillRect/>
          </a:stretch>
        </p:blipFill>
        <p:spPr bwMode="auto">
          <a:xfrm>
            <a:off x="2057400" y="533399"/>
            <a:ext cx="5029200" cy="3257927"/>
          </a:xfrm>
          <a:prstGeom prst="rect">
            <a:avLst/>
          </a:prstGeom>
          <a:noFill/>
        </p:spPr>
      </p:pic>
      <p:graphicFrame>
        <p:nvGraphicFramePr>
          <p:cNvPr id="12" name="Table 11"/>
          <p:cNvGraphicFramePr>
            <a:graphicFrameLocks noGrp="1"/>
          </p:cNvGraphicFramePr>
          <p:nvPr/>
        </p:nvGraphicFramePr>
        <p:xfrm>
          <a:off x="0" y="3622802"/>
          <a:ext cx="9144000" cy="3235198"/>
        </p:xfrm>
        <a:graphic>
          <a:graphicData uri="http://schemas.openxmlformats.org/drawingml/2006/table">
            <a:tbl>
              <a:tblPr firstRow="1" bandRow="1">
                <a:tableStyleId>{7DF18680-E054-41AD-8BC1-D1AEF772440D}</a:tableStyleId>
              </a:tblPr>
              <a:tblGrid>
                <a:gridCol w="4572000"/>
                <a:gridCol w="4572000"/>
              </a:tblGrid>
              <a:tr h="381000">
                <a:tc>
                  <a:txBody>
                    <a:bodyPr/>
                    <a:lstStyle/>
                    <a:p>
                      <a:pPr algn="ctr"/>
                      <a:r>
                        <a:rPr lang="en-CA" b="1" dirty="0" smtClean="0">
                          <a:solidFill>
                            <a:schemeClr val="bg1"/>
                          </a:solidFill>
                        </a:rPr>
                        <a:t>PULMONARY</a:t>
                      </a:r>
                      <a:r>
                        <a:rPr lang="en-CA" b="1" baseline="0" dirty="0" smtClean="0">
                          <a:solidFill>
                            <a:schemeClr val="bg1"/>
                          </a:solidFill>
                        </a:rPr>
                        <a:t> Circulation</a:t>
                      </a:r>
                      <a:endParaRPr lang="en-CA" b="1" dirty="0">
                        <a:solidFill>
                          <a:schemeClr val="bg1"/>
                        </a:solidFill>
                      </a:endParaRPr>
                    </a:p>
                  </a:txBody>
                  <a:tcPr/>
                </a:tc>
                <a:tc>
                  <a:txBody>
                    <a:bodyPr/>
                    <a:lstStyle/>
                    <a:p>
                      <a:pPr algn="ctr"/>
                      <a:r>
                        <a:rPr lang="en-CA" b="1" dirty="0" smtClean="0">
                          <a:solidFill>
                            <a:schemeClr val="bg1"/>
                          </a:solidFill>
                        </a:rPr>
                        <a:t>SYSTEMIC Circulation</a:t>
                      </a:r>
                      <a:endParaRPr lang="en-CA" b="1" dirty="0">
                        <a:solidFill>
                          <a:schemeClr val="bg1"/>
                        </a:solidFill>
                      </a:endParaRPr>
                    </a:p>
                  </a:txBody>
                  <a:tcPr/>
                </a:tc>
              </a:tr>
              <a:tr h="776097">
                <a:tc>
                  <a:txBody>
                    <a:bodyPr/>
                    <a:lstStyle/>
                    <a:p>
                      <a:pPr algn="ctr"/>
                      <a:r>
                        <a:rPr lang="en-CA" sz="1800" b="1" dirty="0" smtClean="0">
                          <a:solidFill>
                            <a:schemeClr val="bg1"/>
                          </a:solidFill>
                        </a:rPr>
                        <a:t>Carries blood </a:t>
                      </a:r>
                      <a:r>
                        <a:rPr lang="en-CA" sz="1800" b="1" baseline="0" dirty="0" smtClean="0">
                          <a:solidFill>
                            <a:schemeClr val="bg1"/>
                          </a:solidFill>
                        </a:rPr>
                        <a:t>to and from Lungs</a:t>
                      </a:r>
                      <a:endParaRPr lang="en-CA" sz="1800" b="1" dirty="0">
                        <a:solidFill>
                          <a:schemeClr val="bg1"/>
                        </a:solidFill>
                      </a:endParaRPr>
                    </a:p>
                  </a:txBody>
                  <a:tcPr/>
                </a:tc>
                <a:tc>
                  <a:txBody>
                    <a:bodyPr/>
                    <a:lstStyle/>
                    <a:p>
                      <a:pPr algn="ctr"/>
                      <a:r>
                        <a:rPr lang="en-CA" sz="1800" b="1" dirty="0" smtClean="0">
                          <a:solidFill>
                            <a:schemeClr val="bg1"/>
                          </a:solidFill>
                        </a:rPr>
                        <a:t>Carries blood</a:t>
                      </a:r>
                      <a:r>
                        <a:rPr lang="en-CA" sz="1800" b="1" baseline="0" dirty="0" smtClean="0">
                          <a:solidFill>
                            <a:schemeClr val="bg1"/>
                          </a:solidFill>
                        </a:rPr>
                        <a:t> to and from body tissues (except lungs)</a:t>
                      </a:r>
                      <a:endParaRPr lang="en-CA" sz="1800" b="1" dirty="0">
                        <a:solidFill>
                          <a:schemeClr val="bg1"/>
                        </a:solidFill>
                      </a:endParaRPr>
                    </a:p>
                  </a:txBody>
                  <a:tcPr/>
                </a:tc>
              </a:tr>
              <a:tr h="776097">
                <a:tc>
                  <a:txBody>
                    <a:bodyPr/>
                    <a:lstStyle/>
                    <a:p>
                      <a:pPr algn="ctr"/>
                      <a:r>
                        <a:rPr lang="en-CA" sz="1800" b="1" dirty="0" smtClean="0">
                          <a:solidFill>
                            <a:schemeClr val="bg1"/>
                          </a:solidFill>
                        </a:rPr>
                        <a:t>Right side of heart through</a:t>
                      </a:r>
                      <a:r>
                        <a:rPr lang="en-CA" sz="1800" b="1" baseline="0" dirty="0" smtClean="0">
                          <a:solidFill>
                            <a:schemeClr val="bg1"/>
                          </a:solidFill>
                        </a:rPr>
                        <a:t> lungs to left side of heart</a:t>
                      </a:r>
                      <a:endParaRPr lang="en-CA" sz="1800" b="1" dirty="0">
                        <a:solidFill>
                          <a:schemeClr val="bg1"/>
                        </a:solidFill>
                      </a:endParaRPr>
                    </a:p>
                  </a:txBody>
                  <a:tcPr/>
                </a:tc>
                <a:tc>
                  <a:txBody>
                    <a:bodyPr/>
                    <a:lstStyle/>
                    <a:p>
                      <a:pPr algn="ctr"/>
                      <a:r>
                        <a:rPr lang="en-CA" sz="1800" b="1" dirty="0" smtClean="0">
                          <a:solidFill>
                            <a:schemeClr val="bg1"/>
                          </a:solidFill>
                        </a:rPr>
                        <a:t>Left side</a:t>
                      </a:r>
                      <a:r>
                        <a:rPr lang="en-CA" sz="1800" b="1" baseline="0" dirty="0" smtClean="0">
                          <a:solidFill>
                            <a:schemeClr val="bg1"/>
                          </a:solidFill>
                        </a:rPr>
                        <a:t> of heart through body to right side of heart</a:t>
                      </a:r>
                      <a:endParaRPr lang="en-CA" sz="1800" b="1" dirty="0">
                        <a:solidFill>
                          <a:schemeClr val="bg1"/>
                        </a:solidFill>
                      </a:endParaRPr>
                    </a:p>
                  </a:txBody>
                  <a:tcPr/>
                </a:tc>
              </a:tr>
              <a:tr h="651002">
                <a:tc>
                  <a:txBody>
                    <a:bodyPr/>
                    <a:lstStyle/>
                    <a:p>
                      <a:pPr algn="ctr"/>
                      <a:r>
                        <a:rPr lang="en-CA" sz="1800" b="1" dirty="0" smtClean="0">
                          <a:solidFill>
                            <a:srgbClr val="0000FF"/>
                          </a:solidFill>
                        </a:rPr>
                        <a:t>Arteries</a:t>
                      </a:r>
                      <a:r>
                        <a:rPr lang="en-CA" sz="1800" b="1" baseline="0" dirty="0" smtClean="0">
                          <a:solidFill>
                            <a:srgbClr val="0000FF"/>
                          </a:solidFill>
                        </a:rPr>
                        <a:t> carry blood low in O2 and high in CO2</a:t>
                      </a:r>
                      <a:endParaRPr lang="en-CA" sz="1800" b="1" dirty="0">
                        <a:solidFill>
                          <a:srgbClr val="0000FF"/>
                        </a:solidFill>
                      </a:endParaRPr>
                    </a:p>
                  </a:txBody>
                  <a:tcPr/>
                </a:tc>
                <a:tc>
                  <a:txBody>
                    <a:bodyPr/>
                    <a:lstStyle/>
                    <a:p>
                      <a:pPr algn="ctr"/>
                      <a:r>
                        <a:rPr lang="en-CA" sz="1800" b="1" dirty="0" smtClean="0">
                          <a:solidFill>
                            <a:srgbClr val="FF0000"/>
                          </a:solidFill>
                        </a:rPr>
                        <a:t>Arteries</a:t>
                      </a:r>
                      <a:r>
                        <a:rPr lang="en-CA" sz="1800" b="1" baseline="0" dirty="0" smtClean="0">
                          <a:solidFill>
                            <a:srgbClr val="FF0000"/>
                          </a:solidFill>
                        </a:rPr>
                        <a:t> carry blood high in O2 and low in CO2</a:t>
                      </a:r>
                      <a:endParaRPr lang="en-CA" sz="1800" b="1" dirty="0">
                        <a:solidFill>
                          <a:srgbClr val="FF0000"/>
                        </a:solidFill>
                      </a:endParaRPr>
                    </a:p>
                  </a:txBody>
                  <a:tcPr/>
                </a:tc>
              </a:tr>
              <a:tr h="6510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rgbClr val="FF0000"/>
                          </a:solidFill>
                        </a:rPr>
                        <a:t>Veins</a:t>
                      </a:r>
                      <a:r>
                        <a:rPr lang="en-CA" sz="1800" b="1" baseline="0" dirty="0" smtClean="0">
                          <a:solidFill>
                            <a:srgbClr val="FF0000"/>
                          </a:solidFill>
                        </a:rPr>
                        <a:t> carry blood high in O2 and low in CO2</a:t>
                      </a:r>
                      <a:endParaRPr lang="en-CA" sz="1800" b="1" dirty="0" smtClean="0">
                        <a:solidFill>
                          <a:srgbClr val="FF0000"/>
                        </a:solidFill>
                      </a:endParaRPr>
                    </a:p>
                  </a:txBody>
                  <a:tcPr/>
                </a:tc>
                <a:tc>
                  <a:txBody>
                    <a:bodyPr/>
                    <a:lstStyle/>
                    <a:p>
                      <a:pPr algn="ctr"/>
                      <a:r>
                        <a:rPr lang="en-CA" sz="1800" b="1" dirty="0" smtClean="0">
                          <a:solidFill>
                            <a:srgbClr val="0000FF"/>
                          </a:solidFill>
                        </a:rPr>
                        <a:t>Veins </a:t>
                      </a:r>
                      <a:r>
                        <a:rPr lang="en-CA" sz="1800" b="1" baseline="0" dirty="0" smtClean="0">
                          <a:solidFill>
                            <a:srgbClr val="0000FF"/>
                          </a:solidFill>
                        </a:rPr>
                        <a:t>carry blood low in O2 and high in CO2</a:t>
                      </a:r>
                      <a:endParaRPr lang="en-CA" sz="1800" b="1" dirty="0">
                        <a:solidFill>
                          <a:srgbClr val="0000FF"/>
                        </a:solidFill>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irculatory-system-picture.jpg"/>
          <p:cNvPicPr>
            <a:picLocks noChangeAspect="1"/>
          </p:cNvPicPr>
          <p:nvPr/>
        </p:nvPicPr>
        <p:blipFill>
          <a:blip r:embed="rId3" cstate="print"/>
          <a:stretch>
            <a:fillRect/>
          </a:stretch>
        </p:blipFill>
        <p:spPr>
          <a:xfrm>
            <a:off x="381000" y="213360"/>
            <a:ext cx="8305800" cy="66446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 name="Group 70"/>
          <p:cNvGrpSpPr/>
          <p:nvPr/>
        </p:nvGrpSpPr>
        <p:grpSpPr>
          <a:xfrm>
            <a:off x="1066800" y="0"/>
            <a:ext cx="6886156" cy="6858000"/>
            <a:chOff x="1066800" y="0"/>
            <a:chExt cx="6886156" cy="6858000"/>
          </a:xfrm>
        </p:grpSpPr>
        <p:pic>
          <p:nvPicPr>
            <p:cNvPr id="11" name="Picture 10" descr="Circulatory-system-diagram-1.gif"/>
            <p:cNvPicPr>
              <a:picLocks noChangeAspect="1"/>
            </p:cNvPicPr>
            <p:nvPr/>
          </p:nvPicPr>
          <p:blipFill>
            <a:blip r:embed="rId3" cstate="print"/>
            <a:srcRect l="21875" r="19375"/>
            <a:stretch>
              <a:fillRect/>
            </a:stretch>
          </p:blipFill>
          <p:spPr>
            <a:xfrm>
              <a:off x="2743200" y="0"/>
              <a:ext cx="3581400" cy="6858000"/>
            </a:xfrm>
            <a:prstGeom prst="rect">
              <a:avLst/>
            </a:prstGeom>
          </p:spPr>
        </p:pic>
        <p:sp>
          <p:nvSpPr>
            <p:cNvPr id="12" name="Rectangle 11"/>
            <p:cNvSpPr/>
            <p:nvPr/>
          </p:nvSpPr>
          <p:spPr>
            <a:xfrm>
              <a:off x="2743200" y="1524000"/>
              <a:ext cx="762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3" name="Rectangle 12"/>
            <p:cNvSpPr/>
            <p:nvPr/>
          </p:nvSpPr>
          <p:spPr>
            <a:xfrm>
              <a:off x="5791200" y="1524000"/>
              <a:ext cx="533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4" name="Rectangle 13"/>
            <p:cNvSpPr/>
            <p:nvPr/>
          </p:nvSpPr>
          <p:spPr>
            <a:xfrm>
              <a:off x="5791200" y="5867400"/>
              <a:ext cx="533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cxnSp>
          <p:nvCxnSpPr>
            <p:cNvPr id="16" name="Straight Arrow Connector 15"/>
            <p:cNvCxnSpPr/>
            <p:nvPr/>
          </p:nvCxnSpPr>
          <p:spPr>
            <a:xfrm flipH="1" flipV="1">
              <a:off x="5029200" y="4038600"/>
              <a:ext cx="1371600" cy="2286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953000" y="3505200"/>
              <a:ext cx="1447800" cy="2286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648200" y="2057400"/>
              <a:ext cx="1752600" cy="762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24400" y="1371600"/>
              <a:ext cx="1752600" cy="3048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81600" y="2514600"/>
              <a:ext cx="12192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334000" y="4953000"/>
              <a:ext cx="10668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105400" y="6019800"/>
              <a:ext cx="13716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876800" y="2971800"/>
              <a:ext cx="1524000" cy="1524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p:cNvCxnSpPr>
            <p:nvPr/>
          </p:nvCxnSpPr>
          <p:spPr>
            <a:xfrm flipH="1" flipV="1">
              <a:off x="4572000" y="3352800"/>
              <a:ext cx="1752600" cy="762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3"/>
            </p:cNvCxnSpPr>
            <p:nvPr/>
          </p:nvCxnSpPr>
          <p:spPr>
            <a:xfrm flipH="1">
              <a:off x="5257800" y="1714500"/>
              <a:ext cx="1066800" cy="1143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67000" y="1295400"/>
              <a:ext cx="1752600" cy="3810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667000" y="2209800"/>
              <a:ext cx="18288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667000" y="1905000"/>
              <a:ext cx="1447800" cy="762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90800" y="3124200"/>
              <a:ext cx="18288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67000" y="2895600"/>
              <a:ext cx="19050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590800" y="4038600"/>
              <a:ext cx="1905000" cy="2286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667000" y="4648200"/>
              <a:ext cx="19050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667000" y="6019800"/>
              <a:ext cx="13716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67000" y="3581400"/>
              <a:ext cx="21336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667000" y="2590800"/>
              <a:ext cx="1295400" cy="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43200" y="914400"/>
              <a:ext cx="793807" cy="369332"/>
            </a:xfrm>
            <a:prstGeom prst="rect">
              <a:avLst/>
            </a:prstGeom>
            <a:noFill/>
          </p:spPr>
          <p:txBody>
            <a:bodyPr wrap="none" rtlCol="0">
              <a:spAutoFit/>
            </a:bodyPr>
            <a:lstStyle/>
            <a:p>
              <a:r>
                <a:rPr lang="en-CA" dirty="0" smtClean="0">
                  <a:solidFill>
                    <a:schemeClr val="bg1"/>
                  </a:solidFill>
                </a:rPr>
                <a:t>VEINS</a:t>
              </a:r>
              <a:endParaRPr lang="en-CA" dirty="0">
                <a:solidFill>
                  <a:schemeClr val="bg1"/>
                </a:solidFill>
              </a:endParaRPr>
            </a:p>
          </p:txBody>
        </p:sp>
        <p:sp>
          <p:nvSpPr>
            <p:cNvPr id="61" name="TextBox 60"/>
            <p:cNvSpPr txBox="1"/>
            <p:nvPr/>
          </p:nvSpPr>
          <p:spPr>
            <a:xfrm>
              <a:off x="5257800" y="914400"/>
              <a:ext cx="1167307" cy="369332"/>
            </a:xfrm>
            <a:prstGeom prst="rect">
              <a:avLst/>
            </a:prstGeom>
            <a:noFill/>
          </p:spPr>
          <p:txBody>
            <a:bodyPr wrap="none" rtlCol="0">
              <a:spAutoFit/>
            </a:bodyPr>
            <a:lstStyle/>
            <a:p>
              <a:r>
                <a:rPr lang="en-CA" dirty="0" smtClean="0">
                  <a:solidFill>
                    <a:schemeClr val="bg1"/>
                  </a:solidFill>
                </a:rPr>
                <a:t>ARTERIES</a:t>
              </a:r>
              <a:endParaRPr lang="en-CA" dirty="0">
                <a:solidFill>
                  <a:schemeClr val="bg1"/>
                </a:solidFill>
              </a:endParaRPr>
            </a:p>
          </p:txBody>
        </p:sp>
        <p:sp>
          <p:nvSpPr>
            <p:cNvPr id="32" name="Rectangle 31"/>
            <p:cNvSpPr/>
            <p:nvPr/>
          </p:nvSpPr>
          <p:spPr>
            <a:xfrm>
              <a:off x="1676400" y="1143000"/>
              <a:ext cx="116057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err="1" smtClean="0">
                  <a:ln w="11430"/>
                  <a:solidFill>
                    <a:schemeClr val="bg1"/>
                  </a:solidFill>
                  <a:effectLst>
                    <a:outerShdw blurRad="80000" dist="40000" dir="5040000" algn="tl">
                      <a:srgbClr val="000000">
                        <a:alpha val="30000"/>
                      </a:srgbClr>
                    </a:outerShdw>
                  </a:effectLst>
                </a:rPr>
                <a:t>Juglular</a:t>
              </a:r>
              <a:r>
                <a:rPr lang="en-US" sz="1400" b="1" cap="none" spc="0" dirty="0" smtClean="0">
                  <a:ln w="11430"/>
                  <a:solidFill>
                    <a:schemeClr val="bg1"/>
                  </a:solidFill>
                  <a:effectLst>
                    <a:outerShdw blurRad="80000" dist="40000" dir="5040000" algn="tl">
                      <a:srgbClr val="000000">
                        <a:alpha val="30000"/>
                      </a:srgbClr>
                    </a:outerShdw>
                  </a:effectLst>
                </a:rPr>
                <a:t>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33" name="Rectangle 32"/>
            <p:cNvSpPr/>
            <p:nvPr/>
          </p:nvSpPr>
          <p:spPr>
            <a:xfrm>
              <a:off x="1408585" y="1752600"/>
              <a:ext cx="139140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Subclavian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35" name="Rectangle 34"/>
            <p:cNvSpPr/>
            <p:nvPr/>
          </p:nvSpPr>
          <p:spPr>
            <a:xfrm>
              <a:off x="1066800" y="2057400"/>
              <a:ext cx="166654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Superior Vena Cava</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37" name="Rectangle 36"/>
            <p:cNvSpPr/>
            <p:nvPr/>
          </p:nvSpPr>
          <p:spPr>
            <a:xfrm>
              <a:off x="1219200" y="2743200"/>
              <a:ext cx="157357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smtClean="0">
                  <a:ln w="11430"/>
                  <a:solidFill>
                    <a:schemeClr val="bg1"/>
                  </a:solidFill>
                  <a:effectLst>
                    <a:outerShdw blurRad="80000" dist="40000" dir="5040000" algn="tl">
                      <a:srgbClr val="000000">
                        <a:alpha val="30000"/>
                      </a:srgbClr>
                    </a:outerShdw>
                  </a:effectLst>
                </a:rPr>
                <a:t>Infer</a:t>
              </a:r>
              <a:r>
                <a:rPr lang="en-US" sz="1400" b="1" cap="none" spc="0" dirty="0" smtClean="0">
                  <a:ln w="11430"/>
                  <a:solidFill>
                    <a:schemeClr val="bg1"/>
                  </a:solidFill>
                  <a:effectLst>
                    <a:outerShdw blurRad="80000" dist="40000" dir="5040000" algn="tl">
                      <a:srgbClr val="000000">
                        <a:alpha val="30000"/>
                      </a:srgbClr>
                    </a:outerShdw>
                  </a:effectLst>
                </a:rPr>
                <a:t>ior Vena Cava</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38" name="Rectangle 37"/>
            <p:cNvSpPr/>
            <p:nvPr/>
          </p:nvSpPr>
          <p:spPr>
            <a:xfrm>
              <a:off x="1371600" y="2438400"/>
              <a:ext cx="1397820"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Pulmonary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40" name="Rectangle 39"/>
            <p:cNvSpPr/>
            <p:nvPr/>
          </p:nvSpPr>
          <p:spPr>
            <a:xfrm>
              <a:off x="1676400" y="2971800"/>
              <a:ext cx="1147751"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Hepatic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42" name="Rectangle 41"/>
            <p:cNvSpPr/>
            <p:nvPr/>
          </p:nvSpPr>
          <p:spPr>
            <a:xfrm>
              <a:off x="1752600" y="3429000"/>
              <a:ext cx="102239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Renal Vein</a:t>
              </a:r>
              <a:endParaRPr lang="en-US" sz="1400" b="1" cap="none" spc="0" dirty="0">
                <a:ln w="11430"/>
                <a:solidFill>
                  <a:schemeClr val="bg1"/>
                </a:solidFill>
                <a:effectLst>
                  <a:outerShdw blurRad="80000" dist="40000" dir="5040000" algn="tl">
                    <a:srgbClr val="000000">
                      <a:alpha val="30000"/>
                    </a:srgbClr>
                  </a:outerShdw>
                </a:effectLst>
              </a:endParaRPr>
            </a:p>
          </p:txBody>
        </p:sp>
        <p:cxnSp>
          <p:nvCxnSpPr>
            <p:cNvPr id="44" name="Straight Arrow Connector 43"/>
            <p:cNvCxnSpPr/>
            <p:nvPr/>
          </p:nvCxnSpPr>
          <p:spPr>
            <a:xfrm flipV="1">
              <a:off x="2667000" y="3733800"/>
              <a:ext cx="2209800" cy="228600"/>
            </a:xfrm>
            <a:prstGeom prst="straightConnector1">
              <a:avLst/>
            </a:prstGeom>
            <a:ln w="3810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143000" y="3810000"/>
              <a:ext cx="1651221"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Hepatic Portal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50" name="Rectangle 49"/>
            <p:cNvSpPr/>
            <p:nvPr/>
          </p:nvSpPr>
          <p:spPr>
            <a:xfrm>
              <a:off x="1371600" y="4114800"/>
              <a:ext cx="139942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Mesenteric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54" name="Rectangle 53"/>
            <p:cNvSpPr/>
            <p:nvPr/>
          </p:nvSpPr>
          <p:spPr>
            <a:xfrm>
              <a:off x="1905000" y="4495800"/>
              <a:ext cx="859210"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Iliac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55" name="Rectangle 54"/>
            <p:cNvSpPr/>
            <p:nvPr/>
          </p:nvSpPr>
          <p:spPr>
            <a:xfrm>
              <a:off x="1600200" y="5867400"/>
              <a:ext cx="1184620"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Femoral Vein</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57" name="Rectangle 56"/>
            <p:cNvSpPr/>
            <p:nvPr/>
          </p:nvSpPr>
          <p:spPr>
            <a:xfrm>
              <a:off x="6400800" y="1219200"/>
              <a:ext cx="1279646"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Carotid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59" name="Rectangle 58"/>
            <p:cNvSpPr/>
            <p:nvPr/>
          </p:nvSpPr>
          <p:spPr>
            <a:xfrm>
              <a:off x="6400800" y="1600200"/>
              <a:ext cx="1552156"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Subclavian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2" name="Rectangle 61"/>
            <p:cNvSpPr/>
            <p:nvPr/>
          </p:nvSpPr>
          <p:spPr>
            <a:xfrm>
              <a:off x="6400800" y="1905000"/>
              <a:ext cx="62549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Aorta</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3" name="Rectangle 62"/>
            <p:cNvSpPr/>
            <p:nvPr/>
          </p:nvSpPr>
          <p:spPr>
            <a:xfrm>
              <a:off x="6324600" y="2362200"/>
              <a:ext cx="155856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Pulmonary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4" name="Rectangle 63"/>
            <p:cNvSpPr/>
            <p:nvPr/>
          </p:nvSpPr>
          <p:spPr>
            <a:xfrm>
              <a:off x="6287792" y="2819400"/>
              <a:ext cx="150566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Abdominal Aorta</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5" name="Rectangle 64"/>
            <p:cNvSpPr/>
            <p:nvPr/>
          </p:nvSpPr>
          <p:spPr>
            <a:xfrm>
              <a:off x="6386374" y="3276600"/>
              <a:ext cx="1308500"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Hepatic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6" name="Rectangle 65"/>
            <p:cNvSpPr/>
            <p:nvPr/>
          </p:nvSpPr>
          <p:spPr>
            <a:xfrm>
              <a:off x="6400800" y="3581400"/>
              <a:ext cx="1146276"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Renal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7" name="Rectangle 66"/>
            <p:cNvSpPr/>
            <p:nvPr/>
          </p:nvSpPr>
          <p:spPr>
            <a:xfrm>
              <a:off x="6324600" y="4114800"/>
              <a:ext cx="156017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Mesenteric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8" name="Rectangle 67"/>
            <p:cNvSpPr/>
            <p:nvPr/>
          </p:nvSpPr>
          <p:spPr>
            <a:xfrm>
              <a:off x="6400800" y="4800600"/>
              <a:ext cx="101995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Iliac Artery</a:t>
              </a:r>
              <a:endParaRPr lang="en-US" sz="1400" b="1" cap="none" spc="0" dirty="0">
                <a:ln w="11430"/>
                <a:solidFill>
                  <a:schemeClr val="bg1"/>
                </a:solidFill>
                <a:effectLst>
                  <a:outerShdw blurRad="80000" dist="40000" dir="5040000" algn="tl">
                    <a:srgbClr val="000000">
                      <a:alpha val="30000"/>
                    </a:srgbClr>
                  </a:outerShdw>
                </a:effectLst>
              </a:endParaRPr>
            </a:p>
          </p:txBody>
        </p:sp>
        <p:sp>
          <p:nvSpPr>
            <p:cNvPr id="69" name="Rectangle 68"/>
            <p:cNvSpPr/>
            <p:nvPr/>
          </p:nvSpPr>
          <p:spPr>
            <a:xfrm>
              <a:off x="6367940" y="5867400"/>
              <a:ext cx="134536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smtClean="0">
                  <a:ln w="11430"/>
                  <a:solidFill>
                    <a:schemeClr val="bg1"/>
                  </a:solidFill>
                  <a:effectLst>
                    <a:outerShdw blurRad="80000" dist="40000" dir="5040000" algn="tl">
                      <a:srgbClr val="000000">
                        <a:alpha val="30000"/>
                      </a:srgbClr>
                    </a:outerShdw>
                  </a:effectLst>
                </a:rPr>
                <a:t>Femoral Artery</a:t>
              </a:r>
              <a:endParaRPr lang="en-US" sz="1400" b="1" cap="none" spc="0" dirty="0">
                <a:ln w="11430"/>
                <a:solidFill>
                  <a:schemeClr val="bg1"/>
                </a:solidFill>
                <a:effectLst>
                  <a:outerShdw blurRad="80000" dist="40000" dir="5040000" algn="tl">
                    <a:srgbClr val="000000">
                      <a:alpha val="30000"/>
                    </a:srgbClr>
                  </a:outerShdw>
                </a:effectLst>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565150"/>
          </a:xfrm>
        </p:spPr>
        <p:txBody>
          <a:bodyPr/>
          <a:lstStyle/>
          <a:p>
            <a:r>
              <a:rPr lang="en-CA" dirty="0" smtClean="0">
                <a:solidFill>
                  <a:schemeClr val="bg1"/>
                </a:solidFill>
                <a:latin typeface="+mn-lt"/>
              </a:rPr>
              <a:t>Capillary-Tissue Fluid Exchange</a:t>
            </a:r>
            <a:endParaRPr lang="en-CA" dirty="0">
              <a:solidFill>
                <a:schemeClr val="bg1"/>
              </a:solidFill>
              <a:latin typeface="+mn-lt"/>
            </a:endParaRPr>
          </a:p>
        </p:txBody>
      </p:sp>
      <p:sp>
        <p:nvSpPr>
          <p:cNvPr id="3" name="Text Placeholder 2"/>
          <p:cNvSpPr>
            <a:spLocks noGrp="1"/>
          </p:cNvSpPr>
          <p:nvPr>
            <p:ph type="body" idx="2"/>
          </p:nvPr>
        </p:nvSpPr>
        <p:spPr>
          <a:xfrm>
            <a:off x="152400" y="3581400"/>
            <a:ext cx="8991600" cy="3276600"/>
          </a:xfrm>
        </p:spPr>
        <p:txBody>
          <a:bodyPr>
            <a:normAutofit/>
          </a:bodyPr>
          <a:lstStyle/>
          <a:p>
            <a:pPr>
              <a:buClr>
                <a:schemeClr val="bg1"/>
              </a:buClr>
              <a:buSzPct val="105000"/>
              <a:buFont typeface="Wingdings" pitchFamily="2" charset="2"/>
              <a:buChar char="Ø"/>
            </a:pPr>
            <a:r>
              <a:rPr lang="en-CA" sz="2200" dirty="0" smtClean="0">
                <a:solidFill>
                  <a:schemeClr val="bg1"/>
                </a:solidFill>
              </a:rPr>
              <a:t>BP higher than osmotic pressure at arterial end; therefore, fluid pushed out of capillary into tissue cells along with nutrients (glucose &amp; </a:t>
            </a:r>
            <a:r>
              <a:rPr lang="en-CA" sz="2200" dirty="0" err="1" smtClean="0">
                <a:solidFill>
                  <a:schemeClr val="bg1"/>
                </a:solidFill>
              </a:rPr>
              <a:t>aa</a:t>
            </a:r>
            <a:r>
              <a:rPr lang="en-CA" sz="2200" dirty="0" smtClean="0">
                <a:solidFill>
                  <a:schemeClr val="bg1"/>
                </a:solidFill>
              </a:rPr>
              <a:t>) and O2.</a:t>
            </a:r>
          </a:p>
          <a:p>
            <a:pPr>
              <a:buClr>
                <a:schemeClr val="bg1"/>
              </a:buClr>
              <a:buSzPct val="105000"/>
              <a:buFont typeface="Wingdings" pitchFamily="2" charset="2"/>
              <a:buChar char="Ø"/>
            </a:pPr>
            <a:r>
              <a:rPr lang="en-CA" sz="2200" dirty="0" smtClean="0">
                <a:solidFill>
                  <a:schemeClr val="bg1"/>
                </a:solidFill>
              </a:rPr>
              <a:t>BP lower than osmotic pressure at venous end; therefore, fluid pushed into capillary along with wastes (urea) and CO2.</a:t>
            </a:r>
          </a:p>
          <a:p>
            <a:pPr>
              <a:buClr>
                <a:schemeClr val="bg1"/>
              </a:buClr>
              <a:buSzPct val="105000"/>
              <a:buFont typeface="Wingdings" pitchFamily="2" charset="2"/>
              <a:buChar char="Ø"/>
            </a:pPr>
            <a:r>
              <a:rPr lang="en-CA" sz="2200" dirty="0" smtClean="0">
                <a:solidFill>
                  <a:schemeClr val="bg1"/>
                </a:solidFill>
              </a:rPr>
              <a:t>Excess fluid in tissues is picked up by lymphatic </a:t>
            </a:r>
          </a:p>
          <a:p>
            <a:pPr>
              <a:buClr>
                <a:schemeClr val="bg1"/>
              </a:buClr>
              <a:buSzPct val="105000"/>
            </a:pPr>
            <a:r>
              <a:rPr lang="en-CA" sz="2200" dirty="0" smtClean="0">
                <a:solidFill>
                  <a:schemeClr val="bg1"/>
                </a:solidFill>
              </a:rPr>
              <a:t>capillaries which deliver the fluid to the blood at the </a:t>
            </a:r>
          </a:p>
          <a:p>
            <a:pPr>
              <a:buClr>
                <a:schemeClr val="bg1"/>
              </a:buClr>
              <a:buSzPct val="105000"/>
            </a:pPr>
            <a:r>
              <a:rPr lang="en-CA" sz="2200" dirty="0" smtClean="0">
                <a:solidFill>
                  <a:schemeClr val="bg1"/>
                </a:solidFill>
              </a:rPr>
              <a:t>subclavian veins.</a:t>
            </a:r>
          </a:p>
          <a:p>
            <a:pPr>
              <a:buClr>
                <a:schemeClr val="bg1"/>
              </a:buClr>
              <a:buSzPct val="105000"/>
            </a:pPr>
            <a:r>
              <a:rPr lang="en-CA" sz="900" dirty="0" smtClean="0">
                <a:solidFill>
                  <a:schemeClr val="bg1"/>
                </a:solidFill>
              </a:rPr>
              <a:t>http://highered.mcgraw-hill.com/sites/dl/free/0072464631/291136/Fluidexchange.swf</a:t>
            </a:r>
            <a:endParaRPr lang="en-CA" sz="900" dirty="0">
              <a:solidFill>
                <a:schemeClr val="bg1"/>
              </a:solidFill>
            </a:endParaRPr>
          </a:p>
        </p:txBody>
      </p:sp>
      <p:pic>
        <p:nvPicPr>
          <p:cNvPr id="7" name="Picture 7" descr="capillary_exchange_c_la_739"/>
          <p:cNvPicPr>
            <a:picLocks noGrp="1" noChangeAspect="1" noChangeArrowheads="1"/>
          </p:cNvPicPr>
          <p:nvPr>
            <p:ph sz="half" idx="1"/>
          </p:nvPr>
        </p:nvPicPr>
        <p:blipFill>
          <a:blip r:embed="rId3" cstate="print"/>
          <a:srcRect t="6944"/>
          <a:stretch>
            <a:fillRect/>
          </a:stretch>
        </p:blipFill>
        <p:spPr>
          <a:xfrm>
            <a:off x="533400" y="609600"/>
            <a:ext cx="8077200" cy="2971800"/>
          </a:xfrm>
          <a:noFill/>
          <a:ln/>
        </p:spPr>
      </p:pic>
      <p:pic>
        <p:nvPicPr>
          <p:cNvPr id="8" name="Picture 7" descr="lymphatic_capillari_c_la_739"/>
          <p:cNvPicPr>
            <a:picLocks noChangeAspect="1" noChangeArrowheads="1"/>
          </p:cNvPicPr>
          <p:nvPr/>
        </p:nvPicPr>
        <p:blipFill>
          <a:blip r:embed="rId4" cstate="print"/>
          <a:srcRect t="3171"/>
          <a:stretch>
            <a:fillRect/>
          </a:stretch>
        </p:blipFill>
        <p:spPr>
          <a:xfrm>
            <a:off x="6248400" y="4797216"/>
            <a:ext cx="3024030" cy="2060784"/>
          </a:xfrm>
          <a:prstGeom prst="rect">
            <a:avLst/>
          </a:prstGeom>
          <a:noFill/>
          <a:ln/>
        </p:spPr>
      </p:pic>
      <p:sp>
        <p:nvSpPr>
          <p:cNvPr id="9" name="Right Arrow 8"/>
          <p:cNvSpPr/>
          <p:nvPr/>
        </p:nvSpPr>
        <p:spPr>
          <a:xfrm rot="16200000">
            <a:off x="2019300" y="2019300"/>
            <a:ext cx="4572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0" name="Right Arrow 9"/>
          <p:cNvSpPr/>
          <p:nvPr/>
        </p:nvSpPr>
        <p:spPr>
          <a:xfrm rot="5400000">
            <a:off x="6210300" y="2247900"/>
            <a:ext cx="6096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1" name="Right Arrow 10"/>
          <p:cNvSpPr/>
          <p:nvPr/>
        </p:nvSpPr>
        <p:spPr>
          <a:xfrm>
            <a:off x="5029200" y="5943600"/>
            <a:ext cx="2438400" cy="3048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565150"/>
          </a:xfrm>
        </p:spPr>
        <p:txBody>
          <a:bodyPr/>
          <a:lstStyle/>
          <a:p>
            <a:r>
              <a:rPr lang="en-CA" dirty="0" smtClean="0">
                <a:solidFill>
                  <a:schemeClr val="bg1"/>
                </a:solidFill>
                <a:latin typeface="+mn-lt"/>
              </a:rPr>
              <a:t>Lymphatic System</a:t>
            </a:r>
            <a:endParaRPr lang="en-CA" dirty="0">
              <a:solidFill>
                <a:schemeClr val="bg1"/>
              </a:solidFill>
              <a:latin typeface="+mn-lt"/>
            </a:endParaRPr>
          </a:p>
        </p:txBody>
      </p:sp>
      <p:sp>
        <p:nvSpPr>
          <p:cNvPr id="3" name="Text Placeholder 2"/>
          <p:cNvSpPr>
            <a:spLocks noGrp="1"/>
          </p:cNvSpPr>
          <p:nvPr>
            <p:ph type="body" idx="2"/>
          </p:nvPr>
        </p:nvSpPr>
        <p:spPr>
          <a:xfrm>
            <a:off x="-381000" y="609600"/>
            <a:ext cx="3657600" cy="6248400"/>
          </a:xfrm>
        </p:spPr>
        <p:txBody>
          <a:bodyPr>
            <a:normAutofit fontScale="85000" lnSpcReduction="10000"/>
          </a:bodyPr>
          <a:lstStyle/>
          <a:p>
            <a:pPr marL="912114" lvl="1" indent="-457200">
              <a:lnSpc>
                <a:spcPct val="90000"/>
              </a:lnSpc>
              <a:buClr>
                <a:schemeClr val="bg1"/>
              </a:buClr>
              <a:buFont typeface="+mj-lt"/>
              <a:buAutoNum type="arabicPeriod"/>
            </a:pPr>
            <a:r>
              <a:rPr lang="en-US" sz="2400" dirty="0" smtClean="0">
                <a:solidFill>
                  <a:schemeClr val="bg1"/>
                </a:solidFill>
              </a:rPr>
              <a:t>Absorbs and returns excess tissue fluid to the bloodstream</a:t>
            </a:r>
          </a:p>
          <a:p>
            <a:pPr marL="912114" lvl="1" indent="-457200">
              <a:lnSpc>
                <a:spcPct val="90000"/>
              </a:lnSpc>
              <a:buClr>
                <a:schemeClr val="bg1"/>
              </a:buClr>
              <a:buFont typeface="+mj-lt"/>
              <a:buAutoNum type="arabicPeriod"/>
            </a:pPr>
            <a:endParaRPr lang="en-US" sz="2400" dirty="0" smtClean="0">
              <a:solidFill>
                <a:schemeClr val="bg1"/>
              </a:solidFill>
            </a:endParaRPr>
          </a:p>
          <a:p>
            <a:pPr marL="912114" lvl="1" indent="-457200">
              <a:lnSpc>
                <a:spcPct val="90000"/>
              </a:lnSpc>
              <a:buClr>
                <a:schemeClr val="bg1"/>
              </a:buClr>
              <a:buFont typeface="+mj-lt"/>
              <a:buAutoNum type="arabicPeriod"/>
            </a:pPr>
            <a:r>
              <a:rPr lang="en-US" sz="2400" dirty="0" smtClean="0">
                <a:solidFill>
                  <a:schemeClr val="bg1"/>
                </a:solidFill>
              </a:rPr>
              <a:t>Absorbs fats/lipids from the digestive tract &amp; transports them to the bloodstream</a:t>
            </a:r>
          </a:p>
          <a:p>
            <a:pPr marL="912114" lvl="1" indent="-457200">
              <a:lnSpc>
                <a:spcPct val="90000"/>
              </a:lnSpc>
              <a:buClr>
                <a:schemeClr val="bg1"/>
              </a:buClr>
              <a:buFont typeface="+mj-lt"/>
              <a:buAutoNum type="arabicPeriod"/>
            </a:pPr>
            <a:endParaRPr lang="en-US" sz="2400" dirty="0" smtClean="0">
              <a:solidFill>
                <a:schemeClr val="bg1"/>
              </a:solidFill>
            </a:endParaRPr>
          </a:p>
          <a:p>
            <a:pPr marL="912114" lvl="1" indent="-457200">
              <a:lnSpc>
                <a:spcPct val="90000"/>
              </a:lnSpc>
              <a:buClr>
                <a:schemeClr val="bg1"/>
              </a:buClr>
              <a:buFont typeface="+mj-lt"/>
              <a:buAutoNum type="arabicPeriod"/>
            </a:pPr>
            <a:r>
              <a:rPr lang="en-US" sz="2400" dirty="0" smtClean="0">
                <a:solidFill>
                  <a:schemeClr val="bg1"/>
                </a:solidFill>
              </a:rPr>
              <a:t>Helps defend the body against disease</a:t>
            </a:r>
          </a:p>
          <a:p>
            <a:pPr marL="912114" lvl="1" indent="-457200">
              <a:lnSpc>
                <a:spcPct val="90000"/>
              </a:lnSpc>
              <a:buClr>
                <a:schemeClr val="bg1"/>
              </a:buClr>
              <a:buFont typeface="+mj-lt"/>
              <a:buAutoNum type="arabicPeriod"/>
            </a:pPr>
            <a:endParaRPr lang="en-US" sz="2400" dirty="0" smtClean="0">
              <a:solidFill>
                <a:schemeClr val="bg1"/>
              </a:solidFill>
            </a:endParaRPr>
          </a:p>
          <a:p>
            <a:pPr marL="912114" lvl="1" indent="-457200">
              <a:lnSpc>
                <a:spcPct val="90000"/>
              </a:lnSpc>
              <a:buClr>
                <a:schemeClr val="bg1"/>
              </a:buClr>
              <a:buFont typeface="Arial" pitchFamily="34" charset="0"/>
              <a:buChar char="•"/>
            </a:pPr>
            <a:r>
              <a:rPr lang="en-US" sz="2400" dirty="0" smtClean="0">
                <a:solidFill>
                  <a:schemeClr val="bg1"/>
                </a:solidFill>
              </a:rPr>
              <a:t>Lymph contains tissue fluid, bacteria, viruses, old cell parts or debris, antibodies</a:t>
            </a:r>
          </a:p>
          <a:p>
            <a:pPr marL="912114" lvl="1" indent="-457200">
              <a:lnSpc>
                <a:spcPct val="90000"/>
              </a:lnSpc>
              <a:buClr>
                <a:schemeClr val="bg1"/>
              </a:buClr>
              <a:buFont typeface="Arial" pitchFamily="34" charset="0"/>
              <a:buChar char="•"/>
            </a:pPr>
            <a:r>
              <a:rPr lang="en-US" sz="2400" dirty="0" smtClean="0">
                <a:solidFill>
                  <a:schemeClr val="bg1"/>
                </a:solidFill>
              </a:rPr>
              <a:t>Lymph fluid moves by skeletal muscle contraction and valves</a:t>
            </a:r>
          </a:p>
          <a:p>
            <a:pPr marL="912114" lvl="1" indent="-457200">
              <a:lnSpc>
                <a:spcPct val="90000"/>
              </a:lnSpc>
              <a:buClr>
                <a:schemeClr val="bg1"/>
              </a:buClr>
              <a:buFont typeface="Arial" pitchFamily="34" charset="0"/>
              <a:buChar char="•"/>
            </a:pPr>
            <a:r>
              <a:rPr lang="en-US" sz="2400" dirty="0" smtClean="0">
                <a:solidFill>
                  <a:schemeClr val="bg1"/>
                </a:solidFill>
              </a:rPr>
              <a:t>Lymph is delivered back to blood at the subclavian veins</a:t>
            </a:r>
          </a:p>
        </p:txBody>
      </p:sp>
      <p:pic>
        <p:nvPicPr>
          <p:cNvPr id="18" name="Picture 7" descr="lymphatic_system_c_la_739"/>
          <p:cNvPicPr>
            <a:picLocks noGrp="1" noChangeAspect="1" noChangeArrowheads="1"/>
          </p:cNvPicPr>
          <p:nvPr>
            <p:ph sz="half" idx="1"/>
          </p:nvPr>
        </p:nvPicPr>
        <p:blipFill>
          <a:blip r:embed="rId3" cstate="print"/>
          <a:srcRect t="2979"/>
          <a:stretch>
            <a:fillRect/>
          </a:stretch>
        </p:blipFill>
        <p:spPr>
          <a:xfrm>
            <a:off x="3179303" y="533400"/>
            <a:ext cx="5964697"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3333" t="25000" r="24167" b="4167"/>
          <a:stretch>
            <a:fillRect/>
          </a:stretch>
        </p:blipFill>
        <p:spPr bwMode="auto">
          <a:xfrm>
            <a:off x="1896034" y="495300"/>
            <a:ext cx="7247965" cy="5867400"/>
          </a:xfrm>
          <a:prstGeom prst="rect">
            <a:avLst/>
          </a:prstGeom>
          <a:noFill/>
          <a:ln w="9525">
            <a:noFill/>
            <a:miter lim="800000"/>
            <a:headEnd/>
            <a:tailEnd/>
          </a:ln>
        </p:spPr>
      </p:pic>
      <p:sp>
        <p:nvSpPr>
          <p:cNvPr id="6" name="TextBox 5"/>
          <p:cNvSpPr txBox="1"/>
          <p:nvPr/>
        </p:nvSpPr>
        <p:spPr>
          <a:xfrm>
            <a:off x="0" y="533400"/>
            <a:ext cx="1914820" cy="4524315"/>
          </a:xfrm>
          <a:prstGeom prst="rect">
            <a:avLst/>
          </a:prstGeom>
          <a:noFill/>
        </p:spPr>
        <p:txBody>
          <a:bodyPr wrap="none" rtlCol="0">
            <a:spAutoFit/>
          </a:bodyPr>
          <a:lstStyle/>
          <a:p>
            <a:r>
              <a:rPr lang="en-US" b="1" dirty="0" smtClean="0">
                <a:solidFill>
                  <a:schemeClr val="bg1"/>
                </a:solidFill>
              </a:rPr>
              <a:t>AORTA</a:t>
            </a:r>
            <a:endParaRPr lang="en-CA" b="1" dirty="0" smtClean="0">
              <a:solidFill>
                <a:schemeClr val="bg1"/>
              </a:solidFill>
            </a:endParaRPr>
          </a:p>
          <a:p>
            <a:r>
              <a:rPr lang="en-US" b="1" dirty="0" smtClean="0">
                <a:solidFill>
                  <a:schemeClr val="bg1"/>
                </a:solidFill>
              </a:rPr>
              <a:t>CARDIAC</a:t>
            </a:r>
            <a:endParaRPr lang="en-CA" b="1" dirty="0" smtClean="0">
              <a:solidFill>
                <a:schemeClr val="bg1"/>
              </a:solidFill>
            </a:endParaRPr>
          </a:p>
          <a:p>
            <a:r>
              <a:rPr lang="en-US" b="1" dirty="0" smtClean="0">
                <a:solidFill>
                  <a:schemeClr val="bg1"/>
                </a:solidFill>
              </a:rPr>
              <a:t>CAROTID</a:t>
            </a:r>
            <a:endParaRPr lang="en-CA" b="1" dirty="0" smtClean="0">
              <a:solidFill>
                <a:schemeClr val="bg1"/>
              </a:solidFill>
            </a:endParaRPr>
          </a:p>
          <a:p>
            <a:r>
              <a:rPr lang="en-US" b="1" dirty="0" smtClean="0">
                <a:solidFill>
                  <a:schemeClr val="bg1"/>
                </a:solidFill>
              </a:rPr>
              <a:t>CIRCULATION</a:t>
            </a:r>
            <a:endParaRPr lang="en-CA" b="1" dirty="0" smtClean="0">
              <a:solidFill>
                <a:schemeClr val="bg1"/>
              </a:solidFill>
            </a:endParaRPr>
          </a:p>
          <a:p>
            <a:r>
              <a:rPr lang="en-US" b="1" dirty="0" smtClean="0">
                <a:solidFill>
                  <a:schemeClr val="bg1"/>
                </a:solidFill>
              </a:rPr>
              <a:t>CORONARY</a:t>
            </a:r>
            <a:endParaRPr lang="en-CA" b="1" dirty="0" smtClean="0">
              <a:solidFill>
                <a:schemeClr val="bg1"/>
              </a:solidFill>
            </a:endParaRPr>
          </a:p>
          <a:p>
            <a:r>
              <a:rPr lang="en-US" b="1" dirty="0" smtClean="0">
                <a:solidFill>
                  <a:schemeClr val="bg1"/>
                </a:solidFill>
              </a:rPr>
              <a:t>HEPATIC</a:t>
            </a:r>
            <a:endParaRPr lang="en-CA" b="1" dirty="0" smtClean="0">
              <a:solidFill>
                <a:schemeClr val="bg1"/>
              </a:solidFill>
            </a:endParaRPr>
          </a:p>
          <a:p>
            <a:r>
              <a:rPr lang="en-US" b="1" dirty="0" smtClean="0">
                <a:solidFill>
                  <a:schemeClr val="bg1"/>
                </a:solidFill>
              </a:rPr>
              <a:t>HEPATICPORTAL</a:t>
            </a:r>
            <a:endParaRPr lang="en-CA" b="1" dirty="0" smtClean="0">
              <a:solidFill>
                <a:schemeClr val="bg1"/>
              </a:solidFill>
            </a:endParaRPr>
          </a:p>
          <a:p>
            <a:r>
              <a:rPr lang="en-US" b="1" dirty="0" smtClean="0">
                <a:solidFill>
                  <a:schemeClr val="bg1"/>
                </a:solidFill>
              </a:rPr>
              <a:t>ILIAC</a:t>
            </a:r>
            <a:endParaRPr lang="en-CA" b="1" dirty="0" smtClean="0">
              <a:solidFill>
                <a:schemeClr val="bg1"/>
              </a:solidFill>
            </a:endParaRPr>
          </a:p>
          <a:p>
            <a:r>
              <a:rPr lang="en-US" b="1" dirty="0" smtClean="0">
                <a:solidFill>
                  <a:schemeClr val="bg1"/>
                </a:solidFill>
              </a:rPr>
              <a:t>JUGULAR</a:t>
            </a:r>
            <a:endParaRPr lang="en-CA" b="1" dirty="0" smtClean="0">
              <a:solidFill>
                <a:schemeClr val="bg1"/>
              </a:solidFill>
            </a:endParaRPr>
          </a:p>
          <a:p>
            <a:r>
              <a:rPr lang="en-US" b="1" dirty="0" smtClean="0">
                <a:solidFill>
                  <a:schemeClr val="bg1"/>
                </a:solidFill>
              </a:rPr>
              <a:t>MESENTERIC</a:t>
            </a:r>
            <a:endParaRPr lang="en-CA" b="1" dirty="0" smtClean="0">
              <a:solidFill>
                <a:schemeClr val="bg1"/>
              </a:solidFill>
            </a:endParaRPr>
          </a:p>
          <a:p>
            <a:r>
              <a:rPr lang="en-US" b="1" dirty="0" smtClean="0">
                <a:solidFill>
                  <a:schemeClr val="bg1"/>
                </a:solidFill>
              </a:rPr>
              <a:t>PULMONARY</a:t>
            </a:r>
            <a:endParaRPr lang="en-CA" b="1" dirty="0" smtClean="0">
              <a:solidFill>
                <a:schemeClr val="bg1"/>
              </a:solidFill>
            </a:endParaRPr>
          </a:p>
          <a:p>
            <a:r>
              <a:rPr lang="en-US" b="1" dirty="0" smtClean="0">
                <a:solidFill>
                  <a:schemeClr val="bg1"/>
                </a:solidFill>
              </a:rPr>
              <a:t>RENAL</a:t>
            </a:r>
            <a:endParaRPr lang="en-CA" b="1" dirty="0" smtClean="0">
              <a:solidFill>
                <a:schemeClr val="bg1"/>
              </a:solidFill>
            </a:endParaRPr>
          </a:p>
          <a:p>
            <a:r>
              <a:rPr lang="en-US" b="1" dirty="0" smtClean="0">
                <a:solidFill>
                  <a:schemeClr val="bg1"/>
                </a:solidFill>
              </a:rPr>
              <a:t>SUBCLAVIAN</a:t>
            </a:r>
            <a:endParaRPr lang="en-CA" b="1" dirty="0" smtClean="0">
              <a:solidFill>
                <a:schemeClr val="bg1"/>
              </a:solidFill>
            </a:endParaRPr>
          </a:p>
          <a:p>
            <a:r>
              <a:rPr lang="en-US" b="1" dirty="0" smtClean="0">
                <a:solidFill>
                  <a:schemeClr val="bg1"/>
                </a:solidFill>
              </a:rPr>
              <a:t>SYSTEMIC</a:t>
            </a:r>
            <a:endParaRPr lang="en-CA" b="1" dirty="0" smtClean="0">
              <a:solidFill>
                <a:schemeClr val="bg1"/>
              </a:solidFill>
            </a:endParaRPr>
          </a:p>
          <a:p>
            <a:r>
              <a:rPr lang="en-US" b="1" dirty="0" smtClean="0">
                <a:solidFill>
                  <a:schemeClr val="bg1"/>
                </a:solidFill>
              </a:rPr>
              <a:t>VENACAVA</a:t>
            </a:r>
            <a:endParaRPr lang="en-CA" b="1" dirty="0" smtClean="0">
              <a:solidFill>
                <a:schemeClr val="bg1"/>
              </a:solidFill>
            </a:endParaRPr>
          </a:p>
          <a:p>
            <a:endParaRPr lang="en-CA"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lymphoid_organs_c_la_739"/>
          <p:cNvPicPr>
            <a:picLocks noGrp="1" noChangeAspect="1" noChangeArrowheads="1"/>
          </p:cNvPicPr>
          <p:nvPr>
            <p:ph sz="half" idx="1"/>
          </p:nvPr>
        </p:nvPicPr>
        <p:blipFill>
          <a:blip r:embed="rId3" cstate="print"/>
          <a:srcRect t="2159" b="3494"/>
          <a:stretch>
            <a:fillRect/>
          </a:stretch>
        </p:blipFill>
        <p:spPr>
          <a:xfrm>
            <a:off x="0" y="152400"/>
            <a:ext cx="9143999" cy="6553200"/>
          </a:xfrm>
          <a:noFill/>
        </p:spPr>
      </p:pic>
      <p:sp>
        <p:nvSpPr>
          <p:cNvPr id="5" name="TextBox 4"/>
          <p:cNvSpPr txBox="1"/>
          <p:nvPr/>
        </p:nvSpPr>
        <p:spPr>
          <a:xfrm>
            <a:off x="228600" y="0"/>
            <a:ext cx="4034566" cy="369332"/>
          </a:xfrm>
          <a:prstGeom prst="rect">
            <a:avLst/>
          </a:prstGeom>
          <a:noFill/>
        </p:spPr>
        <p:txBody>
          <a:bodyPr wrap="none" rtlCol="0">
            <a:spAutoFit/>
          </a:bodyPr>
          <a:lstStyle/>
          <a:p>
            <a:r>
              <a:rPr lang="en-CA" b="1" i="1" dirty="0" smtClean="0">
                <a:solidFill>
                  <a:schemeClr val="bg1"/>
                </a:solidFill>
              </a:rPr>
              <a:t>WBC and Antibody production (T-cells)</a:t>
            </a:r>
            <a:endParaRPr lang="en-CA" b="1" i="1" dirty="0">
              <a:solidFill>
                <a:schemeClr val="bg1"/>
              </a:solidFill>
            </a:endParaRPr>
          </a:p>
        </p:txBody>
      </p:sp>
      <p:sp>
        <p:nvSpPr>
          <p:cNvPr id="6" name="TextBox 5"/>
          <p:cNvSpPr txBox="1"/>
          <p:nvPr/>
        </p:nvSpPr>
        <p:spPr>
          <a:xfrm>
            <a:off x="5942161" y="0"/>
            <a:ext cx="3201839" cy="369332"/>
          </a:xfrm>
          <a:prstGeom prst="rect">
            <a:avLst/>
          </a:prstGeom>
          <a:noFill/>
        </p:spPr>
        <p:txBody>
          <a:bodyPr wrap="none" rtlCol="0">
            <a:spAutoFit/>
          </a:bodyPr>
          <a:lstStyle/>
          <a:p>
            <a:r>
              <a:rPr lang="en-CA" b="1" i="1" dirty="0" smtClean="0">
                <a:solidFill>
                  <a:schemeClr val="bg1"/>
                </a:solidFill>
              </a:rPr>
              <a:t>Produces RBC,WBC &amp; platelets</a:t>
            </a:r>
            <a:endParaRPr lang="en-CA" b="1" i="1" dirty="0">
              <a:solidFill>
                <a:schemeClr val="bg1"/>
              </a:solidFill>
            </a:endParaRPr>
          </a:p>
        </p:txBody>
      </p:sp>
      <p:sp>
        <p:nvSpPr>
          <p:cNvPr id="8" name="TextBox 7"/>
          <p:cNvSpPr txBox="1"/>
          <p:nvPr/>
        </p:nvSpPr>
        <p:spPr>
          <a:xfrm>
            <a:off x="0" y="3200400"/>
            <a:ext cx="3886200" cy="830997"/>
          </a:xfrm>
          <a:prstGeom prst="rect">
            <a:avLst/>
          </a:prstGeom>
          <a:solidFill>
            <a:schemeClr val="tx1"/>
          </a:solidFill>
        </p:spPr>
        <p:txBody>
          <a:bodyPr wrap="square" rtlCol="0">
            <a:spAutoFit/>
          </a:bodyPr>
          <a:lstStyle/>
          <a:p>
            <a:r>
              <a:rPr lang="en-CA" sz="1600" b="1" i="1" dirty="0" smtClean="0">
                <a:solidFill>
                  <a:schemeClr val="bg1"/>
                </a:solidFill>
              </a:rPr>
              <a:t>Cleanses lymph of bacteria, viruses and cellular debris.  Also, WBC and antibody production</a:t>
            </a:r>
            <a:endParaRPr lang="en-CA" sz="1600" b="1" i="1" dirty="0">
              <a:solidFill>
                <a:schemeClr val="bg1"/>
              </a:solidFill>
            </a:endParaRPr>
          </a:p>
        </p:txBody>
      </p:sp>
      <p:cxnSp>
        <p:nvCxnSpPr>
          <p:cNvPr id="10" name="Straight Arrow Connector 9"/>
          <p:cNvCxnSpPr/>
          <p:nvPr/>
        </p:nvCxnSpPr>
        <p:spPr>
          <a:xfrm>
            <a:off x="1371600" y="3810000"/>
            <a:ext cx="304800" cy="1295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228600"/>
            <a:ext cx="3048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86600" y="304800"/>
            <a:ext cx="2286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38800" y="3200400"/>
            <a:ext cx="3505200" cy="369332"/>
          </a:xfrm>
          <a:prstGeom prst="rect">
            <a:avLst/>
          </a:prstGeom>
          <a:solidFill>
            <a:schemeClr val="tx1"/>
          </a:solidFill>
        </p:spPr>
        <p:txBody>
          <a:bodyPr wrap="square" rtlCol="0">
            <a:spAutoFit/>
          </a:bodyPr>
          <a:lstStyle/>
          <a:p>
            <a:r>
              <a:rPr lang="en-CA" b="1" i="1" dirty="0" smtClean="0">
                <a:solidFill>
                  <a:schemeClr val="bg1"/>
                </a:solidFill>
              </a:rPr>
              <a:t>Stores &amp; cleanses blood (old RBCs)</a:t>
            </a:r>
            <a:endParaRPr lang="en-CA" b="1" i="1" dirty="0">
              <a:solidFill>
                <a:schemeClr val="bg1"/>
              </a:solidFill>
            </a:endParaRPr>
          </a:p>
        </p:txBody>
      </p:sp>
      <p:cxnSp>
        <p:nvCxnSpPr>
          <p:cNvPr id="16" name="Straight Arrow Connector 15"/>
          <p:cNvCxnSpPr/>
          <p:nvPr/>
        </p:nvCxnSpPr>
        <p:spPr>
          <a:xfrm flipH="1">
            <a:off x="7239000" y="3505200"/>
            <a:ext cx="6858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33400"/>
          </a:xfrm>
        </p:spPr>
        <p:txBody>
          <a:bodyPr/>
          <a:lstStyle/>
          <a:p>
            <a:r>
              <a:rPr lang="en-CA" dirty="0" smtClean="0">
                <a:solidFill>
                  <a:schemeClr val="bg1"/>
                </a:solidFill>
                <a:latin typeface="+mn-lt"/>
              </a:rPr>
              <a:t>Fetal Circulation</a:t>
            </a:r>
            <a:endParaRPr lang="en-CA" dirty="0">
              <a:solidFill>
                <a:schemeClr val="bg1"/>
              </a:solidFill>
              <a:latin typeface="+mn-lt"/>
            </a:endParaRPr>
          </a:p>
        </p:txBody>
      </p:sp>
      <p:sp>
        <p:nvSpPr>
          <p:cNvPr id="3" name="Text Placeholder 2"/>
          <p:cNvSpPr>
            <a:spLocks noGrp="1"/>
          </p:cNvSpPr>
          <p:nvPr>
            <p:ph type="body" idx="2"/>
          </p:nvPr>
        </p:nvSpPr>
        <p:spPr>
          <a:xfrm>
            <a:off x="152400" y="990600"/>
            <a:ext cx="4343400" cy="5867400"/>
          </a:xfrm>
        </p:spPr>
        <p:txBody>
          <a:bodyPr>
            <a:normAutofit/>
          </a:bodyPr>
          <a:lstStyle/>
          <a:p>
            <a:pPr>
              <a:buClr>
                <a:schemeClr val="bg1"/>
              </a:buClr>
              <a:buFont typeface="Wingdings" pitchFamily="2" charset="2"/>
              <a:buChar char="Ø"/>
            </a:pPr>
            <a:r>
              <a:rPr lang="en-CA" sz="3200" dirty="0" smtClean="0">
                <a:solidFill>
                  <a:schemeClr val="bg1"/>
                </a:solidFill>
              </a:rPr>
              <a:t>During fetal development, the organs are developing</a:t>
            </a:r>
          </a:p>
          <a:p>
            <a:pPr>
              <a:buClr>
                <a:schemeClr val="bg1"/>
              </a:buClr>
              <a:buFont typeface="Wingdings" pitchFamily="2" charset="2"/>
              <a:buChar char="Ø"/>
            </a:pPr>
            <a:r>
              <a:rPr lang="en-CA" sz="3200" dirty="0" smtClean="0">
                <a:solidFill>
                  <a:schemeClr val="bg1"/>
                </a:solidFill>
              </a:rPr>
              <a:t>Lungs, digestion, and liver are not functional</a:t>
            </a:r>
          </a:p>
          <a:p>
            <a:pPr>
              <a:buClr>
                <a:schemeClr val="bg1"/>
              </a:buClr>
              <a:buFont typeface="Wingdings" pitchFamily="2" charset="2"/>
              <a:buChar char="Ø"/>
            </a:pPr>
            <a:r>
              <a:rPr lang="en-CA" sz="3200" dirty="0" smtClean="0">
                <a:solidFill>
                  <a:schemeClr val="bg1"/>
                </a:solidFill>
              </a:rPr>
              <a:t>Due to this, there are 4 main circulatory differences between fetus and adult circulation</a:t>
            </a:r>
          </a:p>
          <a:p>
            <a:pPr>
              <a:buClr>
                <a:schemeClr val="bg1"/>
              </a:buClr>
            </a:pPr>
            <a:endParaRPr lang="en-CA" sz="3200" dirty="0" smtClean="0">
              <a:solidFill>
                <a:schemeClr val="bg1"/>
              </a:solidFill>
            </a:endParaRPr>
          </a:p>
        </p:txBody>
      </p:sp>
      <p:pic>
        <p:nvPicPr>
          <p:cNvPr id="5" name="Picture 5" descr="fetal_circulation_c_la_739"/>
          <p:cNvPicPr>
            <a:picLocks noGrp="1" noChangeAspect="1" noChangeArrowheads="1"/>
          </p:cNvPicPr>
          <p:nvPr>
            <p:ph sz="half" idx="1"/>
          </p:nvPr>
        </p:nvPicPr>
        <p:blipFill>
          <a:blip r:embed="rId3" cstate="print"/>
          <a:srcRect t="10811" r="45361"/>
          <a:stretch>
            <a:fillRect/>
          </a:stretch>
        </p:blipFill>
        <p:spPr>
          <a:xfrm>
            <a:off x="4239444" y="152400"/>
            <a:ext cx="4904556" cy="6553200"/>
          </a:xfrm>
          <a:noFill/>
          <a:ln/>
        </p:spPr>
      </p:pic>
      <p:sp>
        <p:nvSpPr>
          <p:cNvPr id="6" name="Rectangle 5"/>
          <p:cNvSpPr/>
          <p:nvPr/>
        </p:nvSpPr>
        <p:spPr>
          <a:xfrm>
            <a:off x="3886200" y="0"/>
            <a:ext cx="33695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1</a:t>
            </a:r>
            <a:endParaRPr lang="en-US" sz="2400" b="1" dirty="0">
              <a:ln w="11430"/>
              <a:solidFill>
                <a:schemeClr val="bg1"/>
              </a:solidFill>
              <a:effectLst>
                <a:outerShdw blurRad="50800" dist="39000" dir="5460000" algn="tl">
                  <a:srgbClr val="000000">
                    <a:alpha val="38000"/>
                  </a:srgbClr>
                </a:outerShdw>
              </a:effectLst>
            </a:endParaRPr>
          </a:p>
        </p:txBody>
      </p:sp>
      <p:sp>
        <p:nvSpPr>
          <p:cNvPr id="7" name="Rectangle 6"/>
          <p:cNvSpPr/>
          <p:nvPr/>
        </p:nvSpPr>
        <p:spPr>
          <a:xfrm>
            <a:off x="3961598" y="1066800"/>
            <a:ext cx="33855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2</a:t>
            </a:r>
            <a:endParaRPr lang="en-US" sz="2400" b="1" dirty="0">
              <a:ln w="11430"/>
              <a:solidFill>
                <a:schemeClr val="bg1"/>
              </a:solidFill>
              <a:effectLst>
                <a:outerShdw blurRad="50800" dist="39000" dir="5460000" algn="tl">
                  <a:srgbClr val="000000">
                    <a:alpha val="38000"/>
                  </a:srgbClr>
                </a:outerShdw>
              </a:effectLst>
            </a:endParaRPr>
          </a:p>
        </p:txBody>
      </p:sp>
      <p:sp>
        <p:nvSpPr>
          <p:cNvPr id="8" name="Rectangle 7"/>
          <p:cNvSpPr/>
          <p:nvPr/>
        </p:nvSpPr>
        <p:spPr>
          <a:xfrm>
            <a:off x="4039401" y="2895600"/>
            <a:ext cx="33534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3</a:t>
            </a:r>
            <a:endParaRPr lang="en-US" sz="2400" b="1" dirty="0">
              <a:ln w="11430"/>
              <a:solidFill>
                <a:schemeClr val="bg1"/>
              </a:solidFill>
              <a:effectLst>
                <a:outerShdw blurRad="50800" dist="39000" dir="5460000" algn="tl">
                  <a:srgbClr val="000000">
                    <a:alpha val="38000"/>
                  </a:srgbClr>
                </a:outerShdw>
              </a:effectLst>
            </a:endParaRPr>
          </a:p>
        </p:txBody>
      </p:sp>
      <p:sp>
        <p:nvSpPr>
          <p:cNvPr id="9" name="Rectangle 8"/>
          <p:cNvSpPr/>
          <p:nvPr/>
        </p:nvSpPr>
        <p:spPr>
          <a:xfrm>
            <a:off x="8300991" y="4724400"/>
            <a:ext cx="34656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4</a:t>
            </a:r>
            <a:endParaRPr lang="en-US" sz="2400" b="1" dirty="0">
              <a:ln w="11430"/>
              <a:solidFill>
                <a:schemeClr val="bg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381000"/>
            <a:ext cx="9144000" cy="1600200"/>
          </a:xfrm>
        </p:spPr>
        <p:txBody>
          <a:bodyPr/>
          <a:lstStyle/>
          <a:p>
            <a:pPr marL="457200" indent="-457200"/>
            <a:r>
              <a:rPr lang="en-CA" sz="2400" dirty="0" smtClean="0">
                <a:solidFill>
                  <a:schemeClr val="bg1"/>
                </a:solidFill>
                <a:latin typeface="+mn-lt"/>
              </a:rPr>
              <a:t>Two  differences exist that bypass the lungs</a:t>
            </a:r>
            <a:br>
              <a:rPr lang="en-CA" sz="2400" dirty="0" smtClean="0">
                <a:solidFill>
                  <a:schemeClr val="bg1"/>
                </a:solidFill>
                <a:latin typeface="+mn-lt"/>
              </a:rPr>
            </a:br>
            <a:r>
              <a:rPr lang="en-CA" sz="2400" dirty="0" smtClean="0">
                <a:solidFill>
                  <a:schemeClr val="bg1"/>
                </a:solidFill>
                <a:latin typeface="+mn-lt"/>
              </a:rPr>
              <a:t>1. Arterial Duct (</a:t>
            </a:r>
            <a:r>
              <a:rPr lang="en-CA" sz="2400" dirty="0" err="1" smtClean="0">
                <a:solidFill>
                  <a:schemeClr val="bg1"/>
                </a:solidFill>
                <a:latin typeface="+mn-lt"/>
              </a:rPr>
              <a:t>ductus</a:t>
            </a:r>
            <a:r>
              <a:rPr lang="en-CA" sz="2400" dirty="0" smtClean="0">
                <a:solidFill>
                  <a:schemeClr val="bg1"/>
                </a:solidFill>
                <a:latin typeface="+mn-lt"/>
              </a:rPr>
              <a:t> </a:t>
            </a:r>
            <a:r>
              <a:rPr lang="en-CA" sz="2400" dirty="0" err="1" smtClean="0">
                <a:solidFill>
                  <a:schemeClr val="bg1"/>
                </a:solidFill>
                <a:latin typeface="+mn-lt"/>
              </a:rPr>
              <a:t>arteriosus</a:t>
            </a:r>
            <a:r>
              <a:rPr lang="en-CA" sz="2400" dirty="0" smtClean="0">
                <a:solidFill>
                  <a:schemeClr val="bg1"/>
                </a:solidFill>
                <a:latin typeface="+mn-lt"/>
              </a:rPr>
              <a:t>) = between pulmonary trunk and aorta</a:t>
            </a:r>
            <a:br>
              <a:rPr lang="en-CA" sz="2400" dirty="0" smtClean="0">
                <a:solidFill>
                  <a:schemeClr val="bg1"/>
                </a:solidFill>
                <a:latin typeface="+mn-lt"/>
              </a:rPr>
            </a:br>
            <a:r>
              <a:rPr lang="en-CA" sz="2400" dirty="0" smtClean="0">
                <a:solidFill>
                  <a:schemeClr val="bg1"/>
                </a:solidFill>
                <a:latin typeface="+mn-lt"/>
              </a:rPr>
              <a:t>2. Oval Opening (foramen </a:t>
            </a:r>
            <a:r>
              <a:rPr lang="en-CA" sz="2400" dirty="0" err="1" smtClean="0">
                <a:solidFill>
                  <a:schemeClr val="bg1"/>
                </a:solidFill>
                <a:latin typeface="+mn-lt"/>
              </a:rPr>
              <a:t>ovale</a:t>
            </a:r>
            <a:r>
              <a:rPr lang="en-CA" sz="2400" dirty="0" smtClean="0">
                <a:solidFill>
                  <a:schemeClr val="bg1"/>
                </a:solidFill>
                <a:latin typeface="+mn-lt"/>
              </a:rPr>
              <a:t>) = between right and left atria</a:t>
            </a:r>
            <a:endParaRPr lang="en-CA" sz="2400" dirty="0">
              <a:solidFill>
                <a:schemeClr val="bg1"/>
              </a:solidFill>
              <a:latin typeface="+mn-lt"/>
            </a:endParaRPr>
          </a:p>
        </p:txBody>
      </p:sp>
      <p:pic>
        <p:nvPicPr>
          <p:cNvPr id="8" name="Picture 5" descr="fetal_circulation_c_la_739"/>
          <p:cNvPicPr>
            <a:picLocks noGrp="1" noChangeAspect="1" noChangeArrowheads="1"/>
          </p:cNvPicPr>
          <p:nvPr>
            <p:ph idx="1"/>
          </p:nvPr>
        </p:nvPicPr>
        <p:blipFill>
          <a:blip r:embed="rId3" cstate="print"/>
          <a:srcRect l="-671" t="9736" r="44888" b="59838"/>
          <a:stretch>
            <a:fillRect/>
          </a:stretch>
        </p:blipFill>
        <p:spPr>
          <a:xfrm>
            <a:off x="0" y="2165182"/>
            <a:ext cx="8996310" cy="4016563"/>
          </a:xfrm>
          <a:prstGeom prst="rect">
            <a:avLst/>
          </a:prstGeo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fetal_circulation_c_la_739"/>
          <p:cNvPicPr>
            <a:picLocks noGrp="1" noChangeAspect="1" noChangeArrowheads="1"/>
          </p:cNvPicPr>
          <p:nvPr>
            <p:ph idx="1"/>
          </p:nvPr>
        </p:nvPicPr>
        <p:blipFill>
          <a:blip r:embed="rId3" cstate="print"/>
          <a:srcRect t="40058" r="3720" b="2262"/>
          <a:stretch>
            <a:fillRect/>
          </a:stretch>
        </p:blipFill>
        <p:spPr>
          <a:xfrm>
            <a:off x="266700" y="3352800"/>
            <a:ext cx="8610600" cy="3505200"/>
          </a:xfrm>
          <a:noFill/>
          <a:ln/>
        </p:spPr>
      </p:pic>
      <p:pic>
        <p:nvPicPr>
          <p:cNvPr id="6" name="Picture 5" descr="fetal_circulation_c_la_739"/>
          <p:cNvPicPr>
            <a:picLocks noChangeAspect="1" noChangeArrowheads="1"/>
          </p:cNvPicPr>
          <p:nvPr/>
        </p:nvPicPr>
        <p:blipFill>
          <a:blip r:embed="rId3" cstate="print"/>
          <a:srcRect l="56028" t="8736" r="678" b="36298"/>
          <a:stretch>
            <a:fillRect/>
          </a:stretch>
        </p:blipFill>
        <p:spPr>
          <a:xfrm>
            <a:off x="5257800" y="685800"/>
            <a:ext cx="3886200" cy="4038600"/>
          </a:xfrm>
          <a:prstGeom prst="rect">
            <a:avLst/>
          </a:prstGeom>
          <a:noFill/>
          <a:ln/>
        </p:spPr>
      </p:pic>
      <p:sp>
        <p:nvSpPr>
          <p:cNvPr id="4" name="Title 5"/>
          <p:cNvSpPr>
            <a:spLocks noGrp="1"/>
          </p:cNvSpPr>
          <p:nvPr>
            <p:ph type="title"/>
          </p:nvPr>
        </p:nvSpPr>
        <p:spPr>
          <a:xfrm>
            <a:off x="0" y="0"/>
            <a:ext cx="5334000" cy="3429000"/>
          </a:xfrm>
        </p:spPr>
        <p:txBody>
          <a:bodyPr/>
          <a:lstStyle/>
          <a:p>
            <a:pPr indent="-457200"/>
            <a:r>
              <a:rPr lang="en-CA" sz="2400" dirty="0" smtClean="0">
                <a:solidFill>
                  <a:schemeClr val="bg1"/>
                </a:solidFill>
                <a:latin typeface="+mn-lt"/>
              </a:rPr>
              <a:t>Two  differences exist that deliver nutrients &amp; O2 from placenta and take wastes &amp; CO2 to placenta</a:t>
            </a:r>
            <a:br>
              <a:rPr lang="en-CA" sz="2400" dirty="0" smtClean="0">
                <a:solidFill>
                  <a:schemeClr val="bg1"/>
                </a:solidFill>
                <a:latin typeface="+mn-lt"/>
              </a:rPr>
            </a:br>
            <a:r>
              <a:rPr lang="en-CA" sz="2400" dirty="0" smtClean="0">
                <a:solidFill>
                  <a:schemeClr val="bg1"/>
                </a:solidFill>
                <a:latin typeface="+mn-lt"/>
              </a:rPr>
              <a:t>1. Umbilical cord = 2 arteries carry CO2 &amp; waste to placenta for exchange; 1 vein carries O2 &amp; nutrients from placenta to fetus</a:t>
            </a:r>
            <a:br>
              <a:rPr lang="en-CA" sz="2400" dirty="0" smtClean="0">
                <a:solidFill>
                  <a:schemeClr val="bg1"/>
                </a:solidFill>
                <a:latin typeface="+mn-lt"/>
              </a:rPr>
            </a:br>
            <a:r>
              <a:rPr lang="en-CA" sz="2400" dirty="0" smtClean="0">
                <a:solidFill>
                  <a:schemeClr val="bg1"/>
                </a:solidFill>
                <a:latin typeface="+mn-lt"/>
              </a:rPr>
              <a:t>2.  Venous Duct (</a:t>
            </a:r>
            <a:r>
              <a:rPr lang="en-CA" sz="2400" dirty="0" err="1" smtClean="0">
                <a:solidFill>
                  <a:schemeClr val="bg1"/>
                </a:solidFill>
                <a:latin typeface="+mn-lt"/>
              </a:rPr>
              <a:t>ductus</a:t>
            </a:r>
            <a:r>
              <a:rPr lang="en-CA" sz="2400" dirty="0" smtClean="0">
                <a:solidFill>
                  <a:schemeClr val="bg1"/>
                </a:solidFill>
                <a:latin typeface="+mn-lt"/>
              </a:rPr>
              <a:t> </a:t>
            </a:r>
            <a:r>
              <a:rPr lang="en-CA" sz="2400" dirty="0" err="1" smtClean="0">
                <a:solidFill>
                  <a:schemeClr val="bg1"/>
                </a:solidFill>
                <a:latin typeface="+mn-lt"/>
              </a:rPr>
              <a:t>venosus</a:t>
            </a:r>
            <a:r>
              <a:rPr lang="en-CA" sz="2400" dirty="0" smtClean="0">
                <a:solidFill>
                  <a:schemeClr val="bg1"/>
                </a:solidFill>
                <a:latin typeface="+mn-lt"/>
              </a:rPr>
              <a:t>) = connects umbilical vein to inferior vena cava and bypasses liver.</a:t>
            </a:r>
            <a:endParaRPr lang="en-CA"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Content Placeholder 10" descr="red-blood-cells.jpg"/>
          <p:cNvPicPr>
            <a:picLocks noGrp="1" noChangeAspect="1"/>
          </p:cNvPicPr>
          <p:nvPr>
            <p:ph sz="quarter" idx="4"/>
          </p:nvPr>
        </p:nvPicPr>
        <p:blipFill>
          <a:blip r:embed="rId3" cstate="print"/>
          <a:stretch>
            <a:fillRect/>
          </a:stretch>
        </p:blipFill>
        <p:spPr>
          <a:xfrm>
            <a:off x="0" y="1143000"/>
            <a:ext cx="9144000" cy="5715000"/>
          </a:xfrm>
        </p:spPr>
      </p:pic>
      <p:sp>
        <p:nvSpPr>
          <p:cNvPr id="2" name="Title 1"/>
          <p:cNvSpPr>
            <a:spLocks noGrp="1"/>
          </p:cNvSpPr>
          <p:nvPr>
            <p:ph type="title"/>
          </p:nvPr>
        </p:nvSpPr>
        <p:spPr>
          <a:xfrm>
            <a:off x="457200" y="0"/>
            <a:ext cx="7772400" cy="914400"/>
          </a:xfrm>
        </p:spPr>
        <p:txBody>
          <a:bodyPr/>
          <a:lstStyle/>
          <a:p>
            <a:pPr algn="ctr"/>
            <a:r>
              <a:rPr lang="en-CA" sz="3600" dirty="0" smtClean="0">
                <a:solidFill>
                  <a:schemeClr val="bg1"/>
                </a:solidFill>
                <a:latin typeface="+mn-lt"/>
              </a:rPr>
              <a:t>Formed Elements = 45% of blood</a:t>
            </a:r>
            <a:br>
              <a:rPr lang="en-CA" sz="3600" dirty="0" smtClean="0">
                <a:solidFill>
                  <a:schemeClr val="bg1"/>
                </a:solidFill>
                <a:latin typeface="+mn-lt"/>
              </a:rPr>
            </a:br>
            <a:r>
              <a:rPr lang="en-CA" sz="3600" dirty="0" smtClean="0">
                <a:solidFill>
                  <a:schemeClr val="bg1"/>
                </a:solidFill>
                <a:latin typeface="+mn-lt"/>
              </a:rPr>
              <a:t>RBC, WBC, Platelets</a:t>
            </a:r>
            <a:endParaRPr lang="en-CA" sz="3600" dirty="0">
              <a:solidFill>
                <a:schemeClr val="bg1"/>
              </a:solidFill>
              <a:latin typeface="+mn-lt"/>
            </a:endParaRPr>
          </a:p>
        </p:txBody>
      </p:sp>
      <p:sp>
        <p:nvSpPr>
          <p:cNvPr id="8" name="Text Placeholder 7"/>
          <p:cNvSpPr>
            <a:spLocks noGrp="1"/>
          </p:cNvSpPr>
          <p:nvPr>
            <p:ph type="body" idx="1"/>
          </p:nvPr>
        </p:nvSpPr>
        <p:spPr>
          <a:xfrm>
            <a:off x="3733800" y="3962400"/>
            <a:ext cx="5562600" cy="2609850"/>
          </a:xfrm>
        </p:spPr>
        <p:txBody>
          <a:bodyPr>
            <a:normAutofit/>
          </a:bodyPr>
          <a:lstStyle/>
          <a:p>
            <a:pPr>
              <a:buClr>
                <a:schemeClr val="tx1"/>
              </a:buClr>
            </a:pPr>
            <a:r>
              <a:rPr lang="en-CA" dirty="0" smtClean="0">
                <a:solidFill>
                  <a:schemeClr val="tx1"/>
                </a:solidFill>
              </a:rPr>
              <a:t>Red Blood Cells (RBCs)</a:t>
            </a:r>
          </a:p>
          <a:p>
            <a:pPr>
              <a:buClr>
                <a:schemeClr val="tx1"/>
              </a:buClr>
              <a:buSzPct val="110000"/>
              <a:buFont typeface="Wingdings" pitchFamily="2" charset="2"/>
              <a:buChar char="v"/>
            </a:pPr>
            <a:r>
              <a:rPr lang="en-CA" dirty="0" smtClean="0">
                <a:solidFill>
                  <a:schemeClr val="tx1"/>
                </a:solidFill>
              </a:rPr>
              <a:t>Contain hemoglobin</a:t>
            </a:r>
          </a:p>
          <a:p>
            <a:pPr>
              <a:buClr>
                <a:schemeClr val="tx1"/>
              </a:buClr>
              <a:buSzPct val="110000"/>
              <a:buFont typeface="Wingdings" pitchFamily="2" charset="2"/>
              <a:buChar char="v"/>
            </a:pPr>
            <a:r>
              <a:rPr lang="en-CA" dirty="0" smtClean="0">
                <a:solidFill>
                  <a:schemeClr val="tx1"/>
                </a:solidFill>
              </a:rPr>
              <a:t>Carry O2 and CO2 throughout body</a:t>
            </a:r>
          </a:p>
          <a:p>
            <a:pPr>
              <a:buClr>
                <a:schemeClr val="tx1"/>
              </a:buClr>
              <a:buSzPct val="110000"/>
              <a:buFont typeface="Wingdings" pitchFamily="2" charset="2"/>
              <a:buChar char="v"/>
            </a:pPr>
            <a:r>
              <a:rPr lang="en-CA" dirty="0" smtClean="0">
                <a:solidFill>
                  <a:schemeClr val="tx1"/>
                </a:solidFill>
              </a:rPr>
              <a:t>No nucleus and biconcave shape</a:t>
            </a:r>
          </a:p>
          <a:p>
            <a:pPr>
              <a:buClr>
                <a:schemeClr val="tx1"/>
              </a:buClr>
              <a:buSzPct val="110000"/>
              <a:buFont typeface="Wingdings" pitchFamily="2" charset="2"/>
              <a:buChar char="v"/>
            </a:pPr>
            <a:r>
              <a:rPr lang="en-CA" dirty="0" smtClean="0">
                <a:solidFill>
                  <a:schemeClr val="tx1"/>
                </a:solidFill>
              </a:rPr>
              <a:t>Formed in Red Bone marrow</a:t>
            </a:r>
            <a:endParaRPr lang="en-CA" dirty="0">
              <a:solidFill>
                <a:schemeClr val="tx1"/>
              </a:solidFill>
            </a:endParaRPr>
          </a:p>
        </p:txBody>
      </p:sp>
      <p:pic>
        <p:nvPicPr>
          <p:cNvPr id="5" name="Picture 4" descr="blood test tube.jpg"/>
          <p:cNvPicPr>
            <a:picLocks noChangeAspect="1"/>
          </p:cNvPicPr>
          <p:nvPr/>
        </p:nvPicPr>
        <p:blipFill>
          <a:blip r:embed="rId4" cstate="print"/>
          <a:stretch>
            <a:fillRect/>
          </a:stretch>
        </p:blipFill>
        <p:spPr>
          <a:xfrm>
            <a:off x="0" y="1066800"/>
            <a:ext cx="2762250" cy="2209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915400" cy="1752600"/>
          </a:xfrm>
        </p:spPr>
        <p:txBody>
          <a:bodyPr/>
          <a:lstStyle/>
          <a:p>
            <a:r>
              <a:rPr lang="en-CA" sz="2800" dirty="0" smtClean="0">
                <a:solidFill>
                  <a:schemeClr val="bg1"/>
                </a:solidFill>
                <a:latin typeface="+mn-lt"/>
              </a:rPr>
              <a:t>Hemoglobin inside RBCs carry the oxygen, carbon dioxide gases as well as help with buffering at tissues by carrying hydrogen ions.</a:t>
            </a:r>
            <a:br>
              <a:rPr lang="en-CA" sz="2800" dirty="0" smtClean="0">
                <a:solidFill>
                  <a:schemeClr val="bg1"/>
                </a:solidFill>
                <a:latin typeface="+mn-lt"/>
              </a:rPr>
            </a:br>
            <a:r>
              <a:rPr lang="en-CA" sz="2800" dirty="0" smtClean="0">
                <a:solidFill>
                  <a:schemeClr val="bg1"/>
                </a:solidFill>
                <a:latin typeface="+mn-lt"/>
              </a:rPr>
              <a:t>Hemoglobin is a quaternary protein consisting of 4 polypeptides</a:t>
            </a:r>
            <a:br>
              <a:rPr lang="en-CA" sz="2800" dirty="0" smtClean="0">
                <a:solidFill>
                  <a:schemeClr val="bg1"/>
                </a:solidFill>
                <a:latin typeface="+mn-lt"/>
              </a:rPr>
            </a:br>
            <a:r>
              <a:rPr lang="en-CA" sz="2800" dirty="0" smtClean="0">
                <a:solidFill>
                  <a:schemeClr val="bg1"/>
                </a:solidFill>
                <a:latin typeface="+mn-lt"/>
              </a:rPr>
              <a:t>The </a:t>
            </a:r>
            <a:r>
              <a:rPr lang="en-CA" sz="2800" dirty="0" err="1" smtClean="0">
                <a:solidFill>
                  <a:schemeClr val="bg1"/>
                </a:solidFill>
                <a:latin typeface="+mn-lt"/>
              </a:rPr>
              <a:t>heme</a:t>
            </a:r>
            <a:r>
              <a:rPr lang="en-CA" sz="2800" dirty="0" smtClean="0">
                <a:solidFill>
                  <a:schemeClr val="bg1"/>
                </a:solidFill>
                <a:latin typeface="+mn-lt"/>
              </a:rPr>
              <a:t> group contains iron and when O2 attaches, blood turns bright red.</a:t>
            </a:r>
            <a:endParaRPr lang="en-CA" sz="2800" dirty="0">
              <a:solidFill>
                <a:schemeClr val="bg1"/>
              </a:solidFill>
              <a:latin typeface="+mn-lt"/>
            </a:endParaRPr>
          </a:p>
        </p:txBody>
      </p:sp>
      <p:pic>
        <p:nvPicPr>
          <p:cNvPr id="9" name="Picture 7" descr="physiology_of_red_b_c_la_739"/>
          <p:cNvPicPr>
            <a:picLocks noGrp="1" noChangeAspect="1" noChangeArrowheads="1"/>
          </p:cNvPicPr>
          <p:nvPr>
            <p:ph idx="1"/>
          </p:nvPr>
        </p:nvPicPr>
        <p:blipFill>
          <a:blip r:embed="rId3" cstate="print"/>
          <a:srcRect t="7125" b="6549"/>
          <a:stretch>
            <a:fillRect/>
          </a:stretch>
        </p:blipFill>
        <p:spPr>
          <a:xfrm>
            <a:off x="0" y="2895600"/>
            <a:ext cx="9168384" cy="35814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WBC.jpg"/>
          <p:cNvPicPr>
            <a:picLocks noGrp="1" noChangeAspect="1"/>
          </p:cNvPicPr>
          <p:nvPr>
            <p:ph idx="1"/>
          </p:nvPr>
        </p:nvPicPr>
        <p:blipFill>
          <a:blip r:embed="rId3" cstate="print"/>
          <a:stretch>
            <a:fillRect/>
          </a:stretch>
        </p:blipFill>
        <p:spPr>
          <a:xfrm>
            <a:off x="-52307" y="0"/>
            <a:ext cx="9211817" cy="6858000"/>
          </a:xfrm>
        </p:spPr>
      </p:pic>
      <p:sp>
        <p:nvSpPr>
          <p:cNvPr id="5" name="Text Placeholder 7"/>
          <p:cNvSpPr txBox="1">
            <a:spLocks/>
          </p:cNvSpPr>
          <p:nvPr/>
        </p:nvSpPr>
        <p:spPr>
          <a:xfrm>
            <a:off x="3581400" y="152400"/>
            <a:ext cx="5562600" cy="3505200"/>
          </a:xfrm>
          <a:prstGeom prst="rect">
            <a:avLst/>
          </a:prstGeom>
        </p:spPr>
        <p:txBody>
          <a:bodyPr vert="horz">
            <a:normAutofit fontScale="92500" lnSpcReduction="20000"/>
          </a:bodyPr>
          <a:lstStyle/>
          <a:p>
            <a:pPr marL="411480" marR="0" lvl="0" indent="-342900" algn="l" defTabSz="914400" rtl="0" eaLnBrk="1" fontAlgn="auto" latinLnBrk="0" hangingPunct="1">
              <a:lnSpc>
                <a:spcPct val="100000"/>
              </a:lnSpc>
              <a:spcBef>
                <a:spcPts val="700"/>
              </a:spcBef>
              <a:spcAft>
                <a:spcPts val="0"/>
              </a:spcAft>
              <a:buClr>
                <a:schemeClr val="tx1"/>
              </a:buClr>
              <a:buSzPct val="95000"/>
              <a:buFont typeface="Wingdings"/>
              <a:buChar char=""/>
              <a:tabLst/>
              <a:defRPr/>
            </a:pPr>
            <a:r>
              <a:rPr kumimoji="0" lang="en-CA" sz="3000" b="1" i="0" u="none" strike="noStrike" kern="1200" cap="none" spc="0" normalizeH="0" baseline="0" noProof="0" dirty="0" smtClean="0">
                <a:ln>
                  <a:noFill/>
                </a:ln>
                <a:solidFill>
                  <a:schemeClr val="tx1">
                    <a:lumMod val="95000"/>
                  </a:schemeClr>
                </a:solidFill>
                <a:effectLst/>
                <a:uLnTx/>
                <a:uFillTx/>
                <a:latin typeface="+mn-lt"/>
                <a:ea typeface="+mn-ea"/>
                <a:cs typeface="+mn-cs"/>
              </a:rPr>
              <a:t>White Blood Cells (WBCs)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lang="en-CA" sz="3000" b="1" dirty="0" smtClean="0">
                <a:solidFill>
                  <a:schemeClr val="tx1">
                    <a:lumMod val="95000"/>
                  </a:schemeClr>
                </a:solidFill>
              </a:rPr>
              <a:t>Larger than RBCs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lang="en-CA" sz="3000" b="1" dirty="0" smtClean="0">
                <a:solidFill>
                  <a:schemeClr val="tx1">
                    <a:lumMod val="95000"/>
                  </a:schemeClr>
                </a:solidFill>
              </a:rPr>
              <a:t>Provides immunity by carrying out </a:t>
            </a:r>
            <a:r>
              <a:rPr lang="en-CA" sz="3000" b="1" dirty="0" err="1" smtClean="0">
                <a:solidFill>
                  <a:schemeClr val="tx1">
                    <a:lumMod val="95000"/>
                  </a:schemeClr>
                </a:solidFill>
              </a:rPr>
              <a:t>phagocytosis</a:t>
            </a:r>
            <a:r>
              <a:rPr lang="en-CA" sz="3000" b="1" dirty="0" smtClean="0">
                <a:solidFill>
                  <a:schemeClr val="tx1">
                    <a:lumMod val="95000"/>
                  </a:schemeClr>
                </a:solidFill>
              </a:rPr>
              <a:t> of antigens and forming antibodies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kumimoji="0" lang="en-CA" sz="3000" b="1" i="0" u="none" strike="noStrike" kern="1200" cap="none" spc="0" normalizeH="0" baseline="0" noProof="0" dirty="0" smtClean="0">
                <a:ln>
                  <a:noFill/>
                </a:ln>
                <a:solidFill>
                  <a:schemeClr val="tx1">
                    <a:lumMod val="95000"/>
                  </a:schemeClr>
                </a:solidFill>
                <a:effectLst/>
                <a:uLnTx/>
                <a:uFillTx/>
                <a:latin typeface="+mn-lt"/>
                <a:ea typeface="+mn-ea"/>
                <a:cs typeface="+mn-cs"/>
              </a:rPr>
              <a:t>Contains nucleus</a:t>
            </a:r>
            <a:r>
              <a:rPr kumimoji="0" lang="en-CA" sz="3000" b="1" i="0" u="none" strike="noStrike" kern="1200" cap="none" spc="0" normalizeH="0" noProof="0" dirty="0" smtClean="0">
                <a:ln>
                  <a:noFill/>
                </a:ln>
                <a:solidFill>
                  <a:schemeClr val="tx1">
                    <a:lumMod val="95000"/>
                  </a:schemeClr>
                </a:solidFill>
                <a:effectLst/>
                <a:uLnTx/>
                <a:uFillTx/>
                <a:latin typeface="+mn-lt"/>
                <a:ea typeface="+mn-ea"/>
                <a:cs typeface="+mn-cs"/>
              </a:rPr>
              <a:t> (lobed in some)</a:t>
            </a:r>
            <a:endParaRPr kumimoji="0" lang="en-CA" sz="3000" b="1" i="0" u="none" strike="noStrike" kern="1200" cap="none" spc="0" normalizeH="0" baseline="0" noProof="0" dirty="0" smtClean="0">
              <a:ln>
                <a:noFill/>
              </a:ln>
              <a:solidFill>
                <a:schemeClr val="tx1">
                  <a:lumMod val="95000"/>
                </a:schemeClr>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kumimoji="0" lang="en-CA" sz="3000" b="1" i="0" u="none" strike="noStrike" kern="1200" cap="none" spc="0" normalizeH="0" baseline="0" noProof="0" dirty="0" smtClean="0">
                <a:ln>
                  <a:noFill/>
                </a:ln>
                <a:solidFill>
                  <a:schemeClr val="tx1">
                    <a:lumMod val="95000"/>
                  </a:schemeClr>
                </a:solidFill>
                <a:effectLst/>
                <a:uLnTx/>
                <a:uFillTx/>
                <a:latin typeface="+mn-lt"/>
                <a:ea typeface="+mn-ea"/>
                <a:cs typeface="+mn-cs"/>
              </a:rPr>
              <a:t>Formed in Red Bone marrow</a:t>
            </a:r>
            <a:endParaRPr kumimoji="0" lang="en-CA" sz="3000" b="1" i="0" u="none" strike="noStrike" kern="1200" cap="none" spc="0" normalizeH="0" baseline="0" noProof="0" dirty="0">
              <a:ln>
                <a:noFill/>
              </a:ln>
              <a:solidFill>
                <a:schemeClr val="tx1">
                  <a:lumMod val="95000"/>
                </a:schemeClr>
              </a:solidFill>
              <a:effectLst/>
              <a:uLnTx/>
              <a:uFillTx/>
              <a:latin typeface="+mn-lt"/>
              <a:ea typeface="+mn-ea"/>
              <a:cs typeface="+mn-cs"/>
            </a:endParaRPr>
          </a:p>
        </p:txBody>
      </p:sp>
      <p:pic>
        <p:nvPicPr>
          <p:cNvPr id="6" name="Picture 5" descr="large_white-cells.jpg"/>
          <p:cNvPicPr>
            <a:picLocks noChangeAspect="1"/>
          </p:cNvPicPr>
          <p:nvPr/>
        </p:nvPicPr>
        <p:blipFill>
          <a:blip r:embed="rId4" cstate="print"/>
          <a:stretch>
            <a:fillRect/>
          </a:stretch>
        </p:blipFill>
        <p:spPr>
          <a:xfrm>
            <a:off x="6189858" y="4499610"/>
            <a:ext cx="2954142" cy="235839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Platelets.jpg"/>
          <p:cNvPicPr>
            <a:picLocks noGrp="1" noChangeAspect="1"/>
          </p:cNvPicPr>
          <p:nvPr>
            <p:ph idx="1"/>
          </p:nvPr>
        </p:nvPicPr>
        <p:blipFill>
          <a:blip r:embed="rId3" cstate="print"/>
          <a:stretch>
            <a:fillRect/>
          </a:stretch>
        </p:blipFill>
        <p:spPr>
          <a:xfrm>
            <a:off x="-39658" y="2594"/>
            <a:ext cx="9183658" cy="6855407"/>
          </a:xfrm>
        </p:spPr>
      </p:pic>
      <p:sp>
        <p:nvSpPr>
          <p:cNvPr id="5" name="Text Placeholder 7"/>
          <p:cNvSpPr txBox="1">
            <a:spLocks/>
          </p:cNvSpPr>
          <p:nvPr/>
        </p:nvSpPr>
        <p:spPr>
          <a:xfrm>
            <a:off x="0" y="228600"/>
            <a:ext cx="5562600" cy="3505200"/>
          </a:xfrm>
          <a:prstGeom prst="rect">
            <a:avLst/>
          </a:prstGeom>
        </p:spPr>
        <p:txBody>
          <a:bodyPr vert="horz">
            <a:normAutofit lnSpcReduction="10000"/>
          </a:bodyPr>
          <a:lstStyle/>
          <a:p>
            <a:pPr marL="411480" marR="0" lvl="0" indent="-342900" algn="l" defTabSz="914400" rtl="0" eaLnBrk="1" fontAlgn="auto" latinLnBrk="0" hangingPunct="1">
              <a:lnSpc>
                <a:spcPct val="100000"/>
              </a:lnSpc>
              <a:spcBef>
                <a:spcPts val="700"/>
              </a:spcBef>
              <a:spcAft>
                <a:spcPts val="0"/>
              </a:spcAft>
              <a:buClr>
                <a:schemeClr val="tx1"/>
              </a:buClr>
              <a:buSzPct val="95000"/>
              <a:buFont typeface="Wingdings"/>
              <a:buChar char=""/>
              <a:tabLst/>
              <a:defRPr/>
            </a:pPr>
            <a:r>
              <a:rPr lang="en-CA" sz="3000" dirty="0" smtClean="0"/>
              <a:t>Platelets</a:t>
            </a:r>
            <a:endParaRPr kumimoji="0" lang="en-CA"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kumimoji="0" lang="en-CA" sz="3000" b="0" i="0" u="none" strike="noStrike" kern="1200" cap="none" spc="0" normalizeH="0" baseline="0" noProof="0" dirty="0" smtClean="0">
                <a:ln>
                  <a:noFill/>
                </a:ln>
                <a:solidFill>
                  <a:schemeClr val="tx1"/>
                </a:solidFill>
                <a:effectLst/>
                <a:uLnTx/>
                <a:uFillTx/>
                <a:latin typeface="+mn-lt"/>
                <a:ea typeface="+mn-ea"/>
                <a:cs typeface="+mn-cs"/>
              </a:rPr>
              <a:t>Helps to form clots to prevent blood loss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lang="en-CA" sz="3000" dirty="0" smtClean="0"/>
              <a:t>Also involved in formation of clot fibers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kumimoji="0" lang="en-CA" sz="3000" b="0" i="0" u="none" strike="noStrike" kern="1200" cap="none" spc="0" normalizeH="0" baseline="0" noProof="0" dirty="0" smtClean="0">
                <a:ln>
                  <a:noFill/>
                </a:ln>
                <a:solidFill>
                  <a:schemeClr val="tx1"/>
                </a:solidFill>
                <a:effectLst/>
                <a:uLnTx/>
                <a:uFillTx/>
                <a:latin typeface="+mn-lt"/>
                <a:ea typeface="+mn-ea"/>
                <a:cs typeface="+mn-cs"/>
              </a:rPr>
              <a:t>No nucleus</a:t>
            </a:r>
          </a:p>
          <a:p>
            <a:pPr marL="411480" marR="0" lvl="0" indent="-342900" algn="l" defTabSz="914400" rtl="0" eaLnBrk="1" fontAlgn="auto" latinLnBrk="0" hangingPunct="1">
              <a:lnSpc>
                <a:spcPct val="100000"/>
              </a:lnSpc>
              <a:spcBef>
                <a:spcPts val="700"/>
              </a:spcBef>
              <a:spcAft>
                <a:spcPts val="0"/>
              </a:spcAft>
              <a:buClr>
                <a:schemeClr val="tx1"/>
              </a:buClr>
              <a:buSzPct val="110000"/>
              <a:buFont typeface="Wingdings" pitchFamily="2" charset="2"/>
              <a:buChar char="v"/>
              <a:tabLst/>
              <a:defRPr/>
            </a:pPr>
            <a:r>
              <a:rPr kumimoji="0" lang="en-CA" sz="3000" b="0" i="0" u="none" strike="noStrike" kern="1200" cap="none" spc="0" normalizeH="0" baseline="0" noProof="0" dirty="0" smtClean="0">
                <a:ln>
                  <a:noFill/>
                </a:ln>
                <a:solidFill>
                  <a:schemeClr val="tx1"/>
                </a:solidFill>
                <a:effectLst/>
                <a:uLnTx/>
                <a:uFillTx/>
                <a:latin typeface="+mn-lt"/>
                <a:ea typeface="+mn-ea"/>
                <a:cs typeface="+mn-cs"/>
              </a:rPr>
              <a:t>Formed in Red Bone marrow</a:t>
            </a:r>
            <a:endParaRPr kumimoji="0" lang="en-CA"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large_white-cells.jpg"/>
          <p:cNvPicPr>
            <a:picLocks noChangeAspect="1"/>
          </p:cNvPicPr>
          <p:nvPr/>
        </p:nvPicPr>
        <p:blipFill>
          <a:blip r:embed="rId4" cstate="print"/>
          <a:stretch>
            <a:fillRect/>
          </a:stretch>
        </p:blipFill>
        <p:spPr>
          <a:xfrm>
            <a:off x="7659940" y="4499610"/>
            <a:ext cx="1484060" cy="235839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14400"/>
          </a:xfrm>
        </p:spPr>
        <p:txBody>
          <a:bodyPr/>
          <a:lstStyle/>
          <a:p>
            <a:pPr algn="ctr"/>
            <a:r>
              <a:rPr lang="en-CA" sz="3200" dirty="0" smtClean="0">
                <a:solidFill>
                  <a:schemeClr val="bg1"/>
                </a:solidFill>
                <a:latin typeface="+mn-lt"/>
              </a:rPr>
              <a:t>Formed element development in red bone marrow</a:t>
            </a:r>
            <a:endParaRPr lang="en-CA" sz="3200" dirty="0">
              <a:solidFill>
                <a:schemeClr val="bg1"/>
              </a:solidFill>
              <a:latin typeface="+mn-lt"/>
            </a:endParaRPr>
          </a:p>
        </p:txBody>
      </p:sp>
      <p:pic>
        <p:nvPicPr>
          <p:cNvPr id="6" name="Content Placeholder 5" descr="type of blood cells developemnt.jpg"/>
          <p:cNvPicPr>
            <a:picLocks noGrp="1" noChangeAspect="1"/>
          </p:cNvPicPr>
          <p:nvPr>
            <p:ph idx="1"/>
          </p:nvPr>
        </p:nvPicPr>
        <p:blipFill>
          <a:blip r:embed="rId3" cstate="print"/>
          <a:stretch>
            <a:fillRect/>
          </a:stretch>
        </p:blipFill>
        <p:spPr>
          <a:xfrm>
            <a:off x="609600" y="943442"/>
            <a:ext cx="7924800" cy="5914558"/>
          </a:xfrm>
        </p:spPr>
      </p:pic>
      <p:sp>
        <p:nvSpPr>
          <p:cNvPr id="7" name="TextBox 6"/>
          <p:cNvSpPr txBox="1"/>
          <p:nvPr/>
        </p:nvSpPr>
        <p:spPr>
          <a:xfrm>
            <a:off x="5943600" y="4114800"/>
            <a:ext cx="1625766" cy="369332"/>
          </a:xfrm>
          <a:prstGeom prst="rect">
            <a:avLst/>
          </a:prstGeom>
          <a:noFill/>
        </p:spPr>
        <p:txBody>
          <a:bodyPr wrap="none" rtlCol="0">
            <a:spAutoFit/>
          </a:bodyPr>
          <a:lstStyle/>
          <a:p>
            <a:r>
              <a:rPr lang="en-CA" b="1" dirty="0" err="1" smtClean="0">
                <a:solidFill>
                  <a:schemeClr val="bg1"/>
                </a:solidFill>
              </a:rPr>
              <a:t>Agranulocytes</a:t>
            </a:r>
            <a:endParaRPr lang="en-CA" b="1" dirty="0">
              <a:solidFill>
                <a:schemeClr val="bg1"/>
              </a:solidFill>
            </a:endParaRPr>
          </a:p>
        </p:txBody>
      </p:sp>
      <p:sp>
        <p:nvSpPr>
          <p:cNvPr id="8" name="TextBox 7"/>
          <p:cNvSpPr txBox="1"/>
          <p:nvPr/>
        </p:nvSpPr>
        <p:spPr>
          <a:xfrm>
            <a:off x="7239000" y="5486400"/>
            <a:ext cx="1295400" cy="369332"/>
          </a:xfrm>
          <a:prstGeom prst="rect">
            <a:avLst/>
          </a:prstGeom>
          <a:solidFill>
            <a:schemeClr val="tx1"/>
          </a:solidFill>
        </p:spPr>
        <p:txBody>
          <a:bodyPr wrap="square" rtlCol="0">
            <a:spAutoFit/>
          </a:bodyPr>
          <a:lstStyle/>
          <a:p>
            <a:r>
              <a:rPr lang="en-CA" b="1" dirty="0" err="1" smtClean="0">
                <a:solidFill>
                  <a:schemeClr val="bg1"/>
                </a:solidFill>
              </a:rPr>
              <a:t>Monocytes</a:t>
            </a:r>
            <a:endParaRPr lang="en-CA"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mn-lt"/>
              </a:rPr>
              <a:t>All of the different formed elements</a:t>
            </a:r>
            <a:endParaRPr lang="en-CA" dirty="0">
              <a:solidFill>
                <a:schemeClr val="bg1"/>
              </a:solidFill>
              <a:latin typeface="+mn-lt"/>
            </a:endParaRPr>
          </a:p>
        </p:txBody>
      </p:sp>
      <p:pic>
        <p:nvPicPr>
          <p:cNvPr id="4" name="Content Placeholder 3" descr="0281blood.jpg"/>
          <p:cNvPicPr>
            <a:picLocks noGrp="1" noChangeAspect="1"/>
          </p:cNvPicPr>
          <p:nvPr>
            <p:ph idx="1"/>
          </p:nvPr>
        </p:nvPicPr>
        <p:blipFill>
          <a:blip r:embed="rId3" cstate="print"/>
          <a:stretch>
            <a:fillRect/>
          </a:stretch>
        </p:blipFill>
        <p:spPr>
          <a:xfrm>
            <a:off x="219632" y="1142999"/>
            <a:ext cx="8771968" cy="5605501"/>
          </a:xfrm>
        </p:spPr>
      </p:pic>
      <p:sp>
        <p:nvSpPr>
          <p:cNvPr id="5" name="Rectangle 4"/>
          <p:cNvSpPr/>
          <p:nvPr/>
        </p:nvSpPr>
        <p:spPr>
          <a:xfrm>
            <a:off x="609600" y="3429000"/>
            <a:ext cx="152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6" name="Rectangle 5"/>
          <p:cNvSpPr/>
          <p:nvPr/>
        </p:nvSpPr>
        <p:spPr>
          <a:xfrm>
            <a:off x="3505200" y="3352800"/>
            <a:ext cx="152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7" name="Rectangle 6"/>
          <p:cNvSpPr/>
          <p:nvPr/>
        </p:nvSpPr>
        <p:spPr>
          <a:xfrm>
            <a:off x="6553200" y="3276600"/>
            <a:ext cx="152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8" name="Rectangle 7"/>
          <p:cNvSpPr/>
          <p:nvPr/>
        </p:nvSpPr>
        <p:spPr>
          <a:xfrm>
            <a:off x="533400" y="6096000"/>
            <a:ext cx="1828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9" name="Rectangle 8"/>
          <p:cNvSpPr/>
          <p:nvPr/>
        </p:nvSpPr>
        <p:spPr>
          <a:xfrm>
            <a:off x="2743200" y="6400800"/>
            <a:ext cx="1828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0" name="Rectangle 9"/>
          <p:cNvSpPr/>
          <p:nvPr/>
        </p:nvSpPr>
        <p:spPr>
          <a:xfrm>
            <a:off x="4876800" y="6172200"/>
            <a:ext cx="1828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1" name="Rectangle 10"/>
          <p:cNvSpPr/>
          <p:nvPr/>
        </p:nvSpPr>
        <p:spPr>
          <a:xfrm>
            <a:off x="7010400" y="6400800"/>
            <a:ext cx="1828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2" name="Rectangle 11"/>
          <p:cNvSpPr/>
          <p:nvPr/>
        </p:nvSpPr>
        <p:spPr>
          <a:xfrm>
            <a:off x="852636" y="3505200"/>
            <a:ext cx="1098378"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err="1" smtClean="0">
                <a:ln w="50800"/>
                <a:solidFill>
                  <a:schemeClr val="bg1"/>
                </a:solidFill>
              </a:rPr>
              <a:t>Neutrophils</a:t>
            </a:r>
            <a:endParaRPr lang="en-US" sz="1400" b="1" dirty="0">
              <a:ln w="50800"/>
              <a:solidFill>
                <a:schemeClr val="bg1"/>
              </a:solidFill>
            </a:endParaRPr>
          </a:p>
        </p:txBody>
      </p:sp>
      <p:sp>
        <p:nvSpPr>
          <p:cNvPr id="13" name="Rectangle 12"/>
          <p:cNvSpPr/>
          <p:nvPr/>
        </p:nvSpPr>
        <p:spPr>
          <a:xfrm>
            <a:off x="3899826" y="3429000"/>
            <a:ext cx="1071127"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err="1" smtClean="0">
                <a:ln w="50800"/>
                <a:solidFill>
                  <a:schemeClr val="bg1"/>
                </a:solidFill>
              </a:rPr>
              <a:t>Eosinophils</a:t>
            </a:r>
            <a:endParaRPr lang="en-US" sz="1400" b="1" dirty="0">
              <a:ln w="50800"/>
              <a:solidFill>
                <a:schemeClr val="bg1"/>
              </a:solidFill>
            </a:endParaRPr>
          </a:p>
        </p:txBody>
      </p:sp>
      <p:sp>
        <p:nvSpPr>
          <p:cNvPr id="14" name="Rectangle 13"/>
          <p:cNvSpPr/>
          <p:nvPr/>
        </p:nvSpPr>
        <p:spPr>
          <a:xfrm>
            <a:off x="7094558" y="3276600"/>
            <a:ext cx="930063"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err="1" smtClean="0">
                <a:ln w="50800"/>
                <a:solidFill>
                  <a:schemeClr val="bg1"/>
                </a:solidFill>
              </a:rPr>
              <a:t>Basophils</a:t>
            </a:r>
            <a:endParaRPr lang="en-US" sz="1400" b="1" dirty="0">
              <a:ln w="50800"/>
              <a:solidFill>
                <a:schemeClr val="bg1"/>
              </a:solidFill>
            </a:endParaRPr>
          </a:p>
        </p:txBody>
      </p:sp>
      <p:sp>
        <p:nvSpPr>
          <p:cNvPr id="15" name="Rectangle 14"/>
          <p:cNvSpPr/>
          <p:nvPr/>
        </p:nvSpPr>
        <p:spPr>
          <a:xfrm>
            <a:off x="624087" y="6096000"/>
            <a:ext cx="1221809"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chemeClr val="bg1"/>
                </a:solidFill>
              </a:rPr>
              <a:t>Lymphocytes</a:t>
            </a:r>
            <a:endParaRPr lang="en-US" sz="1400" b="1" dirty="0">
              <a:ln w="50800"/>
              <a:solidFill>
                <a:schemeClr val="bg1"/>
              </a:solidFill>
            </a:endParaRPr>
          </a:p>
        </p:txBody>
      </p:sp>
      <p:sp>
        <p:nvSpPr>
          <p:cNvPr id="18" name="Rectangle 17"/>
          <p:cNvSpPr/>
          <p:nvPr/>
        </p:nvSpPr>
        <p:spPr>
          <a:xfrm>
            <a:off x="3840457" y="6248400"/>
            <a:ext cx="1037465"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err="1" smtClean="0">
                <a:ln w="50800"/>
                <a:solidFill>
                  <a:schemeClr val="bg1"/>
                </a:solidFill>
              </a:rPr>
              <a:t>Monocytes</a:t>
            </a:r>
            <a:endParaRPr lang="en-US" sz="1400" b="1" dirty="0">
              <a:ln w="50800"/>
              <a:solidFill>
                <a:schemeClr val="bg1"/>
              </a:solidFill>
            </a:endParaRPr>
          </a:p>
        </p:txBody>
      </p:sp>
      <p:sp>
        <p:nvSpPr>
          <p:cNvPr id="19" name="Rectangle 18"/>
          <p:cNvSpPr/>
          <p:nvPr/>
        </p:nvSpPr>
        <p:spPr>
          <a:xfrm>
            <a:off x="5449417" y="6019800"/>
            <a:ext cx="867546"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chemeClr val="bg1"/>
                </a:solidFill>
              </a:rPr>
              <a:t>Platelets</a:t>
            </a:r>
            <a:endParaRPr lang="en-US" sz="1400" b="1" dirty="0">
              <a:ln w="50800"/>
              <a:solidFill>
                <a:schemeClr val="bg1"/>
              </a:solidFill>
            </a:endParaRPr>
          </a:p>
        </p:txBody>
      </p:sp>
      <p:sp>
        <p:nvSpPr>
          <p:cNvPr id="20" name="Rectangle 19"/>
          <p:cNvSpPr/>
          <p:nvPr/>
        </p:nvSpPr>
        <p:spPr>
          <a:xfrm>
            <a:off x="7257200" y="6324600"/>
            <a:ext cx="1366785" cy="30777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chemeClr val="bg1"/>
                </a:solidFill>
              </a:rPr>
              <a:t>Red Blood Cells</a:t>
            </a:r>
            <a:endParaRPr lang="en-US" sz="1400" b="1" dirty="0">
              <a:ln w="508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blood_vessels_c_la_739"/>
          <p:cNvPicPr>
            <a:picLocks noChangeAspect="1" noChangeArrowheads="1"/>
          </p:cNvPicPr>
          <p:nvPr/>
        </p:nvPicPr>
        <p:blipFill>
          <a:blip r:embed="rId3" cstate="print"/>
          <a:srcRect t="3541" r="39665" b="4390"/>
          <a:stretch>
            <a:fillRect/>
          </a:stretch>
        </p:blipFill>
        <p:spPr>
          <a:xfrm>
            <a:off x="304800" y="0"/>
            <a:ext cx="4343400" cy="2743200"/>
          </a:xfrm>
          <a:prstGeom prst="rect">
            <a:avLst/>
          </a:prstGeom>
          <a:noFill/>
          <a:ln/>
        </p:spPr>
      </p:pic>
      <p:graphicFrame>
        <p:nvGraphicFramePr>
          <p:cNvPr id="6" name="Table 5"/>
          <p:cNvGraphicFramePr>
            <a:graphicFrameLocks noGrp="1"/>
          </p:cNvGraphicFramePr>
          <p:nvPr/>
        </p:nvGraphicFramePr>
        <p:xfrm>
          <a:off x="0" y="2895599"/>
          <a:ext cx="9144000" cy="3962400"/>
        </p:xfrm>
        <a:graphic>
          <a:graphicData uri="http://schemas.openxmlformats.org/drawingml/2006/table">
            <a:tbl>
              <a:tblPr firstRow="1" bandRow="1">
                <a:tableStyleId>{7DF18680-E054-41AD-8BC1-D1AEF772440D}</a:tableStyleId>
              </a:tblPr>
              <a:tblGrid>
                <a:gridCol w="3048000"/>
                <a:gridCol w="3048000"/>
                <a:gridCol w="3048000"/>
              </a:tblGrid>
              <a:tr h="475488">
                <a:tc>
                  <a:txBody>
                    <a:bodyPr/>
                    <a:lstStyle/>
                    <a:p>
                      <a:pPr algn="ctr"/>
                      <a:r>
                        <a:rPr lang="en-CA" b="1" dirty="0" smtClean="0">
                          <a:solidFill>
                            <a:schemeClr val="bg1"/>
                          </a:solidFill>
                        </a:rPr>
                        <a:t>Arteries</a:t>
                      </a:r>
                      <a:endParaRPr lang="en-CA" b="1" dirty="0">
                        <a:solidFill>
                          <a:schemeClr val="bg1"/>
                        </a:solidFill>
                      </a:endParaRPr>
                    </a:p>
                  </a:txBody>
                  <a:tcPr/>
                </a:tc>
                <a:tc>
                  <a:txBody>
                    <a:bodyPr/>
                    <a:lstStyle/>
                    <a:p>
                      <a:pPr algn="ctr"/>
                      <a:r>
                        <a:rPr lang="en-CA" b="1" dirty="0" smtClean="0">
                          <a:solidFill>
                            <a:schemeClr val="bg1"/>
                          </a:solidFill>
                        </a:rPr>
                        <a:t>Capillaries</a:t>
                      </a:r>
                      <a:endParaRPr lang="en-CA" b="1" dirty="0">
                        <a:solidFill>
                          <a:schemeClr val="bg1"/>
                        </a:solidFill>
                      </a:endParaRPr>
                    </a:p>
                  </a:txBody>
                  <a:tcPr/>
                </a:tc>
                <a:tc>
                  <a:txBody>
                    <a:bodyPr/>
                    <a:lstStyle/>
                    <a:p>
                      <a:pPr algn="ctr"/>
                      <a:r>
                        <a:rPr lang="en-CA" b="1" dirty="0" smtClean="0">
                          <a:solidFill>
                            <a:schemeClr val="bg1"/>
                          </a:solidFill>
                        </a:rPr>
                        <a:t>Veins</a:t>
                      </a:r>
                      <a:endParaRPr lang="en-CA" b="1" dirty="0">
                        <a:solidFill>
                          <a:schemeClr val="bg1"/>
                        </a:solidFill>
                      </a:endParaRPr>
                    </a:p>
                  </a:txBody>
                  <a:tcPr/>
                </a:tc>
              </a:tr>
              <a:tr h="673608">
                <a:tc>
                  <a:txBody>
                    <a:bodyPr/>
                    <a:lstStyle/>
                    <a:p>
                      <a:pPr algn="ctr"/>
                      <a:r>
                        <a:rPr lang="en-CA" sz="1500" b="1" dirty="0" smtClean="0">
                          <a:solidFill>
                            <a:schemeClr val="bg1"/>
                          </a:solidFill>
                        </a:rPr>
                        <a:t>Carries</a:t>
                      </a:r>
                      <a:r>
                        <a:rPr lang="en-CA" sz="1500" b="1" baseline="0" dirty="0" smtClean="0">
                          <a:solidFill>
                            <a:schemeClr val="bg1"/>
                          </a:solidFill>
                        </a:rPr>
                        <a:t> blood AWAY from heart</a:t>
                      </a:r>
                      <a:endParaRPr lang="en-CA" sz="1500" b="1" dirty="0">
                        <a:solidFill>
                          <a:schemeClr val="bg1"/>
                        </a:solidFill>
                      </a:endParaRPr>
                    </a:p>
                  </a:txBody>
                  <a:tcPr/>
                </a:tc>
                <a:tc>
                  <a:txBody>
                    <a:bodyPr/>
                    <a:lstStyle/>
                    <a:p>
                      <a:pPr algn="ctr"/>
                      <a:r>
                        <a:rPr lang="en-CA" sz="1500" b="1" dirty="0" smtClean="0">
                          <a:solidFill>
                            <a:schemeClr val="bg1"/>
                          </a:solidFill>
                        </a:rPr>
                        <a:t>At tissues for </a:t>
                      </a:r>
                      <a:r>
                        <a:rPr lang="en-CA" sz="1500" b="1" baseline="0" dirty="0" smtClean="0">
                          <a:solidFill>
                            <a:schemeClr val="bg1"/>
                          </a:solidFill>
                        </a:rPr>
                        <a:t> nutrient/waste &amp; gas exchange</a:t>
                      </a:r>
                      <a:endParaRPr lang="en-CA" sz="1500" b="1" dirty="0">
                        <a:solidFill>
                          <a:schemeClr val="bg1"/>
                        </a:solidFill>
                      </a:endParaRPr>
                    </a:p>
                  </a:txBody>
                  <a:tcPr/>
                </a:tc>
                <a:tc>
                  <a:txBody>
                    <a:bodyPr/>
                    <a:lstStyle/>
                    <a:p>
                      <a:pPr algn="ctr"/>
                      <a:r>
                        <a:rPr lang="en-CA" sz="1500" b="1" dirty="0" smtClean="0">
                          <a:solidFill>
                            <a:schemeClr val="bg1"/>
                          </a:solidFill>
                        </a:rPr>
                        <a:t>Carries blood</a:t>
                      </a:r>
                      <a:r>
                        <a:rPr lang="en-CA" sz="1500" b="1" baseline="0" dirty="0" smtClean="0">
                          <a:solidFill>
                            <a:schemeClr val="bg1"/>
                          </a:solidFill>
                        </a:rPr>
                        <a:t> TOWARDS heart</a:t>
                      </a:r>
                      <a:endParaRPr lang="en-CA" sz="1500" b="1" dirty="0">
                        <a:solidFill>
                          <a:schemeClr val="bg1"/>
                        </a:solidFill>
                      </a:endParaRPr>
                    </a:p>
                  </a:txBody>
                  <a:tcPr/>
                </a:tc>
              </a:tr>
              <a:tr h="673608">
                <a:tc>
                  <a:txBody>
                    <a:bodyPr/>
                    <a:lstStyle/>
                    <a:p>
                      <a:pPr algn="ctr"/>
                      <a:r>
                        <a:rPr lang="en-CA" sz="1500" b="1" dirty="0" smtClean="0">
                          <a:solidFill>
                            <a:schemeClr val="bg1"/>
                          </a:solidFill>
                        </a:rPr>
                        <a:t>Thick elastic</a:t>
                      </a:r>
                      <a:r>
                        <a:rPr lang="en-CA" sz="1500" b="1" baseline="0" dirty="0" smtClean="0">
                          <a:solidFill>
                            <a:schemeClr val="bg1"/>
                          </a:solidFill>
                        </a:rPr>
                        <a:t> wall to withstand high BP</a:t>
                      </a:r>
                      <a:endParaRPr lang="en-CA" sz="1500" b="1" dirty="0">
                        <a:solidFill>
                          <a:schemeClr val="bg1"/>
                        </a:solidFill>
                      </a:endParaRPr>
                    </a:p>
                  </a:txBody>
                  <a:tcPr/>
                </a:tc>
                <a:tc>
                  <a:txBody>
                    <a:bodyPr/>
                    <a:lstStyle/>
                    <a:p>
                      <a:pPr algn="ctr"/>
                      <a:r>
                        <a:rPr lang="en-CA" sz="1500" b="1" dirty="0" smtClean="0">
                          <a:solidFill>
                            <a:schemeClr val="bg1"/>
                          </a:solidFill>
                        </a:rPr>
                        <a:t>Thin</a:t>
                      </a:r>
                      <a:r>
                        <a:rPr lang="en-CA" sz="1500" b="1" baseline="0" dirty="0" smtClean="0">
                          <a:solidFill>
                            <a:schemeClr val="bg1"/>
                          </a:solidFill>
                        </a:rPr>
                        <a:t> wall = 1 cell think to facilitate nutrient/waste &amp; gas exchange</a:t>
                      </a:r>
                      <a:endParaRPr lang="en-CA" sz="1500" b="1" dirty="0">
                        <a:solidFill>
                          <a:schemeClr val="bg1"/>
                        </a:solidFill>
                      </a:endParaRPr>
                    </a:p>
                  </a:txBody>
                  <a:tcPr/>
                </a:tc>
                <a:tc>
                  <a:txBody>
                    <a:bodyPr/>
                    <a:lstStyle/>
                    <a:p>
                      <a:pPr algn="ctr"/>
                      <a:r>
                        <a:rPr lang="en-CA" sz="1500" b="1" dirty="0" smtClean="0">
                          <a:solidFill>
                            <a:schemeClr val="bg1"/>
                          </a:solidFill>
                        </a:rPr>
                        <a:t>Thin</a:t>
                      </a:r>
                      <a:r>
                        <a:rPr lang="en-CA" sz="1500" b="1" baseline="0" dirty="0" smtClean="0">
                          <a:solidFill>
                            <a:schemeClr val="bg1"/>
                          </a:solidFill>
                        </a:rPr>
                        <a:t> wall due to low BP and with larger lumen to hold more blood </a:t>
                      </a:r>
                      <a:endParaRPr lang="en-CA" sz="1500" b="1" dirty="0">
                        <a:solidFill>
                          <a:schemeClr val="bg1"/>
                        </a:solidFill>
                      </a:endParaRPr>
                    </a:p>
                  </a:txBody>
                  <a:tcPr/>
                </a:tc>
              </a:tr>
              <a:tr h="396240">
                <a:tc>
                  <a:txBody>
                    <a:bodyPr/>
                    <a:lstStyle/>
                    <a:p>
                      <a:pPr algn="ctr"/>
                      <a:r>
                        <a:rPr lang="en-CA" sz="1500" b="1" dirty="0" smtClean="0">
                          <a:solidFill>
                            <a:schemeClr val="bg1"/>
                          </a:solidFill>
                        </a:rPr>
                        <a:t>Highest BP</a:t>
                      </a:r>
                      <a:endParaRPr lang="en-CA" sz="1500" b="1" dirty="0">
                        <a:solidFill>
                          <a:schemeClr val="bg1"/>
                        </a:solidFill>
                      </a:endParaRPr>
                    </a:p>
                  </a:txBody>
                  <a:tcPr/>
                </a:tc>
                <a:tc>
                  <a:txBody>
                    <a:bodyPr/>
                    <a:lstStyle/>
                    <a:p>
                      <a:pPr algn="ctr"/>
                      <a:r>
                        <a:rPr lang="en-CA" sz="1500" b="1" dirty="0" smtClean="0">
                          <a:solidFill>
                            <a:schemeClr val="bg1"/>
                          </a:solidFill>
                        </a:rPr>
                        <a:t>Low BP</a:t>
                      </a:r>
                      <a:endParaRPr lang="en-CA" sz="1500" b="1" dirty="0">
                        <a:solidFill>
                          <a:schemeClr val="bg1"/>
                        </a:solidFill>
                      </a:endParaRPr>
                    </a:p>
                  </a:txBody>
                  <a:tcPr/>
                </a:tc>
                <a:tc>
                  <a:txBody>
                    <a:bodyPr/>
                    <a:lstStyle/>
                    <a:p>
                      <a:pPr algn="ctr"/>
                      <a:r>
                        <a:rPr lang="en-CA" sz="1500" b="1" dirty="0" smtClean="0">
                          <a:solidFill>
                            <a:schemeClr val="bg1"/>
                          </a:solidFill>
                        </a:rPr>
                        <a:t>Lowest</a:t>
                      </a:r>
                      <a:r>
                        <a:rPr lang="en-CA" sz="1500" b="1" baseline="0" dirty="0" smtClean="0">
                          <a:solidFill>
                            <a:schemeClr val="bg1"/>
                          </a:solidFill>
                        </a:rPr>
                        <a:t> BP</a:t>
                      </a:r>
                      <a:endParaRPr lang="en-CA" sz="1500" b="1" dirty="0">
                        <a:solidFill>
                          <a:schemeClr val="bg1"/>
                        </a:solidFill>
                      </a:endParaRPr>
                    </a:p>
                  </a:txBody>
                  <a:tcPr/>
                </a:tc>
              </a:tr>
              <a:tr h="396240">
                <a:tc>
                  <a:txBody>
                    <a:bodyPr/>
                    <a:lstStyle/>
                    <a:p>
                      <a:pPr algn="ctr"/>
                      <a:r>
                        <a:rPr lang="en-CA" sz="1500" b="1" dirty="0" smtClean="0">
                          <a:solidFill>
                            <a:schemeClr val="bg1"/>
                          </a:solidFill>
                        </a:rPr>
                        <a:t>Low Cross-section</a:t>
                      </a:r>
                      <a:r>
                        <a:rPr lang="en-CA" sz="1500" b="1" baseline="0" dirty="0" smtClean="0">
                          <a:solidFill>
                            <a:schemeClr val="bg1"/>
                          </a:solidFill>
                        </a:rPr>
                        <a:t>al Area</a:t>
                      </a:r>
                      <a:endParaRPr lang="en-CA" sz="1500" b="1" dirty="0">
                        <a:solidFill>
                          <a:schemeClr val="bg1"/>
                        </a:solidFill>
                      </a:endParaRPr>
                    </a:p>
                  </a:txBody>
                  <a:tcPr/>
                </a:tc>
                <a:tc>
                  <a:txBody>
                    <a:bodyPr/>
                    <a:lstStyle/>
                    <a:p>
                      <a:pPr algn="ctr"/>
                      <a:r>
                        <a:rPr lang="en-CA" sz="1500" b="1" dirty="0" smtClean="0">
                          <a:solidFill>
                            <a:schemeClr val="bg1"/>
                          </a:solidFill>
                        </a:rPr>
                        <a:t>High Cross-sectional Area</a:t>
                      </a:r>
                      <a:endParaRPr lang="en-CA" sz="15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500" b="1" dirty="0" smtClean="0">
                          <a:solidFill>
                            <a:schemeClr val="bg1"/>
                          </a:solidFill>
                        </a:rPr>
                        <a:t>Low Cross-section</a:t>
                      </a:r>
                      <a:r>
                        <a:rPr lang="en-CA" sz="1500" b="1" baseline="0" dirty="0" smtClean="0">
                          <a:solidFill>
                            <a:schemeClr val="bg1"/>
                          </a:solidFill>
                        </a:rPr>
                        <a:t>al Area</a:t>
                      </a:r>
                      <a:endParaRPr lang="en-CA" sz="1500" b="1" dirty="0" smtClean="0">
                        <a:solidFill>
                          <a:schemeClr val="bg1"/>
                        </a:solidFill>
                      </a:endParaRPr>
                    </a:p>
                  </a:txBody>
                  <a:tcPr/>
                </a:tc>
              </a:tr>
              <a:tr h="396240">
                <a:tc>
                  <a:txBody>
                    <a:bodyPr/>
                    <a:lstStyle/>
                    <a:p>
                      <a:pPr algn="ctr"/>
                      <a:r>
                        <a:rPr lang="en-CA" sz="1500" b="1" dirty="0" smtClean="0">
                          <a:solidFill>
                            <a:schemeClr val="bg1"/>
                          </a:solidFill>
                        </a:rPr>
                        <a:t>High velocity</a:t>
                      </a:r>
                      <a:endParaRPr lang="en-CA" sz="1500" b="1" dirty="0">
                        <a:solidFill>
                          <a:schemeClr val="bg1"/>
                        </a:solidFill>
                      </a:endParaRPr>
                    </a:p>
                  </a:txBody>
                  <a:tcPr/>
                </a:tc>
                <a:tc>
                  <a:txBody>
                    <a:bodyPr/>
                    <a:lstStyle/>
                    <a:p>
                      <a:pPr algn="ctr"/>
                      <a:r>
                        <a:rPr lang="en-CA" sz="1500" b="1" dirty="0" smtClean="0">
                          <a:solidFill>
                            <a:schemeClr val="bg1"/>
                          </a:solidFill>
                        </a:rPr>
                        <a:t>Low</a:t>
                      </a:r>
                      <a:r>
                        <a:rPr lang="en-CA" sz="1500" b="1" baseline="0" dirty="0" smtClean="0">
                          <a:solidFill>
                            <a:schemeClr val="bg1"/>
                          </a:solidFill>
                        </a:rPr>
                        <a:t> velocity</a:t>
                      </a:r>
                      <a:endParaRPr lang="en-CA" sz="1500" b="1" dirty="0">
                        <a:solidFill>
                          <a:schemeClr val="bg1"/>
                        </a:solidFill>
                      </a:endParaRPr>
                    </a:p>
                  </a:txBody>
                  <a:tcPr/>
                </a:tc>
                <a:tc>
                  <a:txBody>
                    <a:bodyPr/>
                    <a:lstStyle/>
                    <a:p>
                      <a:pPr algn="ctr"/>
                      <a:r>
                        <a:rPr lang="en-CA" sz="1500" b="1" dirty="0" smtClean="0">
                          <a:solidFill>
                            <a:schemeClr val="bg1"/>
                          </a:solidFill>
                        </a:rPr>
                        <a:t>High velocity</a:t>
                      </a:r>
                      <a:endParaRPr lang="en-CA" sz="1500" b="1" dirty="0">
                        <a:solidFill>
                          <a:schemeClr val="bg1"/>
                        </a:solidFill>
                      </a:endParaRPr>
                    </a:p>
                  </a:txBody>
                  <a:tcPr/>
                </a:tc>
              </a:tr>
              <a:tr h="950976">
                <a:tc>
                  <a:txBody>
                    <a:bodyPr/>
                    <a:lstStyle/>
                    <a:p>
                      <a:pPr algn="ctr"/>
                      <a:r>
                        <a:rPr lang="en-CA" sz="1500" b="1" dirty="0" smtClean="0">
                          <a:solidFill>
                            <a:schemeClr val="bg1"/>
                          </a:solidFill>
                        </a:rPr>
                        <a:t>Elastic wall</a:t>
                      </a:r>
                      <a:r>
                        <a:rPr lang="en-CA" sz="1500" b="1" baseline="0" dirty="0" smtClean="0">
                          <a:solidFill>
                            <a:schemeClr val="bg1"/>
                          </a:solidFill>
                        </a:rPr>
                        <a:t> recoils with every heart beat = pulse</a:t>
                      </a:r>
                      <a:endParaRPr lang="en-CA" sz="1500" b="1" dirty="0">
                        <a:solidFill>
                          <a:schemeClr val="bg1"/>
                        </a:solidFill>
                      </a:endParaRPr>
                    </a:p>
                  </a:txBody>
                  <a:tcPr/>
                </a:tc>
                <a:tc>
                  <a:txBody>
                    <a:bodyPr/>
                    <a:lstStyle/>
                    <a:p>
                      <a:pPr algn="ctr"/>
                      <a:r>
                        <a:rPr lang="en-CA" sz="1500" b="1" dirty="0" smtClean="0">
                          <a:solidFill>
                            <a:schemeClr val="bg1"/>
                          </a:solidFill>
                        </a:rPr>
                        <a:t>Sphincters can</a:t>
                      </a:r>
                      <a:r>
                        <a:rPr lang="en-CA" sz="1500" b="1" baseline="0" dirty="0" smtClean="0">
                          <a:solidFill>
                            <a:schemeClr val="bg1"/>
                          </a:solidFill>
                        </a:rPr>
                        <a:t> constrict to divert blood flow to essential organs</a:t>
                      </a:r>
                      <a:endParaRPr lang="en-CA" sz="1500" b="1" dirty="0">
                        <a:solidFill>
                          <a:schemeClr val="bg1"/>
                        </a:solidFill>
                      </a:endParaRPr>
                    </a:p>
                  </a:txBody>
                  <a:tcPr/>
                </a:tc>
                <a:tc>
                  <a:txBody>
                    <a:bodyPr/>
                    <a:lstStyle/>
                    <a:p>
                      <a:pPr algn="l"/>
                      <a:r>
                        <a:rPr lang="en-CA" sz="1500" b="1" dirty="0" smtClean="0">
                          <a:solidFill>
                            <a:schemeClr val="bg1"/>
                          </a:solidFill>
                        </a:rPr>
                        <a:t>Valve and skeletal muscle</a:t>
                      </a:r>
                      <a:r>
                        <a:rPr lang="en-CA" sz="1500" b="1" baseline="0" dirty="0" smtClean="0">
                          <a:solidFill>
                            <a:schemeClr val="bg1"/>
                          </a:solidFill>
                        </a:rPr>
                        <a:t> contraction help blood </a:t>
                      </a:r>
                    </a:p>
                    <a:p>
                      <a:pPr algn="l"/>
                      <a:r>
                        <a:rPr lang="en-CA" sz="1500" b="1" baseline="0" dirty="0" smtClean="0">
                          <a:solidFill>
                            <a:schemeClr val="bg1"/>
                          </a:solidFill>
                        </a:rPr>
                        <a:t>flow towards heart</a:t>
                      </a:r>
                      <a:endParaRPr lang="en-CA" sz="1500" b="1" dirty="0">
                        <a:solidFill>
                          <a:schemeClr val="bg1"/>
                        </a:solidFill>
                      </a:endParaRPr>
                    </a:p>
                  </a:txBody>
                  <a:tcPr/>
                </a:tc>
              </a:tr>
            </a:tbl>
          </a:graphicData>
        </a:graphic>
      </p:graphicFrame>
      <p:pic>
        <p:nvPicPr>
          <p:cNvPr id="7" name="Picture 7" descr="blood_velocity_bloo_c_la_739"/>
          <p:cNvPicPr>
            <a:picLocks noChangeAspect="1" noChangeArrowheads="1"/>
          </p:cNvPicPr>
          <p:nvPr/>
        </p:nvPicPr>
        <p:blipFill>
          <a:blip r:embed="rId4" cstate="print"/>
          <a:srcRect l="8737" t="8927" r="3895" b="3286"/>
          <a:stretch>
            <a:fillRect/>
          </a:stretch>
        </p:blipFill>
        <p:spPr>
          <a:xfrm>
            <a:off x="4648200" y="0"/>
            <a:ext cx="4114800" cy="2895600"/>
          </a:xfrm>
          <a:prstGeom prst="rect">
            <a:avLst/>
          </a:prstGeom>
          <a:noFill/>
          <a:ln/>
        </p:spPr>
      </p:pic>
      <p:pic>
        <p:nvPicPr>
          <p:cNvPr id="8" name="Picture 7" descr="cross_section1_c_la_739"/>
          <p:cNvPicPr>
            <a:picLocks noChangeAspect="1" noChangeArrowheads="1"/>
          </p:cNvPicPr>
          <p:nvPr/>
        </p:nvPicPr>
        <p:blipFill>
          <a:blip r:embed="rId5" cstate="print"/>
          <a:srcRect l="1681" t="2975"/>
          <a:stretch>
            <a:fillRect/>
          </a:stretch>
        </p:blipFill>
        <p:spPr>
          <a:xfrm>
            <a:off x="8187253" y="5791200"/>
            <a:ext cx="956747" cy="1066800"/>
          </a:xfrm>
          <a:prstGeom prst="rect">
            <a:avLst/>
          </a:prstGeo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CA" dirty="0" smtClean="0">
                <a:solidFill>
                  <a:schemeClr val="bg1"/>
                </a:solidFill>
                <a:latin typeface="+mn-lt"/>
              </a:rPr>
              <a:t>Plasma = 55% of blood</a:t>
            </a:r>
            <a:endParaRPr lang="en-CA" dirty="0">
              <a:solidFill>
                <a:schemeClr val="bg1"/>
              </a:solidFill>
              <a:latin typeface="+mn-lt"/>
            </a:endParaRPr>
          </a:p>
        </p:txBody>
      </p:sp>
      <p:sp>
        <p:nvSpPr>
          <p:cNvPr id="5" name="Content Placeholder 4"/>
          <p:cNvSpPr>
            <a:spLocks noGrp="1"/>
          </p:cNvSpPr>
          <p:nvPr>
            <p:ph idx="1"/>
          </p:nvPr>
        </p:nvSpPr>
        <p:spPr>
          <a:xfrm>
            <a:off x="228600" y="1066800"/>
            <a:ext cx="8686800" cy="5288760"/>
          </a:xfrm>
        </p:spPr>
        <p:txBody>
          <a:bodyPr>
            <a:normAutofit/>
          </a:bodyPr>
          <a:lstStyle/>
          <a:p>
            <a:pPr>
              <a:buClr>
                <a:schemeClr val="bg1"/>
              </a:buClr>
            </a:pPr>
            <a:r>
              <a:rPr lang="en-CA" dirty="0" smtClean="0">
                <a:solidFill>
                  <a:schemeClr val="bg1"/>
                </a:solidFill>
              </a:rPr>
              <a:t>Mostly water; ~92% absorbed from colon</a:t>
            </a:r>
          </a:p>
          <a:p>
            <a:pPr>
              <a:buClr>
                <a:schemeClr val="bg1"/>
              </a:buClr>
            </a:pPr>
            <a:r>
              <a:rPr lang="en-CA" dirty="0" smtClean="0">
                <a:solidFill>
                  <a:schemeClr val="bg1"/>
                </a:solidFill>
              </a:rPr>
              <a:t>Nutrients = glucose, amino acids, lipids from SI</a:t>
            </a:r>
          </a:p>
          <a:p>
            <a:pPr>
              <a:buClr>
                <a:schemeClr val="bg1"/>
              </a:buClr>
            </a:pPr>
            <a:r>
              <a:rPr lang="en-CA" dirty="0" smtClean="0">
                <a:solidFill>
                  <a:schemeClr val="bg1"/>
                </a:solidFill>
              </a:rPr>
              <a:t>Wastes = nitrogenous wastes like urea &amp; uric acid from liver</a:t>
            </a:r>
          </a:p>
          <a:p>
            <a:pPr>
              <a:buClr>
                <a:schemeClr val="bg1"/>
              </a:buClr>
            </a:pPr>
            <a:r>
              <a:rPr lang="en-CA" dirty="0" smtClean="0">
                <a:solidFill>
                  <a:schemeClr val="bg1"/>
                </a:solidFill>
              </a:rPr>
              <a:t>Salts from colon</a:t>
            </a:r>
          </a:p>
          <a:p>
            <a:pPr>
              <a:buClr>
                <a:schemeClr val="bg1"/>
              </a:buClr>
            </a:pPr>
            <a:r>
              <a:rPr lang="en-CA" dirty="0" smtClean="0">
                <a:solidFill>
                  <a:schemeClr val="bg1"/>
                </a:solidFill>
              </a:rPr>
              <a:t>Gases = O2 from lungs and CO2 from tissues</a:t>
            </a:r>
          </a:p>
          <a:p>
            <a:pPr>
              <a:buClr>
                <a:schemeClr val="bg1"/>
              </a:buClr>
            </a:pPr>
            <a:r>
              <a:rPr lang="en-CA" dirty="0" smtClean="0">
                <a:solidFill>
                  <a:schemeClr val="bg1"/>
                </a:solidFill>
              </a:rPr>
              <a:t>Plasma proteins = albumin &amp; fibrinogen from liver and antibodies from WBCs</a:t>
            </a:r>
          </a:p>
          <a:p>
            <a:pPr>
              <a:buClr>
                <a:schemeClr val="bg1"/>
              </a:buClr>
            </a:pPr>
            <a:r>
              <a:rPr lang="en-CA" dirty="0" smtClean="0">
                <a:solidFill>
                  <a:schemeClr val="bg1"/>
                </a:solidFill>
              </a:rPr>
              <a:t>Hormones from glands</a:t>
            </a:r>
          </a:p>
          <a:p>
            <a:pPr>
              <a:buClr>
                <a:schemeClr val="bg1"/>
              </a:buClr>
            </a:pPr>
            <a:r>
              <a:rPr lang="en-CA" dirty="0" smtClean="0">
                <a:solidFill>
                  <a:schemeClr val="bg1"/>
                </a:solidFill>
              </a:rPr>
              <a:t>Vitamins from colon</a:t>
            </a:r>
          </a:p>
          <a:p>
            <a:pPr>
              <a:buClr>
                <a:schemeClr val="bg1"/>
              </a:buClr>
            </a:pPr>
            <a:endParaRPr lang="en-CA" dirty="0">
              <a:solidFill>
                <a:schemeClr val="bg1"/>
              </a:solidFill>
            </a:endParaRPr>
          </a:p>
        </p:txBody>
      </p:sp>
      <p:pic>
        <p:nvPicPr>
          <p:cNvPr id="4" name="Picture 3" descr="blood test tube.jpg"/>
          <p:cNvPicPr>
            <a:picLocks noChangeAspect="1"/>
          </p:cNvPicPr>
          <p:nvPr/>
        </p:nvPicPr>
        <p:blipFill>
          <a:blip r:embed="rId3" cstate="print"/>
          <a:stretch>
            <a:fillRect/>
          </a:stretch>
        </p:blipFill>
        <p:spPr>
          <a:xfrm>
            <a:off x="6553200" y="4785360"/>
            <a:ext cx="2590800" cy="20726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905000"/>
          </a:xfrm>
        </p:spPr>
        <p:txBody>
          <a:bodyPr/>
          <a:lstStyle/>
          <a:p>
            <a:r>
              <a:rPr lang="en-CA" dirty="0" smtClean="0">
                <a:solidFill>
                  <a:schemeClr val="bg1"/>
                </a:solidFill>
                <a:latin typeface="+mn-lt"/>
              </a:rPr>
              <a:t>Blood Typing: </a:t>
            </a:r>
            <a:br>
              <a:rPr lang="en-CA" dirty="0" smtClean="0">
                <a:solidFill>
                  <a:schemeClr val="bg1"/>
                </a:solidFill>
                <a:latin typeface="+mn-lt"/>
              </a:rPr>
            </a:br>
            <a:r>
              <a:rPr lang="en-CA" sz="2800" dirty="0" smtClean="0">
                <a:solidFill>
                  <a:schemeClr val="bg1"/>
                </a:solidFill>
                <a:latin typeface="+mn-lt"/>
              </a:rPr>
              <a:t>Antigens are the RBC surface fingerprints (glycolipids &amp; </a:t>
            </a:r>
            <a:r>
              <a:rPr lang="en-CA" sz="2800" dirty="0" err="1" smtClean="0">
                <a:solidFill>
                  <a:schemeClr val="bg1"/>
                </a:solidFill>
                <a:latin typeface="+mn-lt"/>
              </a:rPr>
              <a:t>glycoproteins</a:t>
            </a:r>
            <a:r>
              <a:rPr lang="en-CA" sz="2800" dirty="0" smtClean="0">
                <a:solidFill>
                  <a:schemeClr val="bg1"/>
                </a:solidFill>
                <a:latin typeface="+mn-lt"/>
              </a:rPr>
              <a:t> </a:t>
            </a:r>
            <a:br>
              <a:rPr lang="en-CA" sz="2800" dirty="0" smtClean="0">
                <a:solidFill>
                  <a:schemeClr val="bg1"/>
                </a:solidFill>
                <a:latin typeface="+mn-lt"/>
              </a:rPr>
            </a:br>
            <a:r>
              <a:rPr lang="en-CA" sz="2800" dirty="0" smtClean="0">
                <a:solidFill>
                  <a:schemeClr val="bg1"/>
                </a:solidFill>
                <a:latin typeface="+mn-lt"/>
              </a:rPr>
              <a:t>Antibodies are produced against a foreign antigen (or blood type)</a:t>
            </a:r>
            <a:endParaRPr lang="en-CA" sz="2800" dirty="0">
              <a:solidFill>
                <a:schemeClr val="bg1"/>
              </a:solidFill>
              <a:latin typeface="+mn-lt"/>
            </a:endParaRPr>
          </a:p>
        </p:txBody>
      </p:sp>
      <p:pic>
        <p:nvPicPr>
          <p:cNvPr id="4" name="Content Placeholder 3" descr="ABObloodsystem.gif"/>
          <p:cNvPicPr>
            <a:picLocks noGrp="1" noChangeAspect="1"/>
          </p:cNvPicPr>
          <p:nvPr>
            <p:ph idx="1"/>
          </p:nvPr>
        </p:nvPicPr>
        <p:blipFill>
          <a:blip r:embed="rId3" cstate="print"/>
          <a:stretch>
            <a:fillRect/>
          </a:stretch>
        </p:blipFill>
        <p:spPr>
          <a:xfrm>
            <a:off x="228600" y="1905000"/>
            <a:ext cx="8498306" cy="4953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bloodchart.gif"/>
          <p:cNvPicPr>
            <a:picLocks noGrp="1" noChangeAspect="1"/>
          </p:cNvPicPr>
          <p:nvPr>
            <p:ph idx="1"/>
          </p:nvPr>
        </p:nvPicPr>
        <p:blipFill>
          <a:blip r:embed="rId3" cstate="print"/>
          <a:stretch>
            <a:fillRect/>
          </a:stretch>
        </p:blipFill>
        <p:spPr>
          <a:xfrm>
            <a:off x="1447800" y="-21336"/>
            <a:ext cx="6248400" cy="6879336"/>
          </a:xfrm>
        </p:spPr>
      </p:pic>
      <p:sp>
        <p:nvSpPr>
          <p:cNvPr id="5" name="TextBox 4"/>
          <p:cNvSpPr txBox="1"/>
          <p:nvPr/>
        </p:nvSpPr>
        <p:spPr>
          <a:xfrm>
            <a:off x="6019800" y="533400"/>
            <a:ext cx="457200" cy="307777"/>
          </a:xfrm>
          <a:prstGeom prst="rect">
            <a:avLst/>
          </a:prstGeom>
          <a:solidFill>
            <a:schemeClr val="tx1"/>
          </a:solidFill>
        </p:spPr>
        <p:txBody>
          <a:bodyPr wrap="square" rtlCol="0">
            <a:spAutoFit/>
          </a:bodyPr>
          <a:lstStyle/>
          <a:p>
            <a:r>
              <a:rPr lang="en-CA" sz="1400" b="1" dirty="0" smtClean="0">
                <a:solidFill>
                  <a:schemeClr val="bg1"/>
                </a:solidFill>
              </a:rPr>
              <a:t>RH</a:t>
            </a:r>
            <a:endParaRPr lang="en-CA" sz="14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Blood_Group_Compatibility.png"/>
          <p:cNvPicPr>
            <a:picLocks noGrp="1" noChangeAspect="1"/>
          </p:cNvPicPr>
          <p:nvPr>
            <p:ph idx="1"/>
          </p:nvPr>
        </p:nvPicPr>
        <p:blipFill>
          <a:blip r:embed="rId3" cstate="print"/>
          <a:stretch>
            <a:fillRect/>
          </a:stretch>
        </p:blipFill>
        <p:spPr>
          <a:xfrm>
            <a:off x="1104900" y="-27859"/>
            <a:ext cx="6934200" cy="6906239"/>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7772400" cy="914400"/>
          </a:xfrm>
        </p:spPr>
        <p:txBody>
          <a:bodyPr/>
          <a:lstStyle/>
          <a:p>
            <a:r>
              <a:rPr lang="en-CA" sz="2400" dirty="0" smtClean="0">
                <a:solidFill>
                  <a:schemeClr val="bg1"/>
                </a:solidFill>
                <a:latin typeface="+mn-lt"/>
              </a:rPr>
              <a:t>Which structure delivers oxygenated blood to the left atrium?</a:t>
            </a:r>
            <a:br>
              <a:rPr lang="en-CA" sz="2400" dirty="0" smtClean="0">
                <a:solidFill>
                  <a:schemeClr val="bg1"/>
                </a:solidFill>
                <a:latin typeface="+mn-lt"/>
              </a:rPr>
            </a:br>
            <a:r>
              <a:rPr lang="en-CA" sz="2400" dirty="0" smtClean="0">
                <a:solidFill>
                  <a:schemeClr val="bg1"/>
                </a:solidFill>
                <a:latin typeface="+mn-lt"/>
              </a:rPr>
              <a:t>A. N</a:t>
            </a:r>
            <a:br>
              <a:rPr lang="en-CA" sz="2400" dirty="0" smtClean="0">
                <a:solidFill>
                  <a:schemeClr val="bg1"/>
                </a:solidFill>
                <a:latin typeface="+mn-lt"/>
              </a:rPr>
            </a:br>
            <a:r>
              <a:rPr lang="en-CA" sz="2400" dirty="0" smtClean="0">
                <a:solidFill>
                  <a:schemeClr val="bg1"/>
                </a:solidFill>
                <a:latin typeface="+mn-lt"/>
              </a:rPr>
              <a:t>B. B</a:t>
            </a:r>
            <a:br>
              <a:rPr lang="en-CA" sz="2400" dirty="0" smtClean="0">
                <a:solidFill>
                  <a:schemeClr val="bg1"/>
                </a:solidFill>
                <a:latin typeface="+mn-lt"/>
              </a:rPr>
            </a:br>
            <a:r>
              <a:rPr lang="en-CA" sz="2400" dirty="0" smtClean="0">
                <a:solidFill>
                  <a:schemeClr val="bg1"/>
                </a:solidFill>
                <a:latin typeface="+mn-lt"/>
              </a:rPr>
              <a:t>C. J</a:t>
            </a:r>
            <a:br>
              <a:rPr lang="en-CA" sz="2400" dirty="0" smtClean="0">
                <a:solidFill>
                  <a:schemeClr val="bg1"/>
                </a:solidFill>
                <a:latin typeface="+mn-lt"/>
              </a:rPr>
            </a:br>
            <a:r>
              <a:rPr lang="en-CA" sz="2400" dirty="0" smtClean="0">
                <a:solidFill>
                  <a:schemeClr val="bg1"/>
                </a:solidFill>
                <a:latin typeface="+mn-lt"/>
              </a:rPr>
              <a:t>D. D</a:t>
            </a:r>
            <a:endParaRPr lang="en-CA" sz="2400" dirty="0">
              <a:solidFill>
                <a:schemeClr val="bg1"/>
              </a:solidFill>
              <a:latin typeface="+mn-lt"/>
            </a:endParaRPr>
          </a:p>
        </p:txBody>
      </p:sp>
      <p:pic>
        <p:nvPicPr>
          <p:cNvPr id="4" name="Content Placeholder 3" descr="heart labelling.jpg"/>
          <p:cNvPicPr>
            <a:picLocks noGrp="1" noChangeAspect="1"/>
          </p:cNvPicPr>
          <p:nvPr>
            <p:ph idx="1"/>
          </p:nvPr>
        </p:nvPicPr>
        <p:blipFill>
          <a:blip r:embed="rId3" cstate="print"/>
          <a:stretch>
            <a:fillRect/>
          </a:stretch>
        </p:blipFill>
        <p:spPr>
          <a:xfrm>
            <a:off x="2124291" y="0"/>
            <a:ext cx="4895418" cy="4724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8610600" cy="914400"/>
          </a:xfrm>
        </p:spPr>
        <p:txBody>
          <a:bodyPr/>
          <a:lstStyle/>
          <a:p>
            <a:r>
              <a:rPr lang="en-CA" sz="2400" dirty="0" smtClean="0">
                <a:solidFill>
                  <a:schemeClr val="bg1"/>
                </a:solidFill>
                <a:latin typeface="+mn-lt"/>
              </a:rPr>
              <a:t>Which structure delivers deoxygenated blood to the Pulmonary Trunk?</a:t>
            </a:r>
            <a:br>
              <a:rPr lang="en-CA" sz="2400" dirty="0" smtClean="0">
                <a:solidFill>
                  <a:schemeClr val="bg1"/>
                </a:solidFill>
                <a:latin typeface="+mn-lt"/>
              </a:rPr>
            </a:br>
            <a:r>
              <a:rPr lang="en-CA" sz="2400" dirty="0" smtClean="0">
                <a:solidFill>
                  <a:schemeClr val="bg1"/>
                </a:solidFill>
                <a:latin typeface="+mn-lt"/>
              </a:rPr>
              <a:t>A. A</a:t>
            </a:r>
            <a:br>
              <a:rPr lang="en-CA" sz="2400" dirty="0" smtClean="0">
                <a:solidFill>
                  <a:schemeClr val="bg1"/>
                </a:solidFill>
                <a:latin typeface="+mn-lt"/>
              </a:rPr>
            </a:br>
            <a:r>
              <a:rPr lang="en-CA" sz="2400" dirty="0" smtClean="0">
                <a:solidFill>
                  <a:schemeClr val="bg1"/>
                </a:solidFill>
                <a:latin typeface="+mn-lt"/>
              </a:rPr>
              <a:t>B. N</a:t>
            </a:r>
            <a:br>
              <a:rPr lang="en-CA" sz="2400" dirty="0" smtClean="0">
                <a:solidFill>
                  <a:schemeClr val="bg1"/>
                </a:solidFill>
                <a:latin typeface="+mn-lt"/>
              </a:rPr>
            </a:br>
            <a:r>
              <a:rPr lang="en-CA" sz="2400" dirty="0" smtClean="0">
                <a:solidFill>
                  <a:schemeClr val="bg1"/>
                </a:solidFill>
                <a:latin typeface="+mn-lt"/>
              </a:rPr>
              <a:t>C. K</a:t>
            </a:r>
            <a:br>
              <a:rPr lang="en-CA" sz="2400" dirty="0" smtClean="0">
                <a:solidFill>
                  <a:schemeClr val="bg1"/>
                </a:solidFill>
                <a:latin typeface="+mn-lt"/>
              </a:rPr>
            </a:br>
            <a:r>
              <a:rPr lang="en-CA" sz="2400" dirty="0" smtClean="0">
                <a:solidFill>
                  <a:schemeClr val="bg1"/>
                </a:solidFill>
                <a:latin typeface="+mn-lt"/>
              </a:rPr>
              <a:t>D. H</a:t>
            </a:r>
            <a:endParaRPr lang="en-CA" sz="2400" dirty="0">
              <a:solidFill>
                <a:schemeClr val="bg1"/>
              </a:solidFill>
              <a:latin typeface="+mn-lt"/>
            </a:endParaRPr>
          </a:p>
        </p:txBody>
      </p:sp>
      <p:pic>
        <p:nvPicPr>
          <p:cNvPr id="4" name="Content Placeholder 3" descr="heart labelling.jpg"/>
          <p:cNvPicPr>
            <a:picLocks noGrp="1" noChangeAspect="1"/>
          </p:cNvPicPr>
          <p:nvPr>
            <p:ph idx="1"/>
          </p:nvPr>
        </p:nvPicPr>
        <p:blipFill>
          <a:blip r:embed="rId3" cstate="print"/>
          <a:stretch>
            <a:fillRect/>
          </a:stretch>
        </p:blipFill>
        <p:spPr>
          <a:xfrm>
            <a:off x="2124291" y="0"/>
            <a:ext cx="4895418" cy="4724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8610600" cy="914400"/>
          </a:xfrm>
        </p:spPr>
        <p:txBody>
          <a:bodyPr/>
          <a:lstStyle/>
          <a:p>
            <a:r>
              <a:rPr lang="en-CA" sz="2400" dirty="0" smtClean="0">
                <a:solidFill>
                  <a:schemeClr val="bg1"/>
                </a:solidFill>
                <a:latin typeface="+mn-lt"/>
              </a:rPr>
              <a:t>Which cell is responsible for </a:t>
            </a:r>
            <a:r>
              <a:rPr lang="en-CA" sz="2400" dirty="0" err="1" smtClean="0">
                <a:solidFill>
                  <a:schemeClr val="bg1"/>
                </a:solidFill>
                <a:latin typeface="+mn-lt"/>
              </a:rPr>
              <a:t>phagocytizing</a:t>
            </a:r>
            <a:r>
              <a:rPr lang="en-CA" sz="2400" dirty="0" smtClean="0">
                <a:solidFill>
                  <a:schemeClr val="bg1"/>
                </a:solidFill>
                <a:latin typeface="+mn-lt"/>
              </a:rPr>
              <a:t> bacteria?</a:t>
            </a:r>
            <a:br>
              <a:rPr lang="en-CA" sz="2400" dirty="0" smtClean="0">
                <a:solidFill>
                  <a:schemeClr val="bg1"/>
                </a:solidFill>
                <a:latin typeface="+mn-lt"/>
              </a:rPr>
            </a:br>
            <a:r>
              <a:rPr lang="en-CA" sz="2400" dirty="0" smtClean="0">
                <a:solidFill>
                  <a:schemeClr val="bg1"/>
                </a:solidFill>
                <a:latin typeface="+mn-lt"/>
              </a:rPr>
              <a:t>A. A</a:t>
            </a:r>
            <a:br>
              <a:rPr lang="en-CA" sz="2400" dirty="0" smtClean="0">
                <a:solidFill>
                  <a:schemeClr val="bg1"/>
                </a:solidFill>
                <a:latin typeface="+mn-lt"/>
              </a:rPr>
            </a:br>
            <a:r>
              <a:rPr lang="en-CA" sz="2400" dirty="0" smtClean="0">
                <a:solidFill>
                  <a:schemeClr val="bg1"/>
                </a:solidFill>
                <a:latin typeface="+mn-lt"/>
              </a:rPr>
              <a:t>B. B</a:t>
            </a:r>
            <a:br>
              <a:rPr lang="en-CA" sz="2400" dirty="0" smtClean="0">
                <a:solidFill>
                  <a:schemeClr val="bg1"/>
                </a:solidFill>
                <a:latin typeface="+mn-lt"/>
              </a:rPr>
            </a:br>
            <a:r>
              <a:rPr lang="en-CA" sz="2400" dirty="0" smtClean="0">
                <a:solidFill>
                  <a:schemeClr val="bg1"/>
                </a:solidFill>
                <a:latin typeface="+mn-lt"/>
              </a:rPr>
              <a:t>C. C</a:t>
            </a:r>
            <a:br>
              <a:rPr lang="en-CA" sz="2400" dirty="0" smtClean="0">
                <a:solidFill>
                  <a:schemeClr val="bg1"/>
                </a:solidFill>
                <a:latin typeface="+mn-lt"/>
              </a:rPr>
            </a:br>
            <a:endParaRPr lang="en-CA" sz="2400" dirty="0">
              <a:solidFill>
                <a:schemeClr val="bg1"/>
              </a:solidFill>
              <a:latin typeface="+mn-lt"/>
            </a:endParaRPr>
          </a:p>
        </p:txBody>
      </p:sp>
      <p:pic>
        <p:nvPicPr>
          <p:cNvPr id="6" name="Content Placeholder 5" descr="blood vessel with formed elements.jpg"/>
          <p:cNvPicPr>
            <a:picLocks noGrp="1" noChangeAspect="1"/>
          </p:cNvPicPr>
          <p:nvPr>
            <p:ph idx="1"/>
          </p:nvPr>
        </p:nvPicPr>
        <p:blipFill>
          <a:blip r:embed="rId3" cstate="print"/>
          <a:srcRect l="38437" b="14698"/>
          <a:stretch>
            <a:fillRect/>
          </a:stretch>
        </p:blipFill>
        <p:spPr>
          <a:xfrm>
            <a:off x="3048000" y="304800"/>
            <a:ext cx="4241620" cy="4267200"/>
          </a:xfrm>
        </p:spPr>
      </p:pic>
      <p:sp>
        <p:nvSpPr>
          <p:cNvPr id="7" name="Rectangle 6"/>
          <p:cNvSpPr/>
          <p:nvPr/>
        </p:nvSpPr>
        <p:spPr>
          <a:xfrm>
            <a:off x="2642153" y="3124200"/>
            <a:ext cx="38664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A</a:t>
            </a:r>
            <a:endParaRPr lang="en-US" sz="2400" b="1" dirty="0">
              <a:ln w="11430"/>
              <a:solidFill>
                <a:schemeClr val="bg1"/>
              </a:solidFill>
              <a:effectLst>
                <a:outerShdw blurRad="50800" dist="39000" dir="5460000" algn="tl">
                  <a:srgbClr val="000000">
                    <a:alpha val="38000"/>
                  </a:srgbClr>
                </a:outerShdw>
              </a:effectLst>
            </a:endParaRPr>
          </a:p>
        </p:txBody>
      </p:sp>
      <p:sp>
        <p:nvSpPr>
          <p:cNvPr id="8" name="Rectangle 7"/>
          <p:cNvSpPr/>
          <p:nvPr/>
        </p:nvSpPr>
        <p:spPr>
          <a:xfrm>
            <a:off x="2671808" y="3810000"/>
            <a:ext cx="3770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B</a:t>
            </a:r>
            <a:endParaRPr lang="en-US" sz="2400" b="1" dirty="0">
              <a:ln w="11430"/>
              <a:solidFill>
                <a:schemeClr val="bg1"/>
              </a:solidFill>
              <a:effectLst>
                <a:outerShdw blurRad="50800" dist="39000" dir="5460000" algn="tl">
                  <a:srgbClr val="000000">
                    <a:alpha val="38000"/>
                  </a:srgbClr>
                </a:outerShdw>
              </a:effectLst>
            </a:endParaRPr>
          </a:p>
        </p:txBody>
      </p:sp>
      <p:sp>
        <p:nvSpPr>
          <p:cNvPr id="9" name="Rectangle 8"/>
          <p:cNvSpPr/>
          <p:nvPr/>
        </p:nvSpPr>
        <p:spPr>
          <a:xfrm>
            <a:off x="3440220" y="4343400"/>
            <a:ext cx="36420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C</a:t>
            </a:r>
            <a:endParaRPr lang="en-US" sz="2400" b="1" dirty="0">
              <a:ln w="11430"/>
              <a:solidFill>
                <a:schemeClr val="bg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8610600" cy="914400"/>
          </a:xfrm>
        </p:spPr>
        <p:txBody>
          <a:bodyPr/>
          <a:lstStyle/>
          <a:p>
            <a:r>
              <a:rPr lang="en-CA" sz="2400" dirty="0" smtClean="0">
                <a:solidFill>
                  <a:schemeClr val="bg1"/>
                </a:solidFill>
                <a:latin typeface="+mn-lt"/>
              </a:rPr>
              <a:t>Which cell contains the protein that carries O2?</a:t>
            </a:r>
            <a:br>
              <a:rPr lang="en-CA" sz="2400" dirty="0" smtClean="0">
                <a:solidFill>
                  <a:schemeClr val="bg1"/>
                </a:solidFill>
                <a:latin typeface="+mn-lt"/>
              </a:rPr>
            </a:br>
            <a:r>
              <a:rPr lang="en-CA" sz="2400" dirty="0" smtClean="0">
                <a:solidFill>
                  <a:schemeClr val="bg1"/>
                </a:solidFill>
                <a:latin typeface="+mn-lt"/>
              </a:rPr>
              <a:t>A. A</a:t>
            </a:r>
            <a:br>
              <a:rPr lang="en-CA" sz="2400" dirty="0" smtClean="0">
                <a:solidFill>
                  <a:schemeClr val="bg1"/>
                </a:solidFill>
                <a:latin typeface="+mn-lt"/>
              </a:rPr>
            </a:br>
            <a:r>
              <a:rPr lang="en-CA" sz="2400" dirty="0" smtClean="0">
                <a:solidFill>
                  <a:schemeClr val="bg1"/>
                </a:solidFill>
                <a:latin typeface="+mn-lt"/>
              </a:rPr>
              <a:t>B. B</a:t>
            </a:r>
            <a:br>
              <a:rPr lang="en-CA" sz="2400" dirty="0" smtClean="0">
                <a:solidFill>
                  <a:schemeClr val="bg1"/>
                </a:solidFill>
                <a:latin typeface="+mn-lt"/>
              </a:rPr>
            </a:br>
            <a:r>
              <a:rPr lang="en-CA" sz="2400" dirty="0" smtClean="0">
                <a:solidFill>
                  <a:schemeClr val="bg1"/>
                </a:solidFill>
                <a:latin typeface="+mn-lt"/>
              </a:rPr>
              <a:t>C. C</a:t>
            </a:r>
            <a:br>
              <a:rPr lang="en-CA" sz="2400" dirty="0" smtClean="0">
                <a:solidFill>
                  <a:schemeClr val="bg1"/>
                </a:solidFill>
                <a:latin typeface="+mn-lt"/>
              </a:rPr>
            </a:br>
            <a:endParaRPr lang="en-CA" sz="2400" dirty="0">
              <a:solidFill>
                <a:schemeClr val="bg1"/>
              </a:solidFill>
              <a:latin typeface="+mn-lt"/>
            </a:endParaRPr>
          </a:p>
        </p:txBody>
      </p:sp>
      <p:pic>
        <p:nvPicPr>
          <p:cNvPr id="6" name="Content Placeholder 5" descr="blood vessel with formed elements.jpg"/>
          <p:cNvPicPr>
            <a:picLocks noGrp="1" noChangeAspect="1"/>
          </p:cNvPicPr>
          <p:nvPr>
            <p:ph idx="1"/>
          </p:nvPr>
        </p:nvPicPr>
        <p:blipFill>
          <a:blip r:embed="rId3" cstate="print"/>
          <a:srcRect l="38437" b="14698"/>
          <a:stretch>
            <a:fillRect/>
          </a:stretch>
        </p:blipFill>
        <p:spPr>
          <a:xfrm>
            <a:off x="3048000" y="304800"/>
            <a:ext cx="4241620" cy="4267200"/>
          </a:xfrm>
        </p:spPr>
      </p:pic>
      <p:sp>
        <p:nvSpPr>
          <p:cNvPr id="7" name="Rectangle 6"/>
          <p:cNvSpPr/>
          <p:nvPr/>
        </p:nvSpPr>
        <p:spPr>
          <a:xfrm>
            <a:off x="2642153" y="3124200"/>
            <a:ext cx="38664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A</a:t>
            </a:r>
            <a:endParaRPr lang="en-US" sz="2400" b="1" dirty="0">
              <a:ln w="11430"/>
              <a:solidFill>
                <a:schemeClr val="bg1"/>
              </a:solidFill>
              <a:effectLst>
                <a:outerShdw blurRad="50800" dist="39000" dir="5460000" algn="tl">
                  <a:srgbClr val="000000">
                    <a:alpha val="38000"/>
                  </a:srgbClr>
                </a:outerShdw>
              </a:effectLst>
            </a:endParaRPr>
          </a:p>
        </p:txBody>
      </p:sp>
      <p:sp>
        <p:nvSpPr>
          <p:cNvPr id="8" name="Rectangle 7"/>
          <p:cNvSpPr/>
          <p:nvPr/>
        </p:nvSpPr>
        <p:spPr>
          <a:xfrm>
            <a:off x="2671808" y="3810000"/>
            <a:ext cx="3770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B</a:t>
            </a:r>
            <a:endParaRPr lang="en-US" sz="2400" b="1" dirty="0">
              <a:ln w="11430"/>
              <a:solidFill>
                <a:schemeClr val="bg1"/>
              </a:solidFill>
              <a:effectLst>
                <a:outerShdw blurRad="50800" dist="39000" dir="5460000" algn="tl">
                  <a:srgbClr val="000000">
                    <a:alpha val="38000"/>
                  </a:srgbClr>
                </a:outerShdw>
              </a:effectLst>
            </a:endParaRPr>
          </a:p>
        </p:txBody>
      </p:sp>
      <p:sp>
        <p:nvSpPr>
          <p:cNvPr id="9" name="Rectangle 8"/>
          <p:cNvSpPr/>
          <p:nvPr/>
        </p:nvSpPr>
        <p:spPr>
          <a:xfrm>
            <a:off x="3440220" y="4343400"/>
            <a:ext cx="36420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bg1"/>
                </a:solidFill>
                <a:effectLst>
                  <a:outerShdw blurRad="50800" dist="39000" dir="5460000" algn="tl">
                    <a:srgbClr val="000000">
                      <a:alpha val="38000"/>
                    </a:srgbClr>
                  </a:outerShdw>
                </a:effectLst>
              </a:rPr>
              <a:t>C</a:t>
            </a:r>
            <a:endParaRPr lang="en-US" sz="2400" b="1" dirty="0">
              <a:ln w="11430"/>
              <a:solidFill>
                <a:schemeClr val="bg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4800600" cy="2971800"/>
          </a:xfrm>
        </p:spPr>
        <p:txBody>
          <a:bodyPr/>
          <a:lstStyle/>
          <a:p>
            <a:r>
              <a:rPr lang="en-CA" sz="2400" dirty="0" smtClean="0">
                <a:solidFill>
                  <a:schemeClr val="bg1"/>
                </a:solidFill>
                <a:latin typeface="+mn-lt"/>
              </a:rPr>
              <a:t>Which structure supplies the kidneys with O2?</a:t>
            </a:r>
            <a:br>
              <a:rPr lang="en-CA" sz="2400" dirty="0" smtClean="0">
                <a:solidFill>
                  <a:schemeClr val="bg1"/>
                </a:solidFill>
                <a:latin typeface="+mn-lt"/>
              </a:rPr>
            </a:br>
            <a:r>
              <a:rPr lang="en-CA" sz="2400" dirty="0" smtClean="0">
                <a:solidFill>
                  <a:schemeClr val="bg1"/>
                </a:solidFill>
                <a:latin typeface="+mn-lt"/>
              </a:rPr>
              <a:t>A. 1 </a:t>
            </a:r>
            <a:br>
              <a:rPr lang="en-CA" sz="2400" dirty="0" smtClean="0">
                <a:solidFill>
                  <a:schemeClr val="bg1"/>
                </a:solidFill>
                <a:latin typeface="+mn-lt"/>
              </a:rPr>
            </a:br>
            <a:r>
              <a:rPr lang="en-CA" sz="2400" dirty="0" smtClean="0">
                <a:solidFill>
                  <a:schemeClr val="bg1"/>
                </a:solidFill>
                <a:latin typeface="+mn-lt"/>
              </a:rPr>
              <a:t>B.  6</a:t>
            </a:r>
            <a:br>
              <a:rPr lang="en-CA" sz="2400" dirty="0" smtClean="0">
                <a:solidFill>
                  <a:schemeClr val="bg1"/>
                </a:solidFill>
                <a:latin typeface="+mn-lt"/>
              </a:rPr>
            </a:br>
            <a:r>
              <a:rPr lang="en-CA" sz="2400" dirty="0" smtClean="0">
                <a:solidFill>
                  <a:schemeClr val="bg1"/>
                </a:solidFill>
                <a:latin typeface="+mn-lt"/>
              </a:rPr>
              <a:t>C. 7</a:t>
            </a:r>
            <a:br>
              <a:rPr lang="en-CA" sz="2400" dirty="0" smtClean="0">
                <a:solidFill>
                  <a:schemeClr val="bg1"/>
                </a:solidFill>
                <a:latin typeface="+mn-lt"/>
              </a:rPr>
            </a:br>
            <a:r>
              <a:rPr lang="en-CA" sz="2400" dirty="0" smtClean="0">
                <a:solidFill>
                  <a:schemeClr val="bg1"/>
                </a:solidFill>
                <a:latin typeface="+mn-lt"/>
              </a:rPr>
              <a:t>D. 15</a:t>
            </a:r>
            <a:endParaRPr lang="en-CA" sz="2400" dirty="0">
              <a:solidFill>
                <a:schemeClr val="bg1"/>
              </a:solidFill>
              <a:latin typeface="+mn-lt"/>
            </a:endParaRPr>
          </a:p>
        </p:txBody>
      </p:sp>
      <p:pic>
        <p:nvPicPr>
          <p:cNvPr id="11" name="Content Placeholder 10" descr="circulation labelling.jpg"/>
          <p:cNvPicPr>
            <a:picLocks noGrp="1" noChangeAspect="1"/>
          </p:cNvPicPr>
          <p:nvPr>
            <p:ph idx="1"/>
          </p:nvPr>
        </p:nvPicPr>
        <p:blipFill>
          <a:blip r:embed="rId3" cstate="print"/>
          <a:srcRect b="22374"/>
          <a:stretch>
            <a:fillRect/>
          </a:stretch>
        </p:blipFill>
        <p:spPr>
          <a:xfrm>
            <a:off x="4876800" y="0"/>
            <a:ext cx="4114800"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4800600" cy="2971800"/>
          </a:xfrm>
        </p:spPr>
        <p:txBody>
          <a:bodyPr/>
          <a:lstStyle/>
          <a:p>
            <a:r>
              <a:rPr lang="en-CA" sz="2400" dirty="0" smtClean="0">
                <a:solidFill>
                  <a:schemeClr val="bg1"/>
                </a:solidFill>
                <a:latin typeface="+mn-lt"/>
              </a:rPr>
              <a:t>Which structure would be the vessel where the lymphatic system delivers lymph back to general circulation?</a:t>
            </a:r>
            <a:br>
              <a:rPr lang="en-CA" sz="2400" dirty="0" smtClean="0">
                <a:solidFill>
                  <a:schemeClr val="bg1"/>
                </a:solidFill>
                <a:latin typeface="+mn-lt"/>
              </a:rPr>
            </a:br>
            <a:r>
              <a:rPr lang="en-CA" sz="2400" dirty="0" smtClean="0">
                <a:solidFill>
                  <a:schemeClr val="bg1"/>
                </a:solidFill>
                <a:latin typeface="+mn-lt"/>
              </a:rPr>
              <a:t>A. 1 </a:t>
            </a:r>
            <a:br>
              <a:rPr lang="en-CA" sz="2400" dirty="0" smtClean="0">
                <a:solidFill>
                  <a:schemeClr val="bg1"/>
                </a:solidFill>
                <a:latin typeface="+mn-lt"/>
              </a:rPr>
            </a:br>
            <a:r>
              <a:rPr lang="en-CA" sz="2400" dirty="0" smtClean="0">
                <a:solidFill>
                  <a:schemeClr val="bg1"/>
                </a:solidFill>
                <a:latin typeface="+mn-lt"/>
              </a:rPr>
              <a:t>B.  2</a:t>
            </a:r>
            <a:br>
              <a:rPr lang="en-CA" sz="2400" dirty="0" smtClean="0">
                <a:solidFill>
                  <a:schemeClr val="bg1"/>
                </a:solidFill>
                <a:latin typeface="+mn-lt"/>
              </a:rPr>
            </a:br>
            <a:r>
              <a:rPr lang="en-CA" sz="2400" dirty="0" smtClean="0">
                <a:solidFill>
                  <a:schemeClr val="bg1"/>
                </a:solidFill>
                <a:latin typeface="+mn-lt"/>
              </a:rPr>
              <a:t>C. 17</a:t>
            </a:r>
            <a:br>
              <a:rPr lang="en-CA" sz="2400" dirty="0" smtClean="0">
                <a:solidFill>
                  <a:schemeClr val="bg1"/>
                </a:solidFill>
                <a:latin typeface="+mn-lt"/>
              </a:rPr>
            </a:br>
            <a:r>
              <a:rPr lang="en-CA" sz="2400" dirty="0" smtClean="0">
                <a:solidFill>
                  <a:schemeClr val="bg1"/>
                </a:solidFill>
                <a:latin typeface="+mn-lt"/>
              </a:rPr>
              <a:t>D. 10</a:t>
            </a:r>
            <a:endParaRPr lang="en-CA" sz="2400" dirty="0">
              <a:solidFill>
                <a:schemeClr val="bg1"/>
              </a:solidFill>
              <a:latin typeface="+mn-lt"/>
            </a:endParaRPr>
          </a:p>
        </p:txBody>
      </p:sp>
      <p:pic>
        <p:nvPicPr>
          <p:cNvPr id="11" name="Content Placeholder 10" descr="circulation labelling.jpg"/>
          <p:cNvPicPr>
            <a:picLocks noGrp="1" noChangeAspect="1"/>
          </p:cNvPicPr>
          <p:nvPr>
            <p:ph idx="1"/>
          </p:nvPr>
        </p:nvPicPr>
        <p:blipFill>
          <a:blip r:embed="rId3" cstate="print"/>
          <a:srcRect b="22374"/>
          <a:stretch>
            <a:fillRect/>
          </a:stretch>
        </p:blipFill>
        <p:spPr>
          <a:xfrm>
            <a:off x="4876800" y="0"/>
            <a:ext cx="41148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xternal_heart_anat_c_la_739"/>
          <p:cNvPicPr>
            <a:picLocks noChangeAspect="1" noChangeArrowheads="1"/>
          </p:cNvPicPr>
          <p:nvPr/>
        </p:nvPicPr>
        <p:blipFill>
          <a:blip r:embed="rId3" cstate="print"/>
          <a:srcRect t="6162" b="6033"/>
          <a:stretch>
            <a:fillRect/>
          </a:stretch>
        </p:blipFill>
        <p:spPr bwMode="auto">
          <a:xfrm>
            <a:off x="0" y="524661"/>
            <a:ext cx="9144000" cy="580867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839200" cy="3581400"/>
          </a:xfrm>
        </p:spPr>
        <p:txBody>
          <a:bodyPr/>
          <a:lstStyle/>
          <a:p>
            <a:r>
              <a:rPr lang="en-CA" sz="2400" dirty="0" smtClean="0">
                <a:solidFill>
                  <a:schemeClr val="bg1"/>
                </a:solidFill>
                <a:latin typeface="+mn-lt"/>
              </a:rPr>
              <a:t>Which of the following is NOT true?</a:t>
            </a:r>
            <a:br>
              <a:rPr lang="en-CA" sz="2400" dirty="0" smtClean="0">
                <a:solidFill>
                  <a:schemeClr val="bg1"/>
                </a:solidFill>
                <a:latin typeface="+mn-lt"/>
              </a:rPr>
            </a:br>
            <a:r>
              <a:rPr lang="en-CA" sz="2400" dirty="0" smtClean="0">
                <a:solidFill>
                  <a:schemeClr val="bg1"/>
                </a:solidFill>
                <a:latin typeface="+mn-lt"/>
              </a:rPr>
              <a:t>A.  The cardiac vein take CO2 and wastes away from the myocardium</a:t>
            </a:r>
            <a:br>
              <a:rPr lang="en-CA" sz="2400" dirty="0" smtClean="0">
                <a:solidFill>
                  <a:schemeClr val="bg1"/>
                </a:solidFill>
                <a:latin typeface="+mn-lt"/>
              </a:rPr>
            </a:br>
            <a:r>
              <a:rPr lang="en-CA" sz="2400" dirty="0" smtClean="0">
                <a:solidFill>
                  <a:schemeClr val="bg1"/>
                </a:solidFill>
                <a:latin typeface="+mn-lt"/>
              </a:rPr>
              <a:t>B. The hepatic portal vein take nutrients from intestine to liver</a:t>
            </a:r>
            <a:br>
              <a:rPr lang="en-CA" sz="2400" dirty="0" smtClean="0">
                <a:solidFill>
                  <a:schemeClr val="bg1"/>
                </a:solidFill>
                <a:latin typeface="+mn-lt"/>
              </a:rPr>
            </a:br>
            <a:r>
              <a:rPr lang="en-CA" sz="2400" dirty="0" smtClean="0">
                <a:solidFill>
                  <a:schemeClr val="bg1"/>
                </a:solidFill>
                <a:latin typeface="+mn-lt"/>
              </a:rPr>
              <a:t>C. The low cross-sectional area of the capillaries causes a low velocity for exchange of molecules</a:t>
            </a:r>
            <a:br>
              <a:rPr lang="en-CA" sz="2400" dirty="0" smtClean="0">
                <a:solidFill>
                  <a:schemeClr val="bg1"/>
                </a:solidFill>
                <a:latin typeface="+mn-lt"/>
              </a:rPr>
            </a:br>
            <a:r>
              <a:rPr lang="en-CA" sz="2400" dirty="0" smtClean="0">
                <a:solidFill>
                  <a:schemeClr val="bg1"/>
                </a:solidFill>
                <a:latin typeface="+mn-lt"/>
              </a:rPr>
              <a:t>D. BP lowers as the blood moves in vessel further from the heart.</a:t>
            </a:r>
            <a:endParaRPr lang="en-CA" sz="2400" dirty="0">
              <a:solidFill>
                <a:schemeClr val="bg1"/>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solidFill>
                  <a:schemeClr val="bg1"/>
                </a:solidFill>
                <a:latin typeface="+mn-lt"/>
              </a:rPr>
              <a:t>Matching blood types</a:t>
            </a:r>
            <a:endParaRPr lang="en-CA" sz="2800" dirty="0">
              <a:solidFill>
                <a:schemeClr val="bg1"/>
              </a:solidFill>
              <a:latin typeface="+mn-lt"/>
            </a:endParaRPr>
          </a:p>
        </p:txBody>
      </p:sp>
      <p:pic>
        <p:nvPicPr>
          <p:cNvPr id="4" name="Content Placeholder 3" descr="bloodchart.gif"/>
          <p:cNvPicPr>
            <a:picLocks noGrp="1" noChangeAspect="1"/>
          </p:cNvPicPr>
          <p:nvPr>
            <p:ph idx="1"/>
          </p:nvPr>
        </p:nvPicPr>
        <p:blipFill>
          <a:blip r:embed="rId3" cstate="print"/>
          <a:srcRect l="30000" t="7878" r="20000" b="86658"/>
          <a:stretch>
            <a:fillRect/>
          </a:stretch>
        </p:blipFill>
        <p:spPr>
          <a:xfrm>
            <a:off x="5638800" y="1752600"/>
            <a:ext cx="2857500" cy="381000"/>
          </a:xfrm>
        </p:spPr>
      </p:pic>
      <p:pic>
        <p:nvPicPr>
          <p:cNvPr id="5" name="Content Placeholder 3" descr="bloodchart.gif"/>
          <p:cNvPicPr>
            <a:picLocks noChangeAspect="1"/>
          </p:cNvPicPr>
          <p:nvPr/>
        </p:nvPicPr>
        <p:blipFill>
          <a:blip r:embed="rId3" cstate="print"/>
          <a:srcRect l="30000" t="51594" r="20000" b="37477"/>
          <a:stretch>
            <a:fillRect/>
          </a:stretch>
        </p:blipFill>
        <p:spPr>
          <a:xfrm>
            <a:off x="6096000" y="2514600"/>
            <a:ext cx="2000250" cy="533400"/>
          </a:xfrm>
          <a:prstGeom prst="rect">
            <a:avLst/>
          </a:prstGeom>
        </p:spPr>
      </p:pic>
      <p:pic>
        <p:nvPicPr>
          <p:cNvPr id="7" name="Content Placeholder 3" descr="bloodchart.gif"/>
          <p:cNvPicPr>
            <a:picLocks noChangeAspect="1"/>
          </p:cNvPicPr>
          <p:nvPr/>
        </p:nvPicPr>
        <p:blipFill>
          <a:blip r:embed="rId3" cstate="print"/>
          <a:srcRect l="30000" t="43398" r="20000" b="48405"/>
          <a:stretch>
            <a:fillRect/>
          </a:stretch>
        </p:blipFill>
        <p:spPr>
          <a:xfrm>
            <a:off x="5943600" y="5029200"/>
            <a:ext cx="2286000" cy="457200"/>
          </a:xfrm>
          <a:prstGeom prst="rect">
            <a:avLst/>
          </a:prstGeom>
        </p:spPr>
      </p:pic>
      <p:pic>
        <p:nvPicPr>
          <p:cNvPr id="8" name="Content Placeholder 3" descr="bloodchart.gif"/>
          <p:cNvPicPr>
            <a:picLocks noChangeAspect="1"/>
          </p:cNvPicPr>
          <p:nvPr/>
        </p:nvPicPr>
        <p:blipFill>
          <a:blip r:embed="rId3" cstate="print"/>
          <a:srcRect l="30000" t="70720" r="20000" b="21084"/>
          <a:stretch>
            <a:fillRect/>
          </a:stretch>
        </p:blipFill>
        <p:spPr>
          <a:xfrm>
            <a:off x="5943600" y="4191000"/>
            <a:ext cx="2286000" cy="457200"/>
          </a:xfrm>
          <a:prstGeom prst="rect">
            <a:avLst/>
          </a:prstGeom>
        </p:spPr>
      </p:pic>
      <p:pic>
        <p:nvPicPr>
          <p:cNvPr id="9" name="Content Placeholder 3" descr="bloodchart.gif"/>
          <p:cNvPicPr>
            <a:picLocks noChangeAspect="1"/>
          </p:cNvPicPr>
          <p:nvPr/>
        </p:nvPicPr>
        <p:blipFill>
          <a:blip r:embed="rId3" cstate="print"/>
          <a:srcRect l="30000" t="24272" r="20000" b="64799"/>
          <a:stretch>
            <a:fillRect/>
          </a:stretch>
        </p:blipFill>
        <p:spPr>
          <a:xfrm>
            <a:off x="6096000" y="3352800"/>
            <a:ext cx="2000250" cy="533400"/>
          </a:xfrm>
          <a:prstGeom prst="rect">
            <a:avLst/>
          </a:prstGeom>
        </p:spPr>
      </p:pic>
      <p:sp>
        <p:nvSpPr>
          <p:cNvPr id="10" name="TextBox 9"/>
          <p:cNvSpPr txBox="1"/>
          <p:nvPr/>
        </p:nvSpPr>
        <p:spPr>
          <a:xfrm>
            <a:off x="762000" y="2438400"/>
            <a:ext cx="1433982" cy="461665"/>
          </a:xfrm>
          <a:prstGeom prst="rect">
            <a:avLst/>
          </a:prstGeom>
          <a:noFill/>
        </p:spPr>
        <p:txBody>
          <a:bodyPr wrap="none" rtlCol="0">
            <a:spAutoFit/>
          </a:bodyPr>
          <a:lstStyle/>
          <a:p>
            <a:r>
              <a:rPr lang="en-CA" sz="2400" b="1" dirty="0" smtClean="0">
                <a:solidFill>
                  <a:schemeClr val="bg1"/>
                </a:solidFill>
              </a:rPr>
              <a:t>Type AB+</a:t>
            </a:r>
            <a:endParaRPr lang="en-CA" sz="2400" b="1" dirty="0">
              <a:solidFill>
                <a:schemeClr val="bg1"/>
              </a:solidFill>
            </a:endParaRPr>
          </a:p>
        </p:txBody>
      </p:sp>
      <p:sp>
        <p:nvSpPr>
          <p:cNvPr id="11" name="TextBox 10"/>
          <p:cNvSpPr txBox="1"/>
          <p:nvPr/>
        </p:nvSpPr>
        <p:spPr>
          <a:xfrm>
            <a:off x="914400" y="3276600"/>
            <a:ext cx="1182311" cy="461665"/>
          </a:xfrm>
          <a:prstGeom prst="rect">
            <a:avLst/>
          </a:prstGeom>
          <a:noFill/>
        </p:spPr>
        <p:txBody>
          <a:bodyPr wrap="none" rtlCol="0">
            <a:spAutoFit/>
          </a:bodyPr>
          <a:lstStyle/>
          <a:p>
            <a:r>
              <a:rPr lang="en-CA" sz="2400" b="1" dirty="0" smtClean="0">
                <a:solidFill>
                  <a:schemeClr val="bg1"/>
                </a:solidFill>
              </a:rPr>
              <a:t>Type A-</a:t>
            </a:r>
            <a:endParaRPr lang="en-CA" sz="2400" b="1" dirty="0">
              <a:solidFill>
                <a:schemeClr val="bg1"/>
              </a:solidFill>
            </a:endParaRPr>
          </a:p>
        </p:txBody>
      </p:sp>
      <p:sp>
        <p:nvSpPr>
          <p:cNvPr id="12" name="TextBox 11"/>
          <p:cNvSpPr txBox="1"/>
          <p:nvPr/>
        </p:nvSpPr>
        <p:spPr>
          <a:xfrm>
            <a:off x="914400" y="4114800"/>
            <a:ext cx="1245534" cy="461665"/>
          </a:xfrm>
          <a:prstGeom prst="rect">
            <a:avLst/>
          </a:prstGeom>
          <a:noFill/>
        </p:spPr>
        <p:txBody>
          <a:bodyPr wrap="none" rtlCol="0">
            <a:spAutoFit/>
          </a:bodyPr>
          <a:lstStyle/>
          <a:p>
            <a:r>
              <a:rPr lang="en-CA" sz="2400" b="1" dirty="0" smtClean="0">
                <a:solidFill>
                  <a:schemeClr val="bg1"/>
                </a:solidFill>
              </a:rPr>
              <a:t>Type B+</a:t>
            </a:r>
            <a:endParaRPr lang="en-CA" sz="2400" b="1" dirty="0">
              <a:solidFill>
                <a:schemeClr val="bg1"/>
              </a:solidFill>
            </a:endParaRPr>
          </a:p>
        </p:txBody>
      </p:sp>
      <p:sp>
        <p:nvSpPr>
          <p:cNvPr id="13" name="TextBox 12"/>
          <p:cNvSpPr txBox="1"/>
          <p:nvPr/>
        </p:nvSpPr>
        <p:spPr>
          <a:xfrm>
            <a:off x="838200" y="5029200"/>
            <a:ext cx="1207831" cy="461665"/>
          </a:xfrm>
          <a:prstGeom prst="rect">
            <a:avLst/>
          </a:prstGeom>
          <a:noFill/>
        </p:spPr>
        <p:txBody>
          <a:bodyPr wrap="none" rtlCol="0">
            <a:spAutoFit/>
          </a:bodyPr>
          <a:lstStyle/>
          <a:p>
            <a:r>
              <a:rPr lang="en-CA" sz="2400" b="1" dirty="0" smtClean="0">
                <a:solidFill>
                  <a:schemeClr val="bg1"/>
                </a:solidFill>
              </a:rPr>
              <a:t>Type O-</a:t>
            </a:r>
            <a:endParaRPr lang="en-CA" sz="2400" b="1" dirty="0">
              <a:solidFill>
                <a:schemeClr val="bg1"/>
              </a:solidFill>
            </a:endParaRPr>
          </a:p>
        </p:txBody>
      </p:sp>
      <p:sp>
        <p:nvSpPr>
          <p:cNvPr id="14" name="TextBox 13"/>
          <p:cNvSpPr txBox="1"/>
          <p:nvPr/>
        </p:nvSpPr>
        <p:spPr>
          <a:xfrm>
            <a:off x="8153400" y="1752600"/>
            <a:ext cx="490840" cy="369332"/>
          </a:xfrm>
          <a:prstGeom prst="rect">
            <a:avLst/>
          </a:prstGeom>
          <a:solidFill>
            <a:schemeClr val="tx1"/>
          </a:solidFill>
        </p:spPr>
        <p:txBody>
          <a:bodyPr wrap="none" rtlCol="0">
            <a:spAutoFit/>
          </a:bodyPr>
          <a:lstStyle/>
          <a:p>
            <a:r>
              <a:rPr lang="en-CA" b="1" dirty="0" smtClean="0">
                <a:solidFill>
                  <a:schemeClr val="bg1"/>
                </a:solidFill>
              </a:rPr>
              <a:t>RH</a:t>
            </a:r>
            <a:endParaRPr lang="en-CA"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5867400"/>
        </p:xfrm>
        <a:graphic>
          <a:graphicData uri="http://schemas.openxmlformats.org/drawingml/2006/table">
            <a:tbl>
              <a:tblPr firstRow="1" bandRow="1">
                <a:tableStyleId>{7DF18680-E054-41AD-8BC1-D1AEF772440D}</a:tableStyleId>
              </a:tblPr>
              <a:tblGrid>
                <a:gridCol w="2438400"/>
                <a:gridCol w="2362200"/>
                <a:gridCol w="4343400"/>
              </a:tblGrid>
              <a:tr h="533400">
                <a:tc>
                  <a:txBody>
                    <a:bodyPr/>
                    <a:lstStyle/>
                    <a:p>
                      <a:pPr algn="ctr"/>
                      <a:r>
                        <a:rPr lang="en-CA" b="1" dirty="0" smtClean="0">
                          <a:solidFill>
                            <a:schemeClr val="bg1"/>
                          </a:solidFill>
                        </a:rPr>
                        <a:t>Image</a:t>
                      </a:r>
                      <a:endParaRPr lang="en-CA" b="1" dirty="0">
                        <a:solidFill>
                          <a:schemeClr val="bg1"/>
                        </a:solidFill>
                      </a:endParaRPr>
                    </a:p>
                  </a:txBody>
                  <a:tcPr/>
                </a:tc>
                <a:tc>
                  <a:txBody>
                    <a:bodyPr/>
                    <a:lstStyle/>
                    <a:p>
                      <a:pPr algn="ctr"/>
                      <a:r>
                        <a:rPr lang="en-CA" b="1" dirty="0" smtClean="0">
                          <a:solidFill>
                            <a:schemeClr val="bg1"/>
                          </a:solidFill>
                        </a:rPr>
                        <a:t>Structure</a:t>
                      </a: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533400">
                <a:tc>
                  <a:txBody>
                    <a:bodyPr/>
                    <a:lstStyle/>
                    <a:p>
                      <a:pPr algn="ctr"/>
                      <a:endParaRPr lang="en-CA" b="1" dirty="0">
                        <a:solidFill>
                          <a:schemeClr val="bg1"/>
                        </a:solidFill>
                      </a:endParaRPr>
                    </a:p>
                  </a:txBody>
                  <a:tcPr/>
                </a:tc>
                <a:tc>
                  <a:txBody>
                    <a:bodyPr/>
                    <a:lstStyle/>
                    <a:p>
                      <a:pPr algn="ctr"/>
                      <a:endParaRPr lang="en-CA" b="1" dirty="0">
                        <a:solidFill>
                          <a:schemeClr val="bg1"/>
                        </a:solidFill>
                      </a:endParaRPr>
                    </a:p>
                  </a:txBody>
                  <a:tcPr/>
                </a:tc>
                <a:tc>
                  <a:txBody>
                    <a:bodyPr/>
                    <a:lstStyle/>
                    <a:p>
                      <a:pPr algn="ctr"/>
                      <a:r>
                        <a:rPr lang="en-CA" b="1" dirty="0" smtClean="0">
                          <a:solidFill>
                            <a:schemeClr val="bg1"/>
                          </a:solidFill>
                        </a:rPr>
                        <a:t>Filters</a:t>
                      </a:r>
                      <a:r>
                        <a:rPr lang="en-CA" b="1" baseline="0" dirty="0" smtClean="0">
                          <a:solidFill>
                            <a:schemeClr val="bg1"/>
                          </a:solidFill>
                        </a:rPr>
                        <a:t> bacteria and debris </a:t>
                      </a:r>
                      <a:endParaRPr lang="en-CA" b="1" dirty="0">
                        <a:solidFill>
                          <a:schemeClr val="bg1"/>
                        </a:solidFill>
                      </a:endParaRPr>
                    </a:p>
                  </a:txBody>
                  <a:tcPr/>
                </a:tc>
              </a:tr>
              <a:tr h="533400">
                <a:tc>
                  <a:txBody>
                    <a:bodyPr/>
                    <a:lstStyle/>
                    <a:p>
                      <a:pPr algn="ctr"/>
                      <a:endParaRPr lang="en-CA" b="1" dirty="0">
                        <a:solidFill>
                          <a:schemeClr val="bg1"/>
                        </a:solidFill>
                      </a:endParaRPr>
                    </a:p>
                  </a:txBody>
                  <a:tcPr/>
                </a:tc>
                <a:tc>
                  <a:txBody>
                    <a:bodyPr/>
                    <a:lstStyle/>
                    <a:p>
                      <a:pPr algn="ctr"/>
                      <a:endParaRPr lang="en-CA" b="1" dirty="0">
                        <a:solidFill>
                          <a:schemeClr val="bg1"/>
                        </a:solidFill>
                      </a:endParaRPr>
                    </a:p>
                  </a:txBody>
                  <a:tcPr/>
                </a:tc>
                <a:tc>
                  <a:txBody>
                    <a:bodyPr/>
                    <a:lstStyle/>
                    <a:p>
                      <a:pPr algn="ctr"/>
                      <a:r>
                        <a:rPr lang="en-CA" b="1" dirty="0" smtClean="0">
                          <a:solidFill>
                            <a:schemeClr val="bg1"/>
                          </a:solidFill>
                        </a:rPr>
                        <a:t>Carries</a:t>
                      </a:r>
                      <a:r>
                        <a:rPr lang="en-CA" b="1" baseline="0" dirty="0" smtClean="0">
                          <a:solidFill>
                            <a:schemeClr val="bg1"/>
                          </a:solidFill>
                        </a:rPr>
                        <a:t> Oxygen</a:t>
                      </a:r>
                      <a:endParaRPr lang="en-CA" b="1" dirty="0" smtClean="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Transports</a:t>
                      </a:r>
                      <a:r>
                        <a:rPr lang="en-CA" b="1" baseline="0" dirty="0" smtClean="0">
                          <a:solidFill>
                            <a:schemeClr val="bg1"/>
                          </a:solidFill>
                        </a:rPr>
                        <a:t> lymph</a:t>
                      </a:r>
                      <a:endParaRPr lang="en-CA" b="1" dirty="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Contains hemoglobin</a:t>
                      </a:r>
                      <a:endParaRPr lang="en-CA" b="1" dirty="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Engulfs</a:t>
                      </a:r>
                      <a:r>
                        <a:rPr lang="en-CA" b="1" baseline="0" dirty="0" smtClean="0">
                          <a:solidFill>
                            <a:schemeClr val="bg1"/>
                          </a:solidFill>
                        </a:rPr>
                        <a:t> and destroys bacteria</a:t>
                      </a:r>
                      <a:endParaRPr lang="en-CA" b="1" dirty="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solidFill>
                            <a:schemeClr val="bg1"/>
                          </a:solidFill>
                        </a:rPr>
                        <a:t>Engulfs</a:t>
                      </a:r>
                      <a:r>
                        <a:rPr lang="en-CA" b="1" baseline="0" dirty="0" smtClean="0">
                          <a:solidFill>
                            <a:schemeClr val="bg1"/>
                          </a:solidFill>
                        </a:rPr>
                        <a:t> and destroys bacteria</a:t>
                      </a:r>
                      <a:endParaRPr lang="en-CA" b="1" dirty="0" smtClean="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Helps clot wounds</a:t>
                      </a:r>
                      <a:endParaRPr lang="en-CA" b="1" dirty="0">
                        <a:solidFill>
                          <a:schemeClr val="bg1"/>
                        </a:solidFill>
                      </a:endParaRPr>
                    </a:p>
                  </a:txBody>
                  <a:tcPr/>
                </a:tc>
              </a:tr>
              <a:tr h="533400">
                <a:tc>
                  <a:txBody>
                    <a:bodyPr/>
                    <a:lstStyle/>
                    <a:p>
                      <a:pPr algn="ctr"/>
                      <a:endParaRPr lang="en-CA" b="1">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Releases</a:t>
                      </a:r>
                      <a:r>
                        <a:rPr lang="en-CA" b="1" baseline="0" dirty="0" smtClean="0">
                          <a:solidFill>
                            <a:schemeClr val="bg1"/>
                          </a:solidFill>
                        </a:rPr>
                        <a:t> histamine</a:t>
                      </a:r>
                      <a:endParaRPr lang="en-CA" b="1" dirty="0">
                        <a:solidFill>
                          <a:schemeClr val="bg1"/>
                        </a:solidFill>
                      </a:endParaRPr>
                    </a:p>
                  </a:txBody>
                  <a:tcPr/>
                </a:tc>
              </a:tr>
              <a:tr h="533400">
                <a:tc>
                  <a:txBody>
                    <a:bodyPr/>
                    <a:lstStyle/>
                    <a:p>
                      <a:pPr algn="ctr"/>
                      <a:endParaRPr lang="en-CA" b="1" dirty="0">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Causes allergenic</a:t>
                      </a:r>
                      <a:r>
                        <a:rPr lang="en-CA" b="1" baseline="0" dirty="0" smtClean="0">
                          <a:solidFill>
                            <a:schemeClr val="bg1"/>
                          </a:solidFill>
                        </a:rPr>
                        <a:t> response</a:t>
                      </a:r>
                      <a:endParaRPr lang="en-CA" b="1" dirty="0">
                        <a:solidFill>
                          <a:schemeClr val="bg1"/>
                        </a:solidFill>
                      </a:endParaRPr>
                    </a:p>
                  </a:txBody>
                  <a:tcPr/>
                </a:tc>
              </a:tr>
              <a:tr h="533400">
                <a:tc>
                  <a:txBody>
                    <a:bodyPr/>
                    <a:lstStyle/>
                    <a:p>
                      <a:pPr algn="ctr"/>
                      <a:endParaRPr lang="en-CA" b="1" dirty="0">
                        <a:solidFill>
                          <a:schemeClr val="bg1"/>
                        </a:solidFill>
                      </a:endParaRPr>
                    </a:p>
                  </a:txBody>
                  <a:tcPr/>
                </a:tc>
                <a:tc>
                  <a:txBody>
                    <a:bodyPr/>
                    <a:lstStyle/>
                    <a:p>
                      <a:pPr algn="ctr"/>
                      <a:endParaRPr lang="en-CA" b="1">
                        <a:solidFill>
                          <a:schemeClr val="bg1"/>
                        </a:solidFill>
                      </a:endParaRPr>
                    </a:p>
                  </a:txBody>
                  <a:tcPr/>
                </a:tc>
                <a:tc>
                  <a:txBody>
                    <a:bodyPr/>
                    <a:lstStyle/>
                    <a:p>
                      <a:pPr algn="ctr"/>
                      <a:r>
                        <a:rPr lang="en-CA" b="1" dirty="0" smtClean="0">
                          <a:solidFill>
                            <a:schemeClr val="bg1"/>
                          </a:solidFill>
                        </a:rPr>
                        <a:t>Produces</a:t>
                      </a:r>
                      <a:r>
                        <a:rPr lang="en-CA" b="1" baseline="0" dirty="0" smtClean="0">
                          <a:solidFill>
                            <a:schemeClr val="bg1"/>
                          </a:solidFill>
                        </a:rPr>
                        <a:t> antibodies against antigens</a:t>
                      </a:r>
                      <a:endParaRPr lang="en-CA" b="1" dirty="0">
                        <a:solidFill>
                          <a:schemeClr val="bg1"/>
                        </a:solidFill>
                      </a:endParaRPr>
                    </a:p>
                  </a:txBody>
                  <a:tcPr/>
                </a:tc>
              </a:tr>
            </a:tbl>
          </a:graphicData>
        </a:graphic>
      </p:graphicFrame>
      <p:pic>
        <p:nvPicPr>
          <p:cNvPr id="17" name="Picture 16" descr="0281blood.jpg"/>
          <p:cNvPicPr>
            <a:picLocks noChangeAspect="1"/>
          </p:cNvPicPr>
          <p:nvPr/>
        </p:nvPicPr>
        <p:blipFill>
          <a:blip r:embed="rId3" cstate="print"/>
          <a:srcRect r="76206" b="50742"/>
          <a:stretch>
            <a:fillRect/>
          </a:stretch>
        </p:blipFill>
        <p:spPr>
          <a:xfrm>
            <a:off x="914400" y="2514600"/>
            <a:ext cx="590970" cy="781791"/>
          </a:xfrm>
          <a:prstGeom prst="rect">
            <a:avLst/>
          </a:prstGeom>
        </p:spPr>
      </p:pic>
      <p:pic>
        <p:nvPicPr>
          <p:cNvPr id="18" name="Picture 17" descr="C0082138-Lymph_node-SPL.jpg"/>
          <p:cNvPicPr>
            <a:picLocks noChangeAspect="1"/>
          </p:cNvPicPr>
          <p:nvPr/>
        </p:nvPicPr>
        <p:blipFill>
          <a:blip r:embed="rId4" cstate="print"/>
          <a:stretch>
            <a:fillRect/>
          </a:stretch>
        </p:blipFill>
        <p:spPr>
          <a:xfrm>
            <a:off x="609600" y="457200"/>
            <a:ext cx="1174890" cy="762000"/>
          </a:xfrm>
          <a:prstGeom prst="rect">
            <a:avLst/>
          </a:prstGeom>
        </p:spPr>
      </p:pic>
      <p:pic>
        <p:nvPicPr>
          <p:cNvPr id="19" name="Picture 18" descr="C0082148-Lymph_vessel-SPL.jpg"/>
          <p:cNvPicPr>
            <a:picLocks noChangeAspect="1"/>
          </p:cNvPicPr>
          <p:nvPr/>
        </p:nvPicPr>
        <p:blipFill>
          <a:blip r:embed="rId5" cstate="print"/>
          <a:srcRect t="23333" b="33890"/>
          <a:stretch>
            <a:fillRect/>
          </a:stretch>
        </p:blipFill>
        <p:spPr>
          <a:xfrm>
            <a:off x="304800" y="1676400"/>
            <a:ext cx="1600200" cy="442998"/>
          </a:xfrm>
          <a:prstGeom prst="rect">
            <a:avLst/>
          </a:prstGeom>
        </p:spPr>
      </p:pic>
      <p:pic>
        <p:nvPicPr>
          <p:cNvPr id="22" name="Picture 21" descr="RBC.jpg"/>
          <p:cNvPicPr>
            <a:picLocks noChangeAspect="1"/>
          </p:cNvPicPr>
          <p:nvPr/>
        </p:nvPicPr>
        <p:blipFill>
          <a:blip r:embed="rId6" cstate="print"/>
          <a:stretch>
            <a:fillRect/>
          </a:stretch>
        </p:blipFill>
        <p:spPr>
          <a:xfrm>
            <a:off x="762000" y="1143000"/>
            <a:ext cx="762000" cy="579549"/>
          </a:xfrm>
          <a:prstGeom prst="rect">
            <a:avLst/>
          </a:prstGeom>
        </p:spPr>
      </p:pic>
      <p:pic>
        <p:nvPicPr>
          <p:cNvPr id="24" name="Picture 23" descr="0281blood.jpg"/>
          <p:cNvPicPr>
            <a:picLocks noChangeAspect="1"/>
          </p:cNvPicPr>
          <p:nvPr/>
        </p:nvPicPr>
        <p:blipFill>
          <a:blip r:embed="rId3" cstate="print"/>
          <a:srcRect l="33550" t="-361" r="37182" b="54559"/>
          <a:stretch>
            <a:fillRect/>
          </a:stretch>
        </p:blipFill>
        <p:spPr>
          <a:xfrm>
            <a:off x="1066800" y="4800600"/>
            <a:ext cx="609600" cy="609600"/>
          </a:xfrm>
          <a:prstGeom prst="rect">
            <a:avLst/>
          </a:prstGeom>
        </p:spPr>
      </p:pic>
      <p:pic>
        <p:nvPicPr>
          <p:cNvPr id="25" name="Picture 24" descr="0281blood.jpg"/>
          <p:cNvPicPr>
            <a:picLocks noChangeAspect="1"/>
          </p:cNvPicPr>
          <p:nvPr/>
        </p:nvPicPr>
        <p:blipFill>
          <a:blip r:embed="rId3" cstate="print"/>
          <a:srcRect l="1843" t="56891" r="76206" b="1124"/>
          <a:stretch>
            <a:fillRect/>
          </a:stretch>
        </p:blipFill>
        <p:spPr>
          <a:xfrm>
            <a:off x="533400" y="5257800"/>
            <a:ext cx="498764" cy="609600"/>
          </a:xfrm>
          <a:prstGeom prst="rect">
            <a:avLst/>
          </a:prstGeom>
        </p:spPr>
      </p:pic>
      <p:pic>
        <p:nvPicPr>
          <p:cNvPr id="26" name="Picture 25" descr="0281blood.jpg"/>
          <p:cNvPicPr>
            <a:picLocks noChangeAspect="1"/>
          </p:cNvPicPr>
          <p:nvPr/>
        </p:nvPicPr>
        <p:blipFill>
          <a:blip r:embed="rId3" cstate="print"/>
          <a:srcRect l="26233" t="49258" r="49377" b="-2693"/>
          <a:stretch>
            <a:fillRect/>
          </a:stretch>
        </p:blipFill>
        <p:spPr>
          <a:xfrm>
            <a:off x="304800" y="3124200"/>
            <a:ext cx="489857" cy="685800"/>
          </a:xfrm>
          <a:prstGeom prst="rect">
            <a:avLst/>
          </a:prstGeom>
        </p:spPr>
      </p:pic>
      <p:pic>
        <p:nvPicPr>
          <p:cNvPr id="27" name="Picture 26" descr="0281blood.jpg"/>
          <p:cNvPicPr>
            <a:picLocks noChangeAspect="1"/>
          </p:cNvPicPr>
          <p:nvPr/>
        </p:nvPicPr>
        <p:blipFill>
          <a:blip r:embed="rId3" cstate="print"/>
          <a:srcRect l="67697" t="3456" r="5474" b="54559"/>
          <a:stretch>
            <a:fillRect/>
          </a:stretch>
        </p:blipFill>
        <p:spPr>
          <a:xfrm>
            <a:off x="304800" y="4267200"/>
            <a:ext cx="685800" cy="685800"/>
          </a:xfrm>
          <a:prstGeom prst="rect">
            <a:avLst/>
          </a:prstGeom>
        </p:spPr>
      </p:pic>
      <p:pic>
        <p:nvPicPr>
          <p:cNvPr id="28" name="Picture 27" descr="0281blood.jpg"/>
          <p:cNvPicPr>
            <a:picLocks noChangeAspect="1"/>
          </p:cNvPicPr>
          <p:nvPr/>
        </p:nvPicPr>
        <p:blipFill>
          <a:blip r:embed="rId3" cstate="print"/>
          <a:srcRect l="75013" t="53074"/>
          <a:stretch>
            <a:fillRect/>
          </a:stretch>
        </p:blipFill>
        <p:spPr>
          <a:xfrm>
            <a:off x="381000" y="2057400"/>
            <a:ext cx="571449" cy="685800"/>
          </a:xfrm>
          <a:prstGeom prst="rect">
            <a:avLst/>
          </a:prstGeom>
        </p:spPr>
      </p:pic>
      <p:pic>
        <p:nvPicPr>
          <p:cNvPr id="29" name="Picture 28" descr="0281blood.jpg"/>
          <p:cNvPicPr>
            <a:picLocks noChangeAspect="1"/>
          </p:cNvPicPr>
          <p:nvPr/>
        </p:nvPicPr>
        <p:blipFill>
          <a:blip r:embed="rId3" cstate="print"/>
          <a:srcRect l="55501" t="60708" r="29865"/>
          <a:stretch>
            <a:fillRect/>
          </a:stretch>
        </p:blipFill>
        <p:spPr>
          <a:xfrm>
            <a:off x="990600" y="3603059"/>
            <a:ext cx="457200" cy="78443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511757" cy="892098"/>
          </a:xfrm>
        </p:spPr>
        <p:txBody>
          <a:bodyPr/>
          <a:lstStyle/>
          <a:p>
            <a:endParaRPr lang="en-CA"/>
          </a:p>
        </p:txBody>
      </p:sp>
      <p:pic>
        <p:nvPicPr>
          <p:cNvPr id="7" name="Content Placeholder 6" descr="C0083153-Heartbeat-SPL.jpg"/>
          <p:cNvPicPr>
            <a:picLocks noGrp="1" noChangeAspect="1"/>
          </p:cNvPicPr>
          <p:nvPr>
            <p:ph idx="1"/>
          </p:nvPr>
        </p:nvPicPr>
        <p:blipFill>
          <a:blip r:embed="rId3" cstate="print"/>
          <a:stretch>
            <a:fillRect/>
          </a:stretch>
        </p:blipFill>
        <p:spPr>
          <a:xfrm>
            <a:off x="0" y="381000"/>
            <a:ext cx="9230515" cy="6096000"/>
          </a:xfrm>
        </p:spPr>
      </p:pic>
      <p:cxnSp>
        <p:nvCxnSpPr>
          <p:cNvPr id="9" name="Straight Arrow Connector 8"/>
          <p:cNvCxnSpPr/>
          <p:nvPr/>
        </p:nvCxnSpPr>
        <p:spPr>
          <a:xfrm>
            <a:off x="713910" y="3886200"/>
            <a:ext cx="657690" cy="990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28310" y="3657600"/>
            <a:ext cx="657690" cy="990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95800" y="2895600"/>
            <a:ext cx="40886" cy="1752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62400" y="2819400"/>
            <a:ext cx="1066800" cy="1752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99688" y="3810000"/>
            <a:ext cx="515512" cy="762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620000" y="3581400"/>
            <a:ext cx="515512" cy="762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0135946-Cardiovascular_system,_artwork-SPL.jpg"/>
          <p:cNvPicPr>
            <a:picLocks noGrp="1" noChangeAspect="1"/>
          </p:cNvPicPr>
          <p:nvPr>
            <p:ph idx="1"/>
          </p:nvPr>
        </p:nvPicPr>
        <p:blipFill>
          <a:blip r:embed="rId3" cstate="print"/>
          <a:srcRect l="11386" t="2007" r="13366" b="6288"/>
          <a:stretch>
            <a:fillRect/>
          </a:stretch>
        </p:blipFill>
        <p:spPr>
          <a:xfrm>
            <a:off x="1600200" y="0"/>
            <a:ext cx="5791200" cy="6858000"/>
          </a:xfrm>
        </p:spPr>
      </p:pic>
      <p:cxnSp>
        <p:nvCxnSpPr>
          <p:cNvPr id="5" name="Straight Arrow Connector 4"/>
          <p:cNvCxnSpPr/>
          <p:nvPr/>
        </p:nvCxnSpPr>
        <p:spPr>
          <a:xfrm flipH="1">
            <a:off x="5486400" y="2514600"/>
            <a:ext cx="198120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24000" y="2743200"/>
            <a:ext cx="2209800"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143000"/>
            <a:ext cx="2667000" cy="1219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24000" y="1143000"/>
            <a:ext cx="2590800" cy="1143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334000" y="3810000"/>
            <a:ext cx="2209800" cy="152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47800" y="3657600"/>
            <a:ext cx="2514600" cy="533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47800" y="5029200"/>
            <a:ext cx="2971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648200" y="5029200"/>
            <a:ext cx="2819400" cy="304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0116179-Blood_cells,_artwork-SPL.jpg"/>
          <p:cNvPicPr>
            <a:picLocks noGrp="1" noChangeAspect="1"/>
          </p:cNvPicPr>
          <p:nvPr>
            <p:ph idx="1"/>
          </p:nvPr>
        </p:nvPicPr>
        <p:blipFill>
          <a:blip r:embed="rId3" cstate="print"/>
          <a:stretch>
            <a:fillRect/>
          </a:stretch>
        </p:blipFill>
        <p:spPr>
          <a:xfrm>
            <a:off x="1066800" y="914400"/>
            <a:ext cx="6934200" cy="5124332"/>
          </a:xfrm>
        </p:spPr>
      </p:pic>
      <p:cxnSp>
        <p:nvCxnSpPr>
          <p:cNvPr id="6" name="Straight Arrow Connector 5"/>
          <p:cNvCxnSpPr/>
          <p:nvPr/>
        </p:nvCxnSpPr>
        <p:spPr>
          <a:xfrm>
            <a:off x="914400" y="1828800"/>
            <a:ext cx="685800" cy="381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43800" y="2438400"/>
            <a:ext cx="685800" cy="533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200400" y="762000"/>
            <a:ext cx="685800" cy="1295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eart labelling.jpg"/>
          <p:cNvPicPr>
            <a:picLocks noGrp="1" noChangeAspect="1"/>
          </p:cNvPicPr>
          <p:nvPr>
            <p:ph idx="1"/>
          </p:nvPr>
        </p:nvPicPr>
        <p:blipFill>
          <a:blip r:embed="rId2" cstate="print"/>
          <a:stretch>
            <a:fillRect/>
          </a:stretch>
        </p:blipFill>
        <p:spPr>
          <a:xfrm>
            <a:off x="1018874" y="0"/>
            <a:ext cx="7106253"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nternal_view_of_he_c_la_739"/>
          <p:cNvPicPr>
            <a:picLocks noChangeAspect="1" noChangeArrowheads="1"/>
          </p:cNvPicPr>
          <p:nvPr/>
        </p:nvPicPr>
        <p:blipFill>
          <a:blip r:embed="rId3" cstate="print"/>
          <a:srcRect t="3121" r="39674"/>
          <a:stretch>
            <a:fillRect/>
          </a:stretch>
        </p:blipFill>
        <p:spPr bwMode="auto">
          <a:xfrm>
            <a:off x="1219200" y="63526"/>
            <a:ext cx="7162800" cy="6730949"/>
          </a:xfrm>
          <a:prstGeom prst="rect">
            <a:avLst/>
          </a:prstGeom>
          <a:noFill/>
        </p:spPr>
      </p:pic>
      <p:sp>
        <p:nvSpPr>
          <p:cNvPr id="3" name="Rectangle 2"/>
          <p:cNvSpPr/>
          <p:nvPr/>
        </p:nvSpPr>
        <p:spPr>
          <a:xfrm>
            <a:off x="7848600" y="609600"/>
            <a:ext cx="838200" cy="327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762000"/>
          </a:xfrm>
        </p:spPr>
        <p:txBody>
          <a:bodyPr/>
          <a:lstStyle/>
          <a:p>
            <a:r>
              <a:rPr lang="en-US" dirty="0" smtClean="0">
                <a:solidFill>
                  <a:schemeClr val="bg1"/>
                </a:solidFill>
              </a:rPr>
              <a:t>The Heart</a:t>
            </a:r>
            <a:endParaRPr lang="en-US" dirty="0">
              <a:solidFill>
                <a:schemeClr val="bg1"/>
              </a:solidFill>
            </a:endParaRPr>
          </a:p>
        </p:txBody>
      </p:sp>
      <p:sp>
        <p:nvSpPr>
          <p:cNvPr id="4" name="Text Placeholder 3"/>
          <p:cNvSpPr>
            <a:spLocks noGrp="1"/>
          </p:cNvSpPr>
          <p:nvPr>
            <p:ph type="body" idx="2"/>
          </p:nvPr>
        </p:nvSpPr>
        <p:spPr>
          <a:xfrm>
            <a:off x="381000" y="609600"/>
            <a:ext cx="8382000" cy="6248400"/>
          </a:xfrm>
        </p:spPr>
        <p:txBody>
          <a:bodyPr>
            <a:normAutofit lnSpcReduction="10000"/>
          </a:bodyPr>
          <a:lstStyle/>
          <a:p>
            <a:pPr>
              <a:buClr>
                <a:schemeClr val="bg1"/>
              </a:buClr>
              <a:buFont typeface="Wingdings" pitchFamily="2" charset="2"/>
              <a:buChar char="v"/>
            </a:pPr>
            <a:r>
              <a:rPr lang="en-US" sz="2400" dirty="0" smtClean="0">
                <a:solidFill>
                  <a:schemeClr val="bg1"/>
                </a:solidFill>
              </a:rPr>
              <a:t>Myocardium is a unique muscle that is controlled under the autonomic nervous system – an involuntary division.</a:t>
            </a:r>
          </a:p>
          <a:p>
            <a:pPr>
              <a:buClr>
                <a:schemeClr val="bg1"/>
              </a:buClr>
              <a:buFont typeface="Wingdings" pitchFamily="2" charset="2"/>
              <a:buChar char="v"/>
            </a:pPr>
            <a:r>
              <a:rPr lang="en-US" sz="2400" dirty="0" smtClean="0">
                <a:solidFill>
                  <a:schemeClr val="bg1"/>
                </a:solidFill>
              </a:rPr>
              <a:t>The wall of the left ventricle is thicker than the right because the left is pumping a greater distance the entire body while the right pumps to the lungs.</a:t>
            </a:r>
          </a:p>
          <a:p>
            <a:pPr>
              <a:buClr>
                <a:schemeClr val="bg1"/>
              </a:buClr>
              <a:buFont typeface="Wingdings" pitchFamily="2" charset="2"/>
              <a:buChar char="v"/>
            </a:pPr>
            <a:r>
              <a:rPr lang="en-US" sz="2400" dirty="0" smtClean="0">
                <a:solidFill>
                  <a:schemeClr val="bg1"/>
                </a:solidFill>
              </a:rPr>
              <a:t>Deoxygenated blood enters the right atrium and from the right ventricle is pumped to the lung where it is oxygenated.  </a:t>
            </a:r>
          </a:p>
          <a:p>
            <a:pPr>
              <a:buClr>
                <a:schemeClr val="bg1"/>
              </a:buClr>
              <a:buFont typeface="Wingdings" pitchFamily="2" charset="2"/>
              <a:buChar char="v"/>
            </a:pPr>
            <a:r>
              <a:rPr lang="en-US" sz="2400" dirty="0" smtClean="0">
                <a:solidFill>
                  <a:schemeClr val="bg1"/>
                </a:solidFill>
              </a:rPr>
              <a:t>Oxygenated blood enters the left atrium and from the left ventricle is pumped to the rest of the body via the aorta</a:t>
            </a:r>
          </a:p>
          <a:p>
            <a:pPr>
              <a:buClr>
                <a:schemeClr val="bg1"/>
              </a:buClr>
              <a:buFont typeface="Wingdings" pitchFamily="2" charset="2"/>
              <a:buChar char="v"/>
            </a:pPr>
            <a:r>
              <a:rPr lang="en-US" sz="2400" dirty="0" err="1" smtClean="0">
                <a:solidFill>
                  <a:schemeClr val="bg1"/>
                </a:solidFill>
              </a:rPr>
              <a:t>Atrioventricular</a:t>
            </a:r>
            <a:r>
              <a:rPr lang="en-US" sz="2400" dirty="0" smtClean="0">
                <a:solidFill>
                  <a:schemeClr val="bg1"/>
                </a:solidFill>
              </a:rPr>
              <a:t> valves prevent backflow from the ventricles into the atria – </a:t>
            </a:r>
            <a:r>
              <a:rPr lang="en-US" sz="2400" dirty="0" err="1" smtClean="0">
                <a:solidFill>
                  <a:schemeClr val="bg1"/>
                </a:solidFill>
              </a:rPr>
              <a:t>chordae</a:t>
            </a:r>
            <a:r>
              <a:rPr lang="en-US" sz="2400" dirty="0" smtClean="0">
                <a:solidFill>
                  <a:schemeClr val="bg1"/>
                </a:solidFill>
              </a:rPr>
              <a:t> </a:t>
            </a:r>
            <a:r>
              <a:rPr lang="en-US" sz="2400" dirty="0" err="1" smtClean="0">
                <a:solidFill>
                  <a:schemeClr val="bg1"/>
                </a:solidFill>
              </a:rPr>
              <a:t>tendenae</a:t>
            </a:r>
            <a:r>
              <a:rPr lang="en-US" sz="2400" dirty="0" smtClean="0">
                <a:solidFill>
                  <a:schemeClr val="bg1"/>
                </a:solidFill>
              </a:rPr>
              <a:t> prevent these valves from inverting.</a:t>
            </a:r>
          </a:p>
          <a:p>
            <a:pPr>
              <a:buClr>
                <a:schemeClr val="bg1"/>
              </a:buClr>
              <a:buFont typeface="Wingdings" pitchFamily="2" charset="2"/>
              <a:buChar char="v"/>
            </a:pPr>
            <a:r>
              <a:rPr lang="en-US" sz="2400" dirty="0" err="1" smtClean="0">
                <a:solidFill>
                  <a:schemeClr val="bg1"/>
                </a:solidFill>
              </a:rPr>
              <a:t>Semilunar</a:t>
            </a:r>
            <a:r>
              <a:rPr lang="en-US" sz="2400" dirty="0" smtClean="0">
                <a:solidFill>
                  <a:schemeClr val="bg1"/>
                </a:solidFill>
              </a:rPr>
              <a:t> valves prevent backflow from the arteries (pulmonary artery and aorta) into the ventricles.</a:t>
            </a:r>
          </a:p>
          <a:p>
            <a:pPr>
              <a:buClr>
                <a:schemeClr val="bg1"/>
              </a:buClr>
              <a:buFont typeface="Wingdings" pitchFamily="2" charset="2"/>
              <a:buChar char="v"/>
            </a:pPr>
            <a:r>
              <a:rPr lang="en-US" sz="2400" dirty="0" smtClean="0">
                <a:solidFill>
                  <a:schemeClr val="bg1"/>
                </a:solidFill>
              </a:rPr>
              <a:t>The coronary artery supplies oxygen and nutrients to the my0cardium and the cardiac vein delivers carbon dioxide and wastes away from the muscles into the right atrium.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_attack.jpg"/>
          <p:cNvPicPr>
            <a:picLocks noChangeAspect="1"/>
          </p:cNvPicPr>
          <p:nvPr/>
        </p:nvPicPr>
        <p:blipFill>
          <a:blip r:embed="rId3" cstate="print"/>
          <a:stretch>
            <a:fillRect/>
          </a:stretch>
        </p:blipFill>
        <p:spPr>
          <a:xfrm>
            <a:off x="2504407" y="0"/>
            <a:ext cx="6639593" cy="6858000"/>
          </a:xfrm>
          <a:prstGeom prst="rect">
            <a:avLst/>
          </a:prstGeom>
        </p:spPr>
      </p:pic>
      <p:sp>
        <p:nvSpPr>
          <p:cNvPr id="3" name="TextBox 2"/>
          <p:cNvSpPr txBox="1"/>
          <p:nvPr/>
        </p:nvSpPr>
        <p:spPr>
          <a:xfrm>
            <a:off x="152400" y="1828800"/>
            <a:ext cx="2971800" cy="3785652"/>
          </a:xfrm>
          <a:prstGeom prst="rect">
            <a:avLst/>
          </a:prstGeom>
          <a:noFill/>
        </p:spPr>
        <p:txBody>
          <a:bodyPr wrap="square" rtlCol="0">
            <a:spAutoFit/>
          </a:bodyPr>
          <a:lstStyle/>
          <a:p>
            <a:r>
              <a:rPr lang="en-CA" sz="2400" dirty="0" smtClean="0">
                <a:solidFill>
                  <a:schemeClr val="bg1"/>
                </a:solidFill>
              </a:rPr>
              <a:t>When the coronary artery becomes blocked, the myocardium that receives O2 and nutrients after the blockage will die due to a lack of O2 and nutrients.  This is a Heart Attack!</a:t>
            </a:r>
            <a:endParaRPr lang="en-CA"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 y="381000"/>
            <a:ext cx="8305800" cy="4648200"/>
            <a:chOff x="0" y="304800"/>
            <a:chExt cx="9132277" cy="6257330"/>
          </a:xfrm>
        </p:grpSpPr>
        <p:pic>
          <p:nvPicPr>
            <p:cNvPr id="2" name="Picture 10" descr="internal_view_of_he_c_la_739"/>
            <p:cNvPicPr>
              <a:picLocks noChangeAspect="1" noChangeArrowheads="1"/>
            </p:cNvPicPr>
            <p:nvPr/>
          </p:nvPicPr>
          <p:blipFill>
            <a:blip r:embed="rId3" cstate="print"/>
            <a:srcRect l="56475" t="12484" r="1116" b="46944"/>
            <a:stretch>
              <a:fillRect/>
            </a:stretch>
          </p:blipFill>
          <p:spPr bwMode="auto">
            <a:xfrm>
              <a:off x="0" y="304800"/>
              <a:ext cx="9132277" cy="6248400"/>
            </a:xfrm>
            <a:prstGeom prst="rect">
              <a:avLst/>
            </a:prstGeom>
            <a:noFill/>
          </p:spPr>
        </p:pic>
        <p:sp>
          <p:nvSpPr>
            <p:cNvPr id="3" name="Rectangle 2"/>
            <p:cNvSpPr/>
            <p:nvPr/>
          </p:nvSpPr>
          <p:spPr>
            <a:xfrm>
              <a:off x="3120994" y="2590800"/>
              <a:ext cx="5341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1</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4" name="Rectangle 3"/>
            <p:cNvSpPr/>
            <p:nvPr/>
          </p:nvSpPr>
          <p:spPr>
            <a:xfrm>
              <a:off x="3197194" y="5638800"/>
              <a:ext cx="5341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1</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5" name="Rectangle 4"/>
            <p:cNvSpPr/>
            <p:nvPr/>
          </p:nvSpPr>
          <p:spPr>
            <a:xfrm>
              <a:off x="3351196" y="3886200"/>
              <a:ext cx="5373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2</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6" name="Rectangle 5"/>
            <p:cNvSpPr/>
            <p:nvPr/>
          </p:nvSpPr>
          <p:spPr>
            <a:xfrm>
              <a:off x="4267200" y="4953000"/>
              <a:ext cx="52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3</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7" name="Rectangle 6"/>
            <p:cNvSpPr/>
            <p:nvPr/>
          </p:nvSpPr>
          <p:spPr>
            <a:xfrm>
              <a:off x="6174604" y="1295400"/>
              <a:ext cx="52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5</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8" name="Rectangle 7"/>
            <p:cNvSpPr/>
            <p:nvPr/>
          </p:nvSpPr>
          <p:spPr>
            <a:xfrm>
              <a:off x="4267200" y="3048000"/>
              <a:ext cx="5565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4</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9" name="Rectangle 8"/>
            <p:cNvSpPr/>
            <p:nvPr/>
          </p:nvSpPr>
          <p:spPr>
            <a:xfrm>
              <a:off x="2057400" y="1447800"/>
              <a:ext cx="52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5</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0" name="Rectangle 9"/>
            <p:cNvSpPr/>
            <p:nvPr/>
          </p:nvSpPr>
          <p:spPr>
            <a:xfrm>
              <a:off x="8284160" y="198120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6</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1" name="Rectangle 10"/>
            <p:cNvSpPr/>
            <p:nvPr/>
          </p:nvSpPr>
          <p:spPr>
            <a:xfrm>
              <a:off x="587960" y="205740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6</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2" name="Rectangle 11"/>
            <p:cNvSpPr/>
            <p:nvPr/>
          </p:nvSpPr>
          <p:spPr>
            <a:xfrm>
              <a:off x="1752600" y="2819400"/>
              <a:ext cx="52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7</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3" name="Rectangle 12"/>
            <p:cNvSpPr/>
            <p:nvPr/>
          </p:nvSpPr>
          <p:spPr>
            <a:xfrm>
              <a:off x="7162800" y="2971800"/>
              <a:ext cx="5293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7</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4" name="Rectangle 13"/>
            <p:cNvSpPr/>
            <p:nvPr/>
          </p:nvSpPr>
          <p:spPr>
            <a:xfrm>
              <a:off x="4929756" y="3276600"/>
              <a:ext cx="575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8</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5" name="Rectangle 14"/>
            <p:cNvSpPr/>
            <p:nvPr/>
          </p:nvSpPr>
          <p:spPr>
            <a:xfrm>
              <a:off x="5007560" y="441960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9</a:t>
              </a:r>
              <a:endParaRPr lang="en-US" sz="5400" b="1" spc="50" dirty="0">
                <a:ln w="11430"/>
                <a:solidFill>
                  <a:schemeClr val="bg1"/>
                </a:solidFill>
                <a:effectLst>
                  <a:outerShdw blurRad="76200" dist="50800" dir="5400000" algn="tl" rotWithShape="0">
                    <a:srgbClr val="000000">
                      <a:alpha val="65000"/>
                    </a:srgbClr>
                  </a:outerShdw>
                </a:effectLst>
              </a:endParaRPr>
            </a:p>
          </p:txBody>
        </p:sp>
        <p:sp>
          <p:nvSpPr>
            <p:cNvPr id="16" name="Rectangle 15"/>
            <p:cNvSpPr/>
            <p:nvPr/>
          </p:nvSpPr>
          <p:spPr>
            <a:xfrm>
              <a:off x="3701855" y="2209800"/>
              <a:ext cx="8980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effectLst>
                    <a:outerShdw blurRad="76200" dist="50800" dir="5400000" algn="tl" rotWithShape="0">
                      <a:srgbClr val="000000">
                        <a:alpha val="65000"/>
                      </a:srgbClr>
                    </a:outerShdw>
                  </a:effectLst>
                </a:rPr>
                <a:t>10</a:t>
              </a:r>
              <a:endParaRPr lang="en-US" sz="5400" b="1" spc="50" dirty="0">
                <a:ln w="11430"/>
                <a:solidFill>
                  <a:schemeClr val="bg1"/>
                </a:solidFill>
                <a:effectLst>
                  <a:outerShdw blurRad="76200" dist="50800" dir="5400000" algn="tl" rotWithShape="0">
                    <a:srgbClr val="000000">
                      <a:alpha val="65000"/>
                    </a:srgbClr>
                  </a:outerShdw>
                </a:effectLst>
              </a:endParaRPr>
            </a:p>
          </p:txBody>
        </p:sp>
      </p:grpSp>
      <p:sp>
        <p:nvSpPr>
          <p:cNvPr id="18" name="TextBox 17"/>
          <p:cNvSpPr txBox="1"/>
          <p:nvPr/>
        </p:nvSpPr>
        <p:spPr>
          <a:xfrm>
            <a:off x="2573793" y="0"/>
            <a:ext cx="3996415" cy="461665"/>
          </a:xfrm>
          <a:prstGeom prst="rect">
            <a:avLst/>
          </a:prstGeom>
          <a:noFill/>
        </p:spPr>
        <p:txBody>
          <a:bodyPr wrap="none" rtlCol="0">
            <a:spAutoFit/>
          </a:bodyPr>
          <a:lstStyle/>
          <a:p>
            <a:r>
              <a:rPr lang="en-CA" sz="2400" dirty="0" smtClean="0">
                <a:solidFill>
                  <a:schemeClr val="bg1"/>
                </a:solidFill>
              </a:rPr>
              <a:t>Blood Flow Through the Heart</a:t>
            </a:r>
          </a:p>
        </p:txBody>
      </p:sp>
      <p:sp>
        <p:nvSpPr>
          <p:cNvPr id="19" name="TextBox 18"/>
          <p:cNvSpPr txBox="1"/>
          <p:nvPr/>
        </p:nvSpPr>
        <p:spPr>
          <a:xfrm>
            <a:off x="0" y="5029200"/>
            <a:ext cx="9144000" cy="1785104"/>
          </a:xfrm>
          <a:prstGeom prst="rect">
            <a:avLst/>
          </a:prstGeom>
          <a:noFill/>
        </p:spPr>
        <p:txBody>
          <a:bodyPr wrap="square" rtlCol="0">
            <a:spAutoFit/>
          </a:bodyPr>
          <a:lstStyle/>
          <a:p>
            <a:r>
              <a:rPr lang="en-US" sz="2200" dirty="0" smtClean="0">
                <a:solidFill>
                  <a:srgbClr val="0000FF"/>
                </a:solidFill>
              </a:rPr>
              <a:t>1. Superior &amp; Inferior Vena Cava </a:t>
            </a:r>
            <a:r>
              <a:rPr lang="en-US" sz="2200" dirty="0" smtClean="0">
                <a:solidFill>
                  <a:srgbClr val="0000FF"/>
                </a:solidFill>
                <a:sym typeface="Wingdings" pitchFamily="2" charset="2"/>
              </a:rPr>
              <a:t> 2. Right Atrium  Rt. </a:t>
            </a:r>
            <a:r>
              <a:rPr lang="en-US" sz="2200" dirty="0" err="1" smtClean="0">
                <a:solidFill>
                  <a:srgbClr val="0000FF"/>
                </a:solidFill>
                <a:sym typeface="Wingdings" pitchFamily="2" charset="2"/>
              </a:rPr>
              <a:t>Atrioventricular</a:t>
            </a:r>
            <a:r>
              <a:rPr lang="en-US" sz="2200" dirty="0" smtClean="0">
                <a:solidFill>
                  <a:srgbClr val="0000FF"/>
                </a:solidFill>
                <a:sym typeface="Wingdings" pitchFamily="2" charset="2"/>
              </a:rPr>
              <a:t> Valve  3. Right Ventricle  Pulmonary </a:t>
            </a:r>
            <a:r>
              <a:rPr lang="en-US" sz="2200" dirty="0" err="1" smtClean="0">
                <a:solidFill>
                  <a:srgbClr val="0000FF"/>
                </a:solidFill>
                <a:sym typeface="Wingdings" pitchFamily="2" charset="2"/>
              </a:rPr>
              <a:t>Semilunar</a:t>
            </a:r>
            <a:r>
              <a:rPr lang="en-US" sz="2200" dirty="0" smtClean="0">
                <a:solidFill>
                  <a:srgbClr val="0000FF"/>
                </a:solidFill>
                <a:sym typeface="Wingdings" pitchFamily="2" charset="2"/>
              </a:rPr>
              <a:t> Valve  4. Pulmonary trunk  5. Pulmonary Arteries  6. Pulmonary </a:t>
            </a:r>
            <a:r>
              <a:rPr lang="en-US" sz="2200" dirty="0" smtClean="0">
                <a:solidFill>
                  <a:srgbClr val="FF0000"/>
                </a:solidFill>
                <a:sym typeface="Wingdings" pitchFamily="2" charset="2"/>
              </a:rPr>
              <a:t>Capillaries  7. Pulmonary Veins  8. Left Atrium  Left </a:t>
            </a:r>
            <a:r>
              <a:rPr lang="en-US" sz="2200" dirty="0" err="1" smtClean="0">
                <a:solidFill>
                  <a:srgbClr val="FF0000"/>
                </a:solidFill>
                <a:sym typeface="Wingdings" pitchFamily="2" charset="2"/>
              </a:rPr>
              <a:t>Atrioventricular</a:t>
            </a:r>
            <a:r>
              <a:rPr lang="en-US" sz="2200" dirty="0" smtClean="0">
                <a:solidFill>
                  <a:srgbClr val="FF0000"/>
                </a:solidFill>
                <a:sym typeface="Wingdings" pitchFamily="2" charset="2"/>
              </a:rPr>
              <a:t> Valve  9. </a:t>
            </a:r>
            <a:r>
              <a:rPr lang="en-US" sz="2200" smtClean="0">
                <a:solidFill>
                  <a:srgbClr val="FF0000"/>
                </a:solidFill>
                <a:sym typeface="Wingdings" pitchFamily="2" charset="2"/>
              </a:rPr>
              <a:t>Left </a:t>
            </a:r>
            <a:r>
              <a:rPr lang="en-US" sz="2200" smtClean="0">
                <a:solidFill>
                  <a:srgbClr val="FF0000"/>
                </a:solidFill>
                <a:sym typeface="Wingdings" pitchFamily="2" charset="2"/>
              </a:rPr>
              <a:t>Ventricle </a:t>
            </a:r>
            <a:r>
              <a:rPr lang="en-US" sz="2200" dirty="0" smtClean="0">
                <a:solidFill>
                  <a:srgbClr val="FF0000"/>
                </a:solidFill>
                <a:sym typeface="Wingdings" pitchFamily="2" charset="2"/>
              </a:rPr>
              <a:t> Aortic </a:t>
            </a:r>
            <a:r>
              <a:rPr lang="en-US" sz="2200" dirty="0" err="1" smtClean="0">
                <a:solidFill>
                  <a:srgbClr val="FF0000"/>
                </a:solidFill>
                <a:sym typeface="Wingdings" pitchFamily="2" charset="2"/>
              </a:rPr>
              <a:t>Semilunar</a:t>
            </a:r>
            <a:r>
              <a:rPr lang="en-US" sz="2200" dirty="0" smtClean="0">
                <a:solidFill>
                  <a:srgbClr val="FF0000"/>
                </a:solidFill>
                <a:sym typeface="Wingdings" pitchFamily="2" charset="2"/>
              </a:rPr>
              <a:t> Valve  10. Aorta</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a_node_sends_stimu_c_la_739"/>
          <p:cNvPicPr>
            <a:picLocks noChangeAspect="1" noChangeArrowheads="1"/>
          </p:cNvPicPr>
          <p:nvPr/>
        </p:nvPicPr>
        <p:blipFill>
          <a:blip r:embed="rId3" cstate="print"/>
          <a:srcRect t="4465"/>
          <a:stretch>
            <a:fillRect/>
          </a:stretch>
        </p:blipFill>
        <p:spPr bwMode="auto">
          <a:xfrm>
            <a:off x="3657600" y="-1"/>
            <a:ext cx="5486400" cy="6886411"/>
          </a:xfrm>
          <a:prstGeom prst="rect">
            <a:avLst/>
          </a:prstGeom>
          <a:noFill/>
        </p:spPr>
      </p:pic>
      <p:sp>
        <p:nvSpPr>
          <p:cNvPr id="3" name="TextBox 2"/>
          <p:cNvSpPr txBox="1"/>
          <p:nvPr/>
        </p:nvSpPr>
        <p:spPr>
          <a:xfrm>
            <a:off x="0" y="0"/>
            <a:ext cx="3340979" cy="584775"/>
          </a:xfrm>
          <a:prstGeom prst="rect">
            <a:avLst/>
          </a:prstGeom>
          <a:noFill/>
        </p:spPr>
        <p:txBody>
          <a:bodyPr wrap="none" rtlCol="0">
            <a:spAutoFit/>
          </a:bodyPr>
          <a:lstStyle/>
          <a:p>
            <a:r>
              <a:rPr lang="en-CA" sz="3200" dirty="0" smtClean="0">
                <a:solidFill>
                  <a:schemeClr val="bg1"/>
                </a:solidFill>
              </a:rPr>
              <a:t>Intrinsic Heartbeat</a:t>
            </a:r>
            <a:endParaRPr lang="en-CA" sz="3200" dirty="0">
              <a:solidFill>
                <a:schemeClr val="bg1"/>
              </a:solidFill>
            </a:endParaRPr>
          </a:p>
        </p:txBody>
      </p:sp>
      <p:sp>
        <p:nvSpPr>
          <p:cNvPr id="5" name="TextBox 4"/>
          <p:cNvSpPr txBox="1"/>
          <p:nvPr/>
        </p:nvSpPr>
        <p:spPr>
          <a:xfrm>
            <a:off x="0" y="457200"/>
            <a:ext cx="3733800" cy="6400800"/>
          </a:xfrm>
          <a:prstGeom prst="rect">
            <a:avLst/>
          </a:prstGeom>
          <a:noFill/>
        </p:spPr>
        <p:txBody>
          <a:bodyPr wrap="square" rtlCol="0">
            <a:spAutoFit/>
          </a:bodyPr>
          <a:lstStyle/>
          <a:p>
            <a:pPr marL="342900" indent="-342900">
              <a:buFont typeface="+mj-lt"/>
              <a:buAutoNum type="arabicPeriod"/>
            </a:pPr>
            <a:r>
              <a:rPr lang="en-CA" sz="2300" dirty="0" smtClean="0">
                <a:solidFill>
                  <a:schemeClr val="bg1"/>
                </a:solidFill>
              </a:rPr>
              <a:t>The </a:t>
            </a:r>
            <a:r>
              <a:rPr lang="en-CA" sz="2300" b="1" dirty="0" smtClean="0">
                <a:solidFill>
                  <a:schemeClr val="bg1"/>
                </a:solidFill>
              </a:rPr>
              <a:t>SA node </a:t>
            </a:r>
            <a:r>
              <a:rPr lang="en-CA" sz="2300" dirty="0" smtClean="0">
                <a:solidFill>
                  <a:schemeClr val="bg1"/>
                </a:solidFill>
              </a:rPr>
              <a:t>sends a signal through the right and left atrium causing them to contract = </a:t>
            </a:r>
            <a:r>
              <a:rPr lang="en-CA" sz="2300" b="1" dirty="0" err="1" smtClean="0">
                <a:solidFill>
                  <a:schemeClr val="bg1"/>
                </a:solidFill>
              </a:rPr>
              <a:t>atrial</a:t>
            </a:r>
            <a:r>
              <a:rPr lang="en-CA" sz="2300" b="1" dirty="0" smtClean="0">
                <a:solidFill>
                  <a:schemeClr val="bg1"/>
                </a:solidFill>
              </a:rPr>
              <a:t> systole</a:t>
            </a:r>
          </a:p>
          <a:p>
            <a:pPr marL="342900" indent="-342900">
              <a:buFont typeface="+mj-lt"/>
              <a:buAutoNum type="arabicPeriod"/>
            </a:pPr>
            <a:r>
              <a:rPr lang="en-CA" sz="2300" dirty="0" smtClean="0">
                <a:solidFill>
                  <a:schemeClr val="bg1"/>
                </a:solidFill>
              </a:rPr>
              <a:t>The </a:t>
            </a:r>
            <a:r>
              <a:rPr lang="en-CA" sz="2300" b="1" dirty="0" smtClean="0">
                <a:solidFill>
                  <a:schemeClr val="bg1"/>
                </a:solidFill>
              </a:rPr>
              <a:t>AV node </a:t>
            </a:r>
            <a:r>
              <a:rPr lang="en-CA" sz="2300" dirty="0" smtClean="0">
                <a:solidFill>
                  <a:schemeClr val="bg1"/>
                </a:solidFill>
              </a:rPr>
              <a:t>receives the signal and sends an impulse through the </a:t>
            </a:r>
            <a:r>
              <a:rPr lang="en-CA" sz="2300" b="1" dirty="0" smtClean="0">
                <a:solidFill>
                  <a:schemeClr val="bg1"/>
                </a:solidFill>
              </a:rPr>
              <a:t>AV bundle</a:t>
            </a:r>
            <a:r>
              <a:rPr lang="en-CA" sz="2300" dirty="0" smtClean="0">
                <a:solidFill>
                  <a:schemeClr val="bg1"/>
                </a:solidFill>
              </a:rPr>
              <a:t> in the septum and the</a:t>
            </a:r>
            <a:r>
              <a:rPr lang="en-CA" sz="2300" b="1" dirty="0" smtClean="0">
                <a:solidFill>
                  <a:schemeClr val="bg1"/>
                </a:solidFill>
              </a:rPr>
              <a:t> </a:t>
            </a:r>
            <a:r>
              <a:rPr lang="en-CA" sz="2300" b="1" dirty="0" err="1" smtClean="0">
                <a:solidFill>
                  <a:schemeClr val="bg1"/>
                </a:solidFill>
              </a:rPr>
              <a:t>purkinje</a:t>
            </a:r>
            <a:r>
              <a:rPr lang="en-CA" sz="2300" b="1" dirty="0" smtClean="0">
                <a:solidFill>
                  <a:schemeClr val="bg1"/>
                </a:solidFill>
              </a:rPr>
              <a:t> fibers </a:t>
            </a:r>
            <a:r>
              <a:rPr lang="en-CA" sz="2300" dirty="0" smtClean="0">
                <a:solidFill>
                  <a:schemeClr val="bg1"/>
                </a:solidFill>
              </a:rPr>
              <a:t>in the ventricle walls causing them to contract = </a:t>
            </a:r>
            <a:r>
              <a:rPr lang="en-CA" sz="2300" b="1" dirty="0" smtClean="0">
                <a:solidFill>
                  <a:schemeClr val="bg1"/>
                </a:solidFill>
              </a:rPr>
              <a:t>ventricular systole</a:t>
            </a:r>
          </a:p>
          <a:p>
            <a:pPr marL="342900" indent="-342900">
              <a:buFont typeface="+mj-lt"/>
              <a:buAutoNum type="arabicPeriod"/>
            </a:pPr>
            <a:r>
              <a:rPr lang="en-CA" sz="2300" dirty="0" smtClean="0">
                <a:solidFill>
                  <a:schemeClr val="bg1"/>
                </a:solidFill>
              </a:rPr>
              <a:t>The electrical signal dissipates leaving </a:t>
            </a:r>
            <a:r>
              <a:rPr lang="en-CA" sz="2300" b="1" dirty="0" smtClean="0">
                <a:solidFill>
                  <a:schemeClr val="bg1"/>
                </a:solidFill>
              </a:rPr>
              <a:t>residual electrical activity </a:t>
            </a:r>
            <a:r>
              <a:rPr lang="en-CA" sz="2300" dirty="0" smtClean="0">
                <a:solidFill>
                  <a:schemeClr val="bg1"/>
                </a:solidFill>
              </a:rPr>
              <a:t>after contraction during </a:t>
            </a:r>
            <a:r>
              <a:rPr lang="en-CA" sz="2300" b="1" dirty="0" smtClean="0">
                <a:solidFill>
                  <a:schemeClr val="bg1"/>
                </a:solidFill>
              </a:rPr>
              <a:t>heart diastole</a:t>
            </a:r>
            <a:endParaRPr lang="en-CA" sz="2300" b="1" dirty="0">
              <a:solidFill>
                <a:schemeClr val="bg1"/>
              </a:solidFill>
            </a:endParaRPr>
          </a:p>
        </p:txBody>
      </p:sp>
      <p:sp>
        <p:nvSpPr>
          <p:cNvPr id="6" name="TextBox 5"/>
          <p:cNvSpPr txBox="1"/>
          <p:nvPr/>
        </p:nvSpPr>
        <p:spPr>
          <a:xfrm>
            <a:off x="6629400" y="6400800"/>
            <a:ext cx="1646605" cy="369332"/>
          </a:xfrm>
          <a:prstGeom prst="rect">
            <a:avLst/>
          </a:prstGeom>
          <a:noFill/>
        </p:spPr>
        <p:txBody>
          <a:bodyPr wrap="none" rtlCol="0">
            <a:spAutoFit/>
          </a:bodyPr>
          <a:lstStyle/>
          <a:p>
            <a:r>
              <a:rPr lang="en-CA" b="1" dirty="0" smtClean="0">
                <a:solidFill>
                  <a:schemeClr val="bg1"/>
                </a:solidFill>
              </a:rPr>
              <a:t>CONDUCTION</a:t>
            </a:r>
            <a:endParaRPr lang="en-CA" b="1" dirty="0">
              <a:solidFill>
                <a:schemeClr val="bg1"/>
              </a:solidFill>
            </a:endParaRPr>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5722200" y="2514960"/>
              <a:ext cx="2777040" cy="2469240"/>
            </p14:xfrm>
          </p:contentPart>
        </mc:Choice>
        <mc:Fallback>
          <p:pic>
            <p:nvPicPr>
              <p:cNvPr id="4" name="Ink 3"/>
              <p:cNvPicPr/>
              <p:nvPr/>
            </p:nvPicPr>
            <p:blipFill>
              <a:blip r:embed="rId5"/>
              <a:stretch>
                <a:fillRect/>
              </a:stretch>
            </p:blipFill>
            <p:spPr>
              <a:xfrm>
                <a:off x="5708160" y="2500200"/>
                <a:ext cx="2805120" cy="2495880"/>
              </a:xfrm>
              <a:prstGeom prst="rect">
                <a:avLst/>
              </a:prstGeom>
            </p:spPr>
          </p:pic>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1249</TotalTime>
  <Words>1507</Words>
  <Application>Microsoft Office PowerPoint</Application>
  <PresentationFormat>On-screen Show (4:3)</PresentationFormat>
  <Paragraphs>289</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Metro</vt:lpstr>
      <vt:lpstr>Chapter 10: the heart, circulation &amp; blood</vt:lpstr>
      <vt:lpstr>PowerPoint Presentation</vt:lpstr>
      <vt:lpstr>PowerPoint Presentation</vt:lpstr>
      <vt:lpstr>PowerPoint Presentation</vt:lpstr>
      <vt:lpstr>PowerPoint Presentation</vt:lpstr>
      <vt:lpstr>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Pulmonary vs. Systemic Circulation</vt:lpstr>
      <vt:lpstr>PowerPoint Presentation</vt:lpstr>
      <vt:lpstr>PowerPoint Presentation</vt:lpstr>
      <vt:lpstr>Capillary-Tissue Fluid Exchange</vt:lpstr>
      <vt:lpstr>Lymphatic System</vt:lpstr>
      <vt:lpstr>PowerPoint Presentation</vt:lpstr>
      <vt:lpstr>Fetal Circulation</vt:lpstr>
      <vt:lpstr>Two  differences exist that bypass the lungs 1. Arterial Duct (ductus arteriosus) = between pulmonary trunk and aorta 2. Oval Opening (foramen ovale) = between right and left atria</vt:lpstr>
      <vt:lpstr>Two  differences exist that deliver nutrients &amp; O2 from placenta and take wastes &amp; CO2 to placenta 1. Umbilical cord = 2 arteries carry CO2 &amp; waste to placenta for exchange; 1 vein carries O2 &amp; nutrients from placenta to fetus 2.  Venous Duct (ductus venosus) = connects umbilical vein to inferior vena cava and bypasses liver.</vt:lpstr>
      <vt:lpstr>Formed Elements = 45% of blood RBC, WBC, Platelets</vt:lpstr>
      <vt:lpstr>Hemoglobin inside RBCs carry the oxygen, carbon dioxide gases as well as help with buffering at tissues by carrying hydrogen ions. Hemoglobin is a quaternary protein consisting of 4 polypeptides The heme group contains iron and when O2 attaches, blood turns bright red.</vt:lpstr>
      <vt:lpstr>PowerPoint Presentation</vt:lpstr>
      <vt:lpstr>PowerPoint Presentation</vt:lpstr>
      <vt:lpstr>Formed element development in red bone marrow</vt:lpstr>
      <vt:lpstr>All of the different formed elements</vt:lpstr>
      <vt:lpstr>Plasma = 55% of blood</vt:lpstr>
      <vt:lpstr>Blood Typing:  Antigens are the RBC surface fingerprints (glycolipids &amp; glycoproteins  Antibodies are produced against a foreign antigen (or blood type)</vt:lpstr>
      <vt:lpstr>PowerPoint Presentation</vt:lpstr>
      <vt:lpstr>PowerPoint Presentation</vt:lpstr>
      <vt:lpstr>Which structure delivers oxygenated blood to the left atrium? A. N B. B C. J D. D</vt:lpstr>
      <vt:lpstr>Which structure delivers deoxygenated blood to the Pulmonary Trunk? A. A B. N C. K D. H</vt:lpstr>
      <vt:lpstr>Which cell is responsible for phagocytizing bacteria? A. A B. B C. C </vt:lpstr>
      <vt:lpstr>Which cell contains the protein that carries O2? A. A B. B C. C </vt:lpstr>
      <vt:lpstr>Which structure supplies the kidneys with O2? A. 1  B.  6 C. 7 D. 15</vt:lpstr>
      <vt:lpstr>Which structure would be the vessel where the lymphatic system delivers lymph back to general circulation? A. 1  B.  2 C. 17 D. 10</vt:lpstr>
      <vt:lpstr>Which of the following is NOT true? A.  The cardiac vein take CO2 and wastes away from the myocardium B. The hepatic portal vein take nutrients from intestine to liver C. The low cross-sectional area of the capillaries causes a low velocity for exchange of molecules D. BP lowers as the blood moves in vessel further from the heart.</vt:lpstr>
      <vt:lpstr>Matching blood types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2.1 &amp; 2.2: DNA &amp; Protein synthesis</dc:title>
  <dc:creator>Dhiman</dc:creator>
  <cp:lastModifiedBy>localadmin</cp:lastModifiedBy>
  <cp:revision>122</cp:revision>
  <dcterms:created xsi:type="dcterms:W3CDTF">2012-07-12T08:24:20Z</dcterms:created>
  <dcterms:modified xsi:type="dcterms:W3CDTF">2014-02-27T21:33:26Z</dcterms:modified>
</cp:coreProperties>
</file>