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7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CC00"/>
    <a:srgbClr val="CC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31A43-932E-4A86-8CC7-56DCB90EC390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628FD-3248-4D84-A624-16C4C005A4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36E5F-F18D-4F9A-9DAE-91CE0773E93C}" type="datetimeFigureOut">
              <a:rPr lang="en-CA" smtClean="0"/>
              <a:pPr/>
              <a:t>04/11/2013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DA871-0AD5-463D-B770-859431BACF61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DA871-0AD5-463D-B770-859431BACF61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DA871-0AD5-463D-B770-859431BACF61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DA871-0AD5-463D-B770-859431BACF61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DA871-0AD5-463D-B770-859431BACF61}" type="slidenum">
              <a:rPr lang="en-CA" smtClean="0"/>
              <a:pPr/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DA871-0AD5-463D-B770-859431BACF61}" type="slidenum">
              <a:rPr lang="en-CA" smtClean="0"/>
              <a:pPr/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DA871-0AD5-463D-B770-859431BACF61}" type="slidenum">
              <a:rPr lang="en-CA" smtClean="0"/>
              <a:pPr/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DA871-0AD5-463D-B770-859431BACF61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DA871-0AD5-463D-B770-859431BACF61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DA871-0AD5-463D-B770-859431BACF61}" type="slidenum">
              <a:rPr lang="en-CA" smtClean="0"/>
              <a:pPr/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DA871-0AD5-463D-B770-859431BACF61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DA871-0AD5-463D-B770-859431BACF61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DA871-0AD5-463D-B770-859431BACF61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DA871-0AD5-463D-B770-859431BACF61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DA871-0AD5-463D-B770-859431BACF61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11/4/2013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11/4/2013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11/4/2013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11/4/2013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11/4/2013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11/4/2013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11/4/2013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11/4/2013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11/4/2013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11/4/2013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11/4/2013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F6BCBE8-30B0-4476-8762-9236B142003A}" type="datetimeFigureOut">
              <a:rPr lang="en-US" smtClean="0"/>
              <a:pPr/>
              <a:t>11/4/2013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667000"/>
            <a:ext cx="8534400" cy="1822704"/>
          </a:xfrm>
        </p:spPr>
        <p:txBody>
          <a:bodyPr/>
          <a:lstStyle/>
          <a:p>
            <a:r>
              <a:rPr lang="en-US" sz="4800" dirty="0" smtClean="0">
                <a:solidFill>
                  <a:schemeClr val="bg1"/>
                </a:solidFill>
              </a:rPr>
              <a:t>Chapter 11: </a:t>
            </a:r>
            <a:r>
              <a:rPr lang="en-US" sz="4800" dirty="0" smtClean="0">
                <a:solidFill>
                  <a:schemeClr val="bg1"/>
                </a:solidFill>
              </a:rPr>
              <a:t>respiration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algn="ctr"/>
            <a:r>
              <a:rPr lang="en-CA" dirty="0" smtClean="0">
                <a:solidFill>
                  <a:schemeClr val="bg1"/>
                </a:solidFill>
                <a:latin typeface="+mn-lt"/>
              </a:rPr>
              <a:t>External and Internal Respiration</a:t>
            </a:r>
            <a:endParaRPr lang="en-CA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7" descr="external_internal_r_c_la_73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2358"/>
          <a:stretch>
            <a:fillRect/>
          </a:stretch>
        </p:blipFill>
        <p:spPr>
          <a:xfrm>
            <a:off x="1737667" y="1676400"/>
            <a:ext cx="7177733" cy="5181600"/>
          </a:xfrm>
          <a:noFill/>
          <a:ln/>
        </p:spPr>
      </p:pic>
      <p:sp>
        <p:nvSpPr>
          <p:cNvPr id="6" name="TextBox 5"/>
          <p:cNvSpPr txBox="1"/>
          <p:nvPr/>
        </p:nvSpPr>
        <p:spPr>
          <a:xfrm>
            <a:off x="0" y="6096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  <a:buFont typeface="Wingdings" pitchFamily="2" charset="2"/>
              <a:buChar char="v"/>
            </a:pPr>
            <a:r>
              <a:rPr lang="en-CA" sz="2000" b="1" i="1" dirty="0" smtClean="0">
                <a:solidFill>
                  <a:schemeClr val="bg1"/>
                </a:solidFill>
              </a:rPr>
              <a:t>External respiration </a:t>
            </a:r>
            <a:r>
              <a:rPr lang="en-CA" sz="2000" dirty="0" smtClean="0">
                <a:solidFill>
                  <a:schemeClr val="bg1"/>
                </a:solidFill>
              </a:rPr>
              <a:t>consists of the reactions that occur in the </a:t>
            </a:r>
            <a:r>
              <a:rPr lang="en-CA" sz="2000" b="1" i="1" dirty="0" smtClean="0">
                <a:solidFill>
                  <a:schemeClr val="bg1"/>
                </a:solidFill>
              </a:rPr>
              <a:t>pulmonary capillaries at the lungs</a:t>
            </a:r>
          </a:p>
          <a:p>
            <a:pPr>
              <a:buClr>
                <a:schemeClr val="accent6"/>
              </a:buClr>
              <a:buFont typeface="Wingdings" pitchFamily="2" charset="2"/>
              <a:buChar char="v"/>
            </a:pPr>
            <a:r>
              <a:rPr lang="en-CA" sz="2000" b="1" i="1" dirty="0" smtClean="0">
                <a:solidFill>
                  <a:schemeClr val="bg1"/>
                </a:solidFill>
              </a:rPr>
              <a:t>Internal respiration </a:t>
            </a:r>
            <a:r>
              <a:rPr lang="en-CA" sz="2000" dirty="0" smtClean="0">
                <a:solidFill>
                  <a:schemeClr val="bg1"/>
                </a:solidFill>
              </a:rPr>
              <a:t>consists of the reactions that occur in the </a:t>
            </a:r>
            <a:r>
              <a:rPr lang="en-CA" sz="2000" b="1" i="1" dirty="0" smtClean="0">
                <a:solidFill>
                  <a:schemeClr val="bg1"/>
                </a:solidFill>
              </a:rPr>
              <a:t>systemic capillaries at the tissues </a:t>
            </a:r>
            <a:endParaRPr lang="en-CA" sz="2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962400" y="5334000"/>
            <a:ext cx="5181600" cy="1524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8763000" cy="609600"/>
          </a:xfrm>
        </p:spPr>
        <p:txBody>
          <a:bodyPr/>
          <a:lstStyle/>
          <a:p>
            <a:r>
              <a:rPr lang="en-CA" dirty="0" smtClean="0">
                <a:solidFill>
                  <a:schemeClr val="bg1"/>
                </a:solidFill>
                <a:latin typeface="+mn-lt"/>
              </a:rPr>
              <a:t>External Respiration</a:t>
            </a:r>
            <a:endParaRPr lang="en-CA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152400" y="533400"/>
            <a:ext cx="3886200" cy="6324600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6"/>
              </a:buClr>
              <a:buFont typeface="Wingdings" pitchFamily="2" charset="2"/>
              <a:buChar char="Ø"/>
            </a:pPr>
            <a:r>
              <a:rPr lang="en-CA" sz="2000" dirty="0" smtClean="0">
                <a:solidFill>
                  <a:schemeClr val="bg1"/>
                </a:solidFill>
              </a:rPr>
              <a:t>O2 from the alveoli enters the blood capillary due to diffusion</a:t>
            </a:r>
          </a:p>
          <a:p>
            <a:pPr>
              <a:buClr>
                <a:schemeClr val="accent6"/>
              </a:buClr>
              <a:buFont typeface="Wingdings" pitchFamily="2" charset="2"/>
              <a:buChar char="Ø"/>
            </a:pPr>
            <a:r>
              <a:rPr lang="en-CA" sz="2000" dirty="0" smtClean="0">
                <a:solidFill>
                  <a:schemeClr val="bg1"/>
                </a:solidFill>
              </a:rPr>
              <a:t>O2 then binds to hemoglobin forming oxyhemoglobin and blood becomes oxygenated and high in HbO2</a:t>
            </a:r>
          </a:p>
          <a:p>
            <a:pPr>
              <a:buClr>
                <a:schemeClr val="accent6"/>
              </a:buClr>
              <a:buFont typeface="Wingdings" pitchFamily="2" charset="2"/>
              <a:buChar char="Ø"/>
            </a:pPr>
            <a:r>
              <a:rPr lang="en-CA" sz="2000" dirty="0" smtClean="0">
                <a:solidFill>
                  <a:schemeClr val="bg1"/>
                </a:solidFill>
              </a:rPr>
              <a:t>Hemoglobin has a high affinity for O2 in lungs where it is slightly cool and basic compared to tissues</a:t>
            </a:r>
          </a:p>
          <a:p>
            <a:pPr>
              <a:buClr>
                <a:schemeClr val="accent6"/>
              </a:buClr>
              <a:buFont typeface="Wingdings" pitchFamily="2" charset="2"/>
              <a:buChar char="Ø"/>
            </a:pPr>
            <a:r>
              <a:rPr lang="en-CA" sz="2000" dirty="0" smtClean="0">
                <a:solidFill>
                  <a:schemeClr val="bg1"/>
                </a:solidFill>
              </a:rPr>
              <a:t>CO2 was carried in the form of bicarbonate ion (HCO3</a:t>
            </a:r>
            <a:r>
              <a:rPr lang="en-CA" sz="2000" baseline="30000" dirty="0" smtClean="0">
                <a:solidFill>
                  <a:schemeClr val="bg1"/>
                </a:solidFill>
              </a:rPr>
              <a:t>-</a:t>
            </a:r>
            <a:r>
              <a:rPr lang="en-CA" sz="2000" dirty="0" smtClean="0">
                <a:solidFill>
                  <a:schemeClr val="bg1"/>
                </a:solidFill>
              </a:rPr>
              <a:t>)</a:t>
            </a:r>
          </a:p>
          <a:p>
            <a:pPr>
              <a:buClr>
                <a:schemeClr val="accent6"/>
              </a:buClr>
              <a:buFont typeface="Wingdings" pitchFamily="2" charset="2"/>
              <a:buChar char="Ø"/>
            </a:pPr>
            <a:r>
              <a:rPr lang="en-CA" sz="2000" dirty="0" smtClean="0">
                <a:solidFill>
                  <a:schemeClr val="bg1"/>
                </a:solidFill>
              </a:rPr>
              <a:t>HCO3</a:t>
            </a:r>
            <a:r>
              <a:rPr lang="en-CA" sz="2000" baseline="30000" dirty="0" smtClean="0">
                <a:solidFill>
                  <a:schemeClr val="bg1"/>
                </a:solidFill>
              </a:rPr>
              <a:t>- </a:t>
            </a:r>
            <a:r>
              <a:rPr lang="en-CA" sz="2000" dirty="0" smtClean="0">
                <a:solidFill>
                  <a:schemeClr val="bg1"/>
                </a:solidFill>
              </a:rPr>
              <a:t> is converted to CO2 at the lungs and CO2 diffuses out of the blood and into the alveoli for exhalation</a:t>
            </a:r>
          </a:p>
          <a:p>
            <a:pPr>
              <a:buClr>
                <a:schemeClr val="accent6"/>
              </a:buClr>
              <a:buFont typeface="Wingdings" pitchFamily="2" charset="2"/>
              <a:buChar char="Ø"/>
            </a:pPr>
            <a:r>
              <a:rPr lang="en-CA" sz="2000" dirty="0" smtClean="0">
                <a:solidFill>
                  <a:schemeClr val="bg1"/>
                </a:solidFill>
              </a:rPr>
              <a:t>Hemoglobin was also carrying CO2 and H</a:t>
            </a:r>
            <a:r>
              <a:rPr lang="en-CA" sz="2000" baseline="30000" dirty="0" smtClean="0">
                <a:solidFill>
                  <a:schemeClr val="bg1"/>
                </a:solidFill>
              </a:rPr>
              <a:t>+</a:t>
            </a:r>
            <a:r>
              <a:rPr lang="en-CA" sz="2000" dirty="0" smtClean="0">
                <a:solidFill>
                  <a:schemeClr val="bg1"/>
                </a:solidFill>
              </a:rPr>
              <a:t> from the tissues and those are released in the lungs so CO2 is exhaled and hydrogen ion is use in bicarbonate reaction.</a:t>
            </a:r>
            <a:endParaRPr lang="en-CA" sz="2000" dirty="0">
              <a:solidFill>
                <a:schemeClr val="bg1"/>
              </a:solidFill>
            </a:endParaRPr>
          </a:p>
        </p:txBody>
      </p:sp>
      <p:pic>
        <p:nvPicPr>
          <p:cNvPr id="9" name="Picture 8" descr="External resp 2.jpg"/>
          <p:cNvPicPr>
            <a:picLocks noChangeAspect="1"/>
          </p:cNvPicPr>
          <p:nvPr/>
        </p:nvPicPr>
        <p:blipFill>
          <a:blip r:embed="rId4" cstate="print"/>
          <a:srcRect r="3125" b="8299"/>
          <a:stretch>
            <a:fillRect/>
          </a:stretch>
        </p:blipFill>
        <p:spPr>
          <a:xfrm>
            <a:off x="3962400" y="0"/>
            <a:ext cx="5181600" cy="5257800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410200" y="6451601"/>
          <a:ext cx="2209800" cy="406399"/>
        </p:xfrm>
        <a:graphic>
          <a:graphicData uri="http://schemas.openxmlformats.org/presentationml/2006/ole">
            <p:oleObj spid="_x0000_s2050" name="Equation" r:id="rId5" imgW="1104840" imgH="203040" progId="Equation.DSMT4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5257800" y="6096000"/>
          <a:ext cx="2590800" cy="452761"/>
        </p:xfrm>
        <a:graphic>
          <a:graphicData uri="http://schemas.openxmlformats.org/presentationml/2006/ole">
            <p:oleObj spid="_x0000_s2051" name="Equation" r:id="rId6" imgW="1307880" imgH="228600" progId="Equation.DSMT4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334000" y="5334000"/>
          <a:ext cx="2349500" cy="486103"/>
        </p:xfrm>
        <a:graphic>
          <a:graphicData uri="http://schemas.openxmlformats.org/presentationml/2006/ole">
            <p:oleObj spid="_x0000_s2052" name="Equation" r:id="rId7" imgW="1104840" imgH="228600" progId="Equation.DSMT4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4267200" y="5715000"/>
          <a:ext cx="4572000" cy="496211"/>
        </p:xfrm>
        <a:graphic>
          <a:graphicData uri="http://schemas.openxmlformats.org/presentationml/2006/ole">
            <p:oleObj spid="_x0000_s2053" name="Equation" r:id="rId8" imgW="2387520" imgH="2412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191000" y="5334000"/>
            <a:ext cx="4953000" cy="1524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8763000" cy="609600"/>
          </a:xfrm>
        </p:spPr>
        <p:txBody>
          <a:bodyPr/>
          <a:lstStyle/>
          <a:p>
            <a:r>
              <a:rPr lang="en-CA" smtClean="0">
                <a:solidFill>
                  <a:schemeClr val="bg1"/>
                </a:solidFill>
                <a:latin typeface="+mn-lt"/>
              </a:rPr>
              <a:t>Internal </a:t>
            </a:r>
            <a:r>
              <a:rPr lang="en-CA" dirty="0" smtClean="0">
                <a:solidFill>
                  <a:schemeClr val="bg1"/>
                </a:solidFill>
                <a:latin typeface="+mn-lt"/>
              </a:rPr>
              <a:t>Respiration</a:t>
            </a:r>
            <a:endParaRPr lang="en-CA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152400" y="533400"/>
            <a:ext cx="4114800" cy="6324600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6"/>
              </a:buClr>
              <a:buFont typeface="Wingdings" pitchFamily="2" charset="2"/>
              <a:buChar char="Ø"/>
            </a:pPr>
            <a:r>
              <a:rPr lang="en-CA" sz="2000" dirty="0" smtClean="0">
                <a:solidFill>
                  <a:schemeClr val="bg1"/>
                </a:solidFill>
              </a:rPr>
              <a:t>Oxyhemoglobin arrives at the tissues. </a:t>
            </a:r>
          </a:p>
          <a:p>
            <a:pPr>
              <a:buClr>
                <a:schemeClr val="accent6"/>
              </a:buClr>
              <a:buFont typeface="Wingdings" pitchFamily="2" charset="2"/>
              <a:buChar char="Ø"/>
            </a:pPr>
            <a:r>
              <a:rPr lang="en-CA" sz="2000" dirty="0" smtClean="0">
                <a:solidFill>
                  <a:schemeClr val="bg1"/>
                </a:solidFill>
              </a:rPr>
              <a:t>The blood is slightly warm and acidic here at the tissues compared to the cool and basic lungs so hemoglobin has a low affinity for O2 and O2 detaches to diffuse into tissue cells</a:t>
            </a:r>
          </a:p>
          <a:p>
            <a:pPr>
              <a:buClr>
                <a:schemeClr val="accent6"/>
              </a:buClr>
              <a:buFont typeface="Wingdings" pitchFamily="2" charset="2"/>
              <a:buChar char="Ø"/>
            </a:pPr>
            <a:r>
              <a:rPr lang="en-CA" sz="2000" dirty="0" smtClean="0">
                <a:solidFill>
                  <a:schemeClr val="bg1"/>
                </a:solidFill>
              </a:rPr>
              <a:t>CO2 produced by the tissues enters the blood by diffusion and is converted into bicarbonate ion by carbonic </a:t>
            </a:r>
            <a:r>
              <a:rPr lang="en-CA" sz="2000" dirty="0" err="1" smtClean="0">
                <a:solidFill>
                  <a:schemeClr val="bg1"/>
                </a:solidFill>
              </a:rPr>
              <a:t>anhydrase</a:t>
            </a:r>
            <a:r>
              <a:rPr lang="en-CA" sz="2000" dirty="0" smtClean="0">
                <a:solidFill>
                  <a:schemeClr val="bg1"/>
                </a:solidFill>
              </a:rPr>
              <a:t> enzyme.</a:t>
            </a:r>
          </a:p>
          <a:p>
            <a:pPr>
              <a:buClr>
                <a:schemeClr val="accent6"/>
              </a:buClr>
              <a:buFont typeface="Wingdings" pitchFamily="2" charset="2"/>
              <a:buChar char="Ø"/>
            </a:pPr>
            <a:r>
              <a:rPr lang="en-CA" sz="2000" dirty="0" smtClean="0">
                <a:solidFill>
                  <a:schemeClr val="bg1"/>
                </a:solidFill>
              </a:rPr>
              <a:t>Hemoglobin also picks up CO2 and H</a:t>
            </a:r>
            <a:r>
              <a:rPr lang="en-CA" sz="2000" baseline="30000" dirty="0" smtClean="0">
                <a:solidFill>
                  <a:schemeClr val="bg1"/>
                </a:solidFill>
              </a:rPr>
              <a:t>+ </a:t>
            </a:r>
            <a:r>
              <a:rPr lang="en-CA" sz="2000" dirty="0" smtClean="0">
                <a:solidFill>
                  <a:schemeClr val="bg1"/>
                </a:solidFill>
              </a:rPr>
              <a:t>from the bicarbonate ion reaction to buffer the blood and prevent from becoming acidic.</a:t>
            </a:r>
          </a:p>
          <a:p>
            <a:pPr>
              <a:buClr>
                <a:schemeClr val="accent6"/>
              </a:buClr>
              <a:buFont typeface="Wingdings" pitchFamily="2" charset="2"/>
              <a:buChar char="Ø"/>
            </a:pPr>
            <a:r>
              <a:rPr lang="en-CA" sz="2000" dirty="0" err="1" smtClean="0">
                <a:solidFill>
                  <a:schemeClr val="bg1"/>
                </a:solidFill>
              </a:rPr>
              <a:t>HHb</a:t>
            </a:r>
            <a:r>
              <a:rPr lang="en-CA" sz="2000" dirty="0" smtClean="0">
                <a:solidFill>
                  <a:schemeClr val="bg1"/>
                </a:solidFill>
              </a:rPr>
              <a:t> is called reduced hemoglobin</a:t>
            </a:r>
          </a:p>
          <a:p>
            <a:pPr>
              <a:buClr>
                <a:schemeClr val="accent6"/>
              </a:buClr>
              <a:buFont typeface="Wingdings" pitchFamily="2" charset="2"/>
              <a:buChar char="Ø"/>
            </a:pPr>
            <a:r>
              <a:rPr lang="en-CA" sz="2000" dirty="0" smtClean="0">
                <a:solidFill>
                  <a:schemeClr val="bg1"/>
                </a:solidFill>
              </a:rPr>
              <a:t>HbCO2 is called </a:t>
            </a:r>
            <a:r>
              <a:rPr lang="en-CA" sz="2000" dirty="0" err="1" smtClean="0">
                <a:solidFill>
                  <a:schemeClr val="bg1"/>
                </a:solidFill>
              </a:rPr>
              <a:t>carbominohemoglobin</a:t>
            </a:r>
            <a:endParaRPr lang="en-CA" sz="20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486400" y="6451601"/>
          <a:ext cx="2209800" cy="406399"/>
        </p:xfrm>
        <a:graphic>
          <a:graphicData uri="http://schemas.openxmlformats.org/presentationml/2006/ole">
            <p:oleObj spid="_x0000_s3074" name="Equation" r:id="rId4" imgW="1104840" imgH="203040" progId="Equation.DSMT4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5257800" y="6096000"/>
          <a:ext cx="2590800" cy="452761"/>
        </p:xfrm>
        <a:graphic>
          <a:graphicData uri="http://schemas.openxmlformats.org/presentationml/2006/ole">
            <p:oleObj spid="_x0000_s3075" name="Equation" r:id="rId5" imgW="1307880" imgH="228600" progId="Equation.DSMT4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486400" y="5334000"/>
          <a:ext cx="2349500" cy="486103"/>
        </p:xfrm>
        <a:graphic>
          <a:graphicData uri="http://schemas.openxmlformats.org/presentationml/2006/ole">
            <p:oleObj spid="_x0000_s3076" name="Equation" r:id="rId6" imgW="1104840" imgH="228600" progId="Equation.DSMT4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4343400" y="5715000"/>
          <a:ext cx="4548187" cy="496888"/>
        </p:xfrm>
        <a:graphic>
          <a:graphicData uri="http://schemas.openxmlformats.org/presentationml/2006/ole">
            <p:oleObj spid="_x0000_s3077" name="Equation" r:id="rId7" imgW="2374560" imgH="241200" progId="Equation.DSMT4">
              <p:embed/>
            </p:oleObj>
          </a:graphicData>
        </a:graphic>
      </p:graphicFrame>
      <p:pic>
        <p:nvPicPr>
          <p:cNvPr id="10" name="Picture 9" descr="Internal resp 2.jpg"/>
          <p:cNvPicPr>
            <a:picLocks noChangeAspect="1"/>
          </p:cNvPicPr>
          <p:nvPr/>
        </p:nvPicPr>
        <p:blipFill>
          <a:blip r:embed="rId8" cstate="print"/>
          <a:srcRect b="9621"/>
          <a:stretch>
            <a:fillRect/>
          </a:stretch>
        </p:blipFill>
        <p:spPr>
          <a:xfrm>
            <a:off x="4191000" y="0"/>
            <a:ext cx="4953000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>
              <a:solidFill>
                <a:schemeClr val="bg1"/>
              </a:solidFill>
            </a:endParaRPr>
          </a:p>
        </p:txBody>
      </p:sp>
      <p:pic>
        <p:nvPicPr>
          <p:cNvPr id="4" name="Content Placeholder 3" descr="F0047848-Human_alveoli,_artwork-SP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410200" y="2819400"/>
            <a:ext cx="3368040" cy="3368040"/>
          </a:xfrm>
        </p:spPr>
      </p:pic>
      <p:pic>
        <p:nvPicPr>
          <p:cNvPr id="5" name="Picture 4" descr="C0131514-Chest_anatomy,_artwork-SP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762000"/>
            <a:ext cx="4038600" cy="40386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3810000" y="1828800"/>
            <a:ext cx="533400" cy="8382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7924800" y="3429000"/>
            <a:ext cx="533400" cy="8382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124200" y="3276600"/>
            <a:ext cx="1219200" cy="5334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>
              <a:solidFill>
                <a:schemeClr val="bg1"/>
              </a:solidFill>
            </a:endParaRPr>
          </a:p>
        </p:txBody>
      </p:sp>
      <p:pic>
        <p:nvPicPr>
          <p:cNvPr id="4" name="Content Placeholder 3" descr="C0131376-Lungs,_artwork-SP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2209800"/>
            <a:ext cx="4389120" cy="4389120"/>
          </a:xfrm>
        </p:spPr>
      </p:pic>
      <p:pic>
        <p:nvPicPr>
          <p:cNvPr id="5" name="Picture 4" descr="P4960012-Resting_larynx-SP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799" y="1143000"/>
            <a:ext cx="2565961" cy="17526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3200400" y="2971800"/>
            <a:ext cx="533400" cy="8382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638800" y="990600"/>
            <a:ext cx="533400" cy="8382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667000" y="2438400"/>
            <a:ext cx="533400" cy="8382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676400" y="3048000"/>
            <a:ext cx="685800" cy="11430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Internal res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4785360"/>
            <a:ext cx="2697480" cy="2072640"/>
          </a:xfrm>
          <a:prstGeom prst="rect">
            <a:avLst/>
          </a:prstGeom>
        </p:spPr>
      </p:pic>
      <p:pic>
        <p:nvPicPr>
          <p:cNvPr id="13" name="Picture 12" descr="External res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72200" y="2667000"/>
            <a:ext cx="2697480" cy="207264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7848600" y="2057400"/>
            <a:ext cx="533400" cy="8382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629400" y="5638800"/>
            <a:ext cx="1219200" cy="2286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54736"/>
          </a:xfrm>
        </p:spPr>
        <p:txBody>
          <a:bodyPr/>
          <a:lstStyle/>
          <a:p>
            <a:pPr algn="ctr"/>
            <a:r>
              <a:rPr lang="en-CA" dirty="0" smtClean="0">
                <a:solidFill>
                  <a:schemeClr val="bg1"/>
                </a:solidFill>
                <a:latin typeface="+mn-lt"/>
              </a:rPr>
              <a:t>Structures of the Respiratory System</a:t>
            </a:r>
            <a:endParaRPr lang="en-CA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Picture 10" descr="respiratory_tract_e_c_la_73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2235" r="1282"/>
          <a:stretch>
            <a:fillRect/>
          </a:stretch>
        </p:blipFill>
        <p:spPr bwMode="auto">
          <a:xfrm>
            <a:off x="5029200" y="838200"/>
            <a:ext cx="4115926" cy="5181600"/>
          </a:xfrm>
          <a:prstGeom prst="rect">
            <a:avLst/>
          </a:prstGeom>
          <a:noFill/>
        </p:spPr>
      </p:pic>
      <p:pic>
        <p:nvPicPr>
          <p:cNvPr id="12" name="Picture 12" descr="path_air_tb_739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 t="7201"/>
          <a:stretch>
            <a:fillRect/>
          </a:stretch>
        </p:blipFill>
        <p:spPr>
          <a:xfrm>
            <a:off x="0" y="609600"/>
            <a:ext cx="5029200" cy="6250568"/>
          </a:xfrm>
          <a:noFill/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0" y="0"/>
            <a:ext cx="3505200" cy="5029200"/>
          </a:xfrm>
        </p:spPr>
        <p:txBody>
          <a:bodyPr/>
          <a:lstStyle/>
          <a:p>
            <a:r>
              <a:rPr lang="en-CA" sz="2000" dirty="0" smtClean="0">
                <a:solidFill>
                  <a:schemeClr val="bg1"/>
                </a:solidFill>
                <a:latin typeface="+mn-lt"/>
              </a:rPr>
              <a:t>1. Nasal cavity has mucosal folds that warm  and humidify the air, and cilia that help filter the air.</a:t>
            </a:r>
            <a:br>
              <a:rPr lang="en-CA" sz="2000" dirty="0" smtClean="0">
                <a:solidFill>
                  <a:schemeClr val="bg1"/>
                </a:solidFill>
                <a:latin typeface="+mn-lt"/>
              </a:rPr>
            </a:br>
            <a:r>
              <a:rPr lang="en-CA" sz="20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CA" sz="2000" dirty="0" smtClean="0">
                <a:solidFill>
                  <a:schemeClr val="bg1"/>
                </a:solidFill>
                <a:latin typeface="+mn-lt"/>
              </a:rPr>
            </a:br>
            <a:r>
              <a:rPr lang="en-CA" sz="2000" dirty="0" smtClean="0">
                <a:solidFill>
                  <a:schemeClr val="bg1"/>
                </a:solidFill>
                <a:latin typeface="+mn-lt"/>
              </a:rPr>
              <a:t>2. Pharynx is a common passage for air and food.</a:t>
            </a:r>
            <a:br>
              <a:rPr lang="en-CA" sz="2000" dirty="0" smtClean="0">
                <a:solidFill>
                  <a:schemeClr val="bg1"/>
                </a:solidFill>
                <a:latin typeface="+mn-lt"/>
              </a:rPr>
            </a:br>
            <a:r>
              <a:rPr lang="en-CA" sz="20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CA" sz="2000" dirty="0" smtClean="0">
                <a:solidFill>
                  <a:schemeClr val="bg1"/>
                </a:solidFill>
                <a:latin typeface="+mn-lt"/>
              </a:rPr>
            </a:br>
            <a:r>
              <a:rPr lang="en-CA" sz="2000" dirty="0" smtClean="0">
                <a:solidFill>
                  <a:schemeClr val="bg1"/>
                </a:solidFill>
                <a:latin typeface="+mn-lt"/>
              </a:rPr>
              <a:t>3. Epiglottis is open to allow air through the glottis</a:t>
            </a:r>
            <a:br>
              <a:rPr lang="en-CA" sz="2000" dirty="0" smtClean="0">
                <a:solidFill>
                  <a:schemeClr val="bg1"/>
                </a:solidFill>
                <a:latin typeface="+mn-lt"/>
              </a:rPr>
            </a:br>
            <a:r>
              <a:rPr lang="en-CA" sz="20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CA" sz="2000" dirty="0" smtClean="0">
                <a:solidFill>
                  <a:schemeClr val="bg1"/>
                </a:solidFill>
                <a:latin typeface="+mn-lt"/>
              </a:rPr>
            </a:br>
            <a:r>
              <a:rPr lang="en-CA" sz="2000" dirty="0" smtClean="0">
                <a:solidFill>
                  <a:schemeClr val="bg1"/>
                </a:solidFill>
                <a:latin typeface="+mn-lt"/>
              </a:rPr>
              <a:t>4. Air passes through the vocal cords in the larynx; they are mucosal folds that vibrate to form sounds as air passes</a:t>
            </a:r>
            <a:br>
              <a:rPr lang="en-CA" sz="2000" dirty="0" smtClean="0">
                <a:solidFill>
                  <a:schemeClr val="bg1"/>
                </a:solidFill>
                <a:latin typeface="+mn-lt"/>
              </a:rPr>
            </a:br>
            <a:endParaRPr lang="en-CA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8" descr="placement_vo1_c_la_73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6823" b="6246"/>
          <a:stretch>
            <a:fillRect/>
          </a:stretch>
        </p:blipFill>
        <p:spPr>
          <a:xfrm>
            <a:off x="5105400" y="5181600"/>
            <a:ext cx="4038600" cy="1676400"/>
          </a:xfrm>
          <a:noFill/>
          <a:ln/>
        </p:spPr>
      </p:pic>
      <p:pic>
        <p:nvPicPr>
          <p:cNvPr id="6" name="Picture 12" descr="path_air_c_la_739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 t="6402"/>
          <a:stretch>
            <a:fillRect/>
          </a:stretch>
        </p:blipFill>
        <p:spPr>
          <a:xfrm>
            <a:off x="0" y="0"/>
            <a:ext cx="5577522" cy="5264324"/>
          </a:xfrm>
          <a:noFill/>
          <a:ln/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3810000" y="4038600"/>
            <a:ext cx="2133600" cy="167640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0" y="5334000"/>
            <a:ext cx="5029200" cy="1524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Air</a:t>
            </a:r>
            <a:r>
              <a:rPr kumimoji="0" lang="en-CA" sz="2000" b="0" i="0" u="none" strike="noStrike" kern="1200" cap="none" spc="-10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passes through trachea to lungs.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2000" spc="-100" baseline="0" dirty="0" smtClean="0">
              <a:solidFill>
                <a:schemeClr val="bg1"/>
              </a:solidFill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respiratory_tract_e_c_la_73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48069" r="11875" b="29015"/>
          <a:stretch>
            <a:fillRect/>
          </a:stretch>
        </p:blipFill>
        <p:spPr>
          <a:xfrm>
            <a:off x="381000" y="914400"/>
            <a:ext cx="8298386" cy="2743200"/>
          </a:xfrm>
          <a:noFill/>
          <a:ln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14400"/>
          </a:xfrm>
        </p:spPr>
        <p:txBody>
          <a:bodyPr/>
          <a:lstStyle/>
          <a:p>
            <a:pPr lvl="0">
              <a:defRPr/>
            </a:pPr>
            <a:r>
              <a:rPr lang="en-CA" sz="2200" dirty="0" smtClean="0">
                <a:solidFill>
                  <a:schemeClr val="bg1"/>
                </a:solidFill>
                <a:latin typeface="+mn-lt"/>
              </a:rPr>
              <a:t>5. Trachea is maintained open with cartilage rings and contains mucus producing goblet cells and cilia to sweep mucus and debris away from lungs </a:t>
            </a:r>
            <a:endParaRPr lang="en-CA" sz="2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14" descr="surface_trachea_c_la_739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t="2235" b="15514"/>
          <a:stretch>
            <a:fillRect/>
          </a:stretch>
        </p:blipFill>
        <p:spPr>
          <a:xfrm>
            <a:off x="2286000" y="3429000"/>
            <a:ext cx="4572001" cy="3429000"/>
          </a:xfrm>
          <a:noFill/>
          <a:ln/>
        </p:spPr>
      </p:pic>
      <p:cxnSp>
        <p:nvCxnSpPr>
          <p:cNvPr id="7" name="Straight Arrow Connector 6"/>
          <p:cNvCxnSpPr/>
          <p:nvPr/>
        </p:nvCxnSpPr>
        <p:spPr>
          <a:xfrm flipV="1">
            <a:off x="5334000" y="1524000"/>
            <a:ext cx="609600" cy="2438400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chemeClr val="bg1"/>
              </a:buClr>
            </a:pPr>
            <a:endParaRPr lang="en-CA">
              <a:solidFill>
                <a:schemeClr val="bg1"/>
              </a:solidFill>
            </a:endParaRPr>
          </a:p>
        </p:txBody>
      </p:sp>
      <p:pic>
        <p:nvPicPr>
          <p:cNvPr id="5" name="Picture 8" descr="respiratory_tract_e_c_la_73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48069" r="7220" b="738"/>
          <a:stretch>
            <a:fillRect/>
          </a:stretch>
        </p:blipFill>
        <p:spPr>
          <a:xfrm>
            <a:off x="0" y="1371600"/>
            <a:ext cx="5551948" cy="3894140"/>
          </a:xfrm>
          <a:noFill/>
          <a:ln/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3733800" cy="4525963"/>
          </a:xfrm>
        </p:spPr>
        <p:txBody>
          <a:bodyPr>
            <a:normAutofit lnSpcReduction="10000"/>
          </a:bodyPr>
          <a:lstStyle/>
          <a:p>
            <a:pPr>
              <a:buClr>
                <a:schemeClr val="bg1"/>
              </a:buClr>
            </a:pPr>
            <a:r>
              <a:rPr lang="en-CA" sz="2000" dirty="0" smtClean="0">
                <a:solidFill>
                  <a:schemeClr val="bg1"/>
                </a:solidFill>
              </a:rPr>
              <a:t>6. Trachea divides into two branches called the bronchi (singular = bronchus)</a:t>
            </a:r>
          </a:p>
          <a:p>
            <a:pPr>
              <a:buClr>
                <a:schemeClr val="bg1"/>
              </a:buClr>
            </a:pPr>
            <a:r>
              <a:rPr lang="en-CA" sz="2000" dirty="0" smtClean="0">
                <a:solidFill>
                  <a:schemeClr val="bg1"/>
                </a:solidFill>
              </a:rPr>
              <a:t>7. Bronchi further branch out throughout the lung into bronchioles</a:t>
            </a:r>
          </a:p>
          <a:p>
            <a:pPr>
              <a:buClr>
                <a:schemeClr val="bg1"/>
              </a:buClr>
            </a:pPr>
            <a:r>
              <a:rPr lang="en-CA" sz="2000" dirty="0" smtClean="0">
                <a:solidFill>
                  <a:schemeClr val="bg1"/>
                </a:solidFill>
              </a:rPr>
              <a:t>Bronchioles are the smallest passages for air before the air sacs call alveoli</a:t>
            </a:r>
          </a:p>
          <a:p>
            <a:pPr>
              <a:buClr>
                <a:schemeClr val="bg1"/>
              </a:buClr>
            </a:pPr>
            <a:r>
              <a:rPr lang="en-CA" sz="2000" dirty="0" smtClean="0">
                <a:solidFill>
                  <a:schemeClr val="bg1"/>
                </a:solidFill>
              </a:rPr>
              <a:t>Bronchioles contain smooth muscle which can contract or relax; ex. Asthma occurs when bronchioles contract and swell.</a:t>
            </a:r>
            <a:endParaRPr lang="en-CA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30936"/>
          </a:xfrm>
        </p:spPr>
        <p:txBody>
          <a:bodyPr/>
          <a:lstStyle/>
          <a:p>
            <a:r>
              <a:rPr lang="en-CA" sz="2800" dirty="0" smtClean="0">
                <a:solidFill>
                  <a:schemeClr val="bg1"/>
                </a:solidFill>
                <a:latin typeface="+mn-lt"/>
              </a:rPr>
              <a:t>Structure and Function of Alveoli</a:t>
            </a:r>
            <a:endParaRPr lang="en-CA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09600"/>
            <a:ext cx="4572000" cy="990600"/>
          </a:xfrm>
        </p:spPr>
        <p:txBody>
          <a:bodyPr>
            <a:normAutofit lnSpcReduction="10000"/>
          </a:bodyPr>
          <a:lstStyle/>
          <a:p>
            <a:pPr marL="0">
              <a:buNone/>
            </a:pPr>
            <a:r>
              <a:rPr lang="en-CA" sz="2000" dirty="0" smtClean="0">
                <a:solidFill>
                  <a:schemeClr val="bg1"/>
                </a:solidFill>
              </a:rPr>
              <a:t>8. Alveoli are the site of oxygen and carbon dioxide diffusion with blood capillaries.</a:t>
            </a:r>
          </a:p>
          <a:p>
            <a:endParaRPr lang="en-CA" sz="2000" dirty="0" smtClean="0">
              <a:solidFill>
                <a:schemeClr val="bg1"/>
              </a:solidFill>
            </a:endParaRPr>
          </a:p>
        </p:txBody>
      </p:sp>
      <p:pic>
        <p:nvPicPr>
          <p:cNvPr id="5" name="Picture 8" descr="gas_exchange_lungs_c_la_73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3585" r="40909"/>
          <a:stretch>
            <a:fillRect/>
          </a:stretch>
        </p:blipFill>
        <p:spPr>
          <a:xfrm>
            <a:off x="4495800" y="-1"/>
            <a:ext cx="4648200" cy="4719711"/>
          </a:xfrm>
          <a:noFill/>
          <a:ln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20000" t="44444" r="52500" b="9722"/>
          <a:stretch>
            <a:fillRect/>
          </a:stretch>
        </p:blipFill>
        <p:spPr bwMode="auto">
          <a:xfrm>
            <a:off x="0" y="1676400"/>
            <a:ext cx="518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gas_exchange_lungs_c_la_739"/>
          <p:cNvPicPr>
            <a:picLocks noChangeAspect="1" noChangeArrowheads="1"/>
          </p:cNvPicPr>
          <p:nvPr/>
        </p:nvPicPr>
        <p:blipFill>
          <a:blip r:embed="rId3" cstate="print"/>
          <a:srcRect l="61818" t="34262" b="10956"/>
          <a:stretch>
            <a:fillRect/>
          </a:stretch>
        </p:blipFill>
        <p:spPr>
          <a:xfrm>
            <a:off x="5867400" y="4724400"/>
            <a:ext cx="2362200" cy="2133600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 algn="ctr"/>
            <a:r>
              <a:rPr lang="en-CA" sz="3200" dirty="0" smtClean="0">
                <a:solidFill>
                  <a:schemeClr val="bg1"/>
                </a:solidFill>
                <a:latin typeface="+mn-lt"/>
              </a:rPr>
              <a:t>Inhalation vs. Exhalation</a:t>
            </a:r>
            <a:endParaRPr lang="en-CA" sz="3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7" descr="inspiration_c_la_73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6402"/>
          <a:stretch>
            <a:fillRect/>
          </a:stretch>
        </p:blipFill>
        <p:spPr>
          <a:xfrm>
            <a:off x="-1" y="574462"/>
            <a:ext cx="4419601" cy="6283538"/>
          </a:xfrm>
          <a:noFill/>
          <a:ln/>
        </p:spPr>
      </p:pic>
      <p:pic>
        <p:nvPicPr>
          <p:cNvPr id="6" name="Picture 7" descr="expiration_c_la_739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t="6402"/>
          <a:stretch>
            <a:fillRect/>
          </a:stretch>
        </p:blipFill>
        <p:spPr>
          <a:xfrm>
            <a:off x="4650469" y="533400"/>
            <a:ext cx="4493531" cy="6324600"/>
          </a:xfrm>
          <a:noFill/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066800"/>
            <a:ext cx="4038600" cy="5458265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CA" sz="2000" dirty="0" smtClean="0">
                <a:solidFill>
                  <a:schemeClr val="bg1"/>
                </a:solidFill>
              </a:rPr>
              <a:t>The medulla oblongata detects an increase in CO2 and H</a:t>
            </a:r>
            <a:r>
              <a:rPr lang="en-CA" sz="2000" baseline="30000" dirty="0" smtClean="0">
                <a:solidFill>
                  <a:schemeClr val="bg1"/>
                </a:solidFill>
              </a:rPr>
              <a:t>+</a:t>
            </a:r>
            <a:r>
              <a:rPr lang="en-CA" sz="2000" dirty="0" smtClean="0">
                <a:solidFill>
                  <a:schemeClr val="bg1"/>
                </a:solidFill>
              </a:rPr>
              <a:t> in the blood and/or the carotid and aortic bodies detect a decrease in O2 in the blood.</a:t>
            </a:r>
          </a:p>
          <a:p>
            <a:pPr>
              <a:buClr>
                <a:schemeClr val="bg1"/>
              </a:buClr>
            </a:pPr>
            <a:r>
              <a:rPr lang="en-CA" sz="2000" dirty="0" smtClean="0">
                <a:solidFill>
                  <a:schemeClr val="bg1"/>
                </a:solidFill>
              </a:rPr>
              <a:t>A signal is sent to the intercostal muscles and diaphragm to contract.</a:t>
            </a:r>
          </a:p>
          <a:p>
            <a:pPr>
              <a:buClr>
                <a:schemeClr val="bg1"/>
              </a:buClr>
            </a:pPr>
            <a:r>
              <a:rPr lang="en-CA" sz="2000" dirty="0" smtClean="0">
                <a:solidFill>
                  <a:schemeClr val="bg1"/>
                </a:solidFill>
              </a:rPr>
              <a:t>The ribs move up and out and the diaphragm flattens/lowers.</a:t>
            </a:r>
          </a:p>
          <a:p>
            <a:pPr>
              <a:buClr>
                <a:schemeClr val="bg1"/>
              </a:buClr>
            </a:pPr>
            <a:r>
              <a:rPr lang="en-CA" sz="2000" dirty="0" smtClean="0">
                <a:solidFill>
                  <a:schemeClr val="bg1"/>
                </a:solidFill>
              </a:rPr>
              <a:t>The lungs are pulled open due to pleural membranes and a negative pressure is created inside the lungs.</a:t>
            </a:r>
          </a:p>
          <a:p>
            <a:pPr>
              <a:buClr>
                <a:schemeClr val="bg1"/>
              </a:buClr>
            </a:pPr>
            <a:r>
              <a:rPr lang="en-CA" sz="2000" dirty="0" smtClean="0">
                <a:solidFill>
                  <a:schemeClr val="bg1"/>
                </a:solidFill>
              </a:rPr>
              <a:t>Air is pulled into the lungs for inhalation/inspiration.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066800"/>
            <a:ext cx="4038600" cy="5458265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CA" sz="2000" dirty="0" smtClean="0">
                <a:solidFill>
                  <a:schemeClr val="bg1"/>
                </a:solidFill>
              </a:rPr>
              <a:t>The stretch receptors in the alveoli detect overfilling of alveoli.</a:t>
            </a:r>
          </a:p>
          <a:p>
            <a:pPr>
              <a:buClr>
                <a:schemeClr val="bg1"/>
              </a:buClr>
            </a:pPr>
            <a:r>
              <a:rPr lang="en-CA" sz="2000" dirty="0" smtClean="0">
                <a:solidFill>
                  <a:schemeClr val="bg1"/>
                </a:solidFill>
              </a:rPr>
              <a:t>A signal is sent to the medulla oblongata to stops signals to intercostals and diaphragm.</a:t>
            </a:r>
          </a:p>
          <a:p>
            <a:pPr>
              <a:buClr>
                <a:schemeClr val="bg1"/>
              </a:buClr>
            </a:pPr>
            <a:r>
              <a:rPr lang="en-CA" sz="2000" dirty="0" smtClean="0">
                <a:solidFill>
                  <a:schemeClr val="bg1"/>
                </a:solidFill>
              </a:rPr>
              <a:t>The intercostal muscles and diaphragm relax.</a:t>
            </a:r>
          </a:p>
          <a:p>
            <a:pPr>
              <a:buClr>
                <a:schemeClr val="bg1"/>
              </a:buClr>
            </a:pPr>
            <a:r>
              <a:rPr lang="en-CA" sz="2000" dirty="0" smtClean="0">
                <a:solidFill>
                  <a:schemeClr val="bg1"/>
                </a:solidFill>
              </a:rPr>
              <a:t>The ribs move down and in and the diaphragm moves up to dome shape.</a:t>
            </a:r>
          </a:p>
          <a:p>
            <a:pPr>
              <a:buClr>
                <a:schemeClr val="bg1"/>
              </a:buClr>
            </a:pPr>
            <a:r>
              <a:rPr lang="en-CA" sz="2000" dirty="0" smtClean="0">
                <a:solidFill>
                  <a:schemeClr val="bg1"/>
                </a:solidFill>
              </a:rPr>
              <a:t>There is a positive pressure in the lungs as they are compressed.</a:t>
            </a:r>
          </a:p>
          <a:p>
            <a:pPr>
              <a:buClr>
                <a:schemeClr val="bg1"/>
              </a:buClr>
            </a:pPr>
            <a:r>
              <a:rPr lang="en-CA" sz="2000" dirty="0" smtClean="0">
                <a:solidFill>
                  <a:schemeClr val="bg1"/>
                </a:solidFill>
              </a:rPr>
              <a:t>Air is pushed out of lungs for exhalation/expiration.</a:t>
            </a:r>
            <a:endParaRPr lang="en-CA" sz="20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 algn="ctr">
              <a:buClr>
                <a:schemeClr val="bg1"/>
              </a:buClr>
            </a:pPr>
            <a:r>
              <a:rPr lang="en-CA" sz="3200" dirty="0" smtClean="0">
                <a:solidFill>
                  <a:schemeClr val="bg1"/>
                </a:solidFill>
                <a:latin typeface="+mn-lt"/>
              </a:rPr>
              <a:t>Inhalation vs. Exhalation</a:t>
            </a:r>
            <a:endParaRPr lang="en-CA" sz="32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590800" y="457200"/>
            <a:ext cx="914400" cy="68580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486400" y="457200"/>
            <a:ext cx="990600" cy="68580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>
              <a:solidFill>
                <a:schemeClr val="bg1"/>
              </a:solidFill>
            </a:endParaRPr>
          </a:p>
        </p:txBody>
      </p:sp>
      <p:pic>
        <p:nvPicPr>
          <p:cNvPr id="5" name="Picture 7" descr="nervous_control_bre_c_la_73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4395"/>
          <a:stretch>
            <a:fillRect/>
          </a:stretch>
        </p:blipFill>
        <p:spPr>
          <a:xfrm>
            <a:off x="1317438" y="0"/>
            <a:ext cx="6509124" cy="6858000"/>
          </a:xfrm>
          <a:noFill/>
          <a:ln/>
        </p:spPr>
      </p:pic>
      <p:sp>
        <p:nvSpPr>
          <p:cNvPr id="6" name="TextBox 5"/>
          <p:cNvSpPr txBox="1"/>
          <p:nvPr/>
        </p:nvSpPr>
        <p:spPr>
          <a:xfrm>
            <a:off x="4039616" y="0"/>
            <a:ext cx="1173093" cy="59467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 smtClean="0">
                <a:solidFill>
                  <a:schemeClr val="bg1"/>
                </a:solidFill>
              </a:rPr>
              <a:t>Medulla </a:t>
            </a:r>
          </a:p>
          <a:p>
            <a:pPr algn="ctr"/>
            <a:r>
              <a:rPr lang="en-CA" sz="1600" b="1" dirty="0" smtClean="0">
                <a:solidFill>
                  <a:schemeClr val="bg1"/>
                </a:solidFill>
              </a:rPr>
              <a:t>Oblongata</a:t>
            </a:r>
            <a:endParaRPr lang="en-CA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1164</TotalTime>
  <Words>559</Words>
  <Application>Microsoft Office PowerPoint</Application>
  <PresentationFormat>On-screen Show (4:3)</PresentationFormat>
  <Paragraphs>57</Paragraphs>
  <Slides>14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Metro</vt:lpstr>
      <vt:lpstr>Equation</vt:lpstr>
      <vt:lpstr>Chapter 11: respiration</vt:lpstr>
      <vt:lpstr>Structures of the Respiratory System</vt:lpstr>
      <vt:lpstr>1. Nasal cavity has mucosal folds that warm  and humidify the air, and cilia that help filter the air.  2. Pharynx is a common passage for air and food.  3. Epiglottis is open to allow air through the glottis  4. Air passes through the vocal cords in the larynx; they are mucosal folds that vibrate to form sounds as air passes </vt:lpstr>
      <vt:lpstr>5. Trachea is maintained open with cartilage rings and contains mucus producing goblet cells and cilia to sweep mucus and debris away from lungs </vt:lpstr>
      <vt:lpstr>Slide 5</vt:lpstr>
      <vt:lpstr>Structure and Function of Alveoli</vt:lpstr>
      <vt:lpstr>Inhalation vs. Exhalation</vt:lpstr>
      <vt:lpstr>Inhalation vs. Exhalation</vt:lpstr>
      <vt:lpstr>Slide 9</vt:lpstr>
      <vt:lpstr>External and Internal Respiration</vt:lpstr>
      <vt:lpstr>External Respiration</vt:lpstr>
      <vt:lpstr>Internal Respiration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2.1 &amp; 2.2: DNA &amp; Protein synthesis</dc:title>
  <dc:creator>Dhiman</dc:creator>
  <cp:lastModifiedBy> </cp:lastModifiedBy>
  <cp:revision>68</cp:revision>
  <dcterms:created xsi:type="dcterms:W3CDTF">2012-07-12T08:24:20Z</dcterms:created>
  <dcterms:modified xsi:type="dcterms:W3CDTF">2013-11-05T04:49:13Z</dcterms:modified>
</cp:coreProperties>
</file>