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72" r:id="rId3"/>
    <p:sldId id="280" r:id="rId4"/>
    <p:sldId id="273" r:id="rId5"/>
    <p:sldId id="274" r:id="rId6"/>
    <p:sldId id="275" r:id="rId7"/>
    <p:sldId id="276" r:id="rId8"/>
    <p:sldId id="282" r:id="rId9"/>
    <p:sldId id="278" r:id="rId10"/>
    <p:sldId id="279" r:id="rId11"/>
    <p:sldId id="292" r:id="rId12"/>
    <p:sldId id="281" r:id="rId13"/>
    <p:sldId id="283" r:id="rId14"/>
    <p:sldId id="284" r:id="rId15"/>
    <p:sldId id="285" r:id="rId16"/>
    <p:sldId id="286" r:id="rId17"/>
    <p:sldId id="287" r:id="rId18"/>
    <p:sldId id="293" r:id="rId19"/>
    <p:sldId id="294" r:id="rId20"/>
    <p:sldId id="288" r:id="rId21"/>
    <p:sldId id="295" r:id="rId22"/>
    <p:sldId id="296" r:id="rId23"/>
    <p:sldId id="297" r:id="rId24"/>
    <p:sldId id="298"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99FF"/>
    <a:srgbClr val="FF99FF"/>
    <a:srgbClr val="CC66FF"/>
    <a:srgbClr val="CC00CC"/>
    <a:srgbClr val="6FF2F9"/>
    <a:srgbClr val="FB1C05"/>
    <a:srgbClr val="FCEB10"/>
    <a:srgbClr val="00CCFF"/>
    <a:srgbClr val="E4FB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EFE9482-B0B2-41EC-A244-E0AD712B1D04}" type="datetimeFigureOut">
              <a:rPr lang="en-US" smtClean="0"/>
              <a:pPr/>
              <a:t>12/2/2013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6657959-5E62-49F2-9F79-E04AA359B970}" type="slidenum">
              <a:rPr lang="en-US" smtClean="0"/>
              <a:pPr/>
              <a:t>‹#›</a:t>
            </a:fld>
            <a:endParaRPr lang="en-US"/>
          </a:p>
        </p:txBody>
      </p:sp>
    </p:spTree>
    <p:extLst>
      <p:ext uri="{BB962C8B-B14F-4D97-AF65-F5344CB8AC3E}">
        <p14:creationId xmlns:p14="http://schemas.microsoft.com/office/powerpoint/2010/main" val="45281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0:25.77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2011,'21'21,"0"-21,0 21,-21-21,22 0,-22 21,0-21,0 0,21 0,-21 22,0-22,0 0,0 0,21 0,-21 21,21-21,-21 21,0-21,0 0,21 21,-21-21,21 21,-21-21,0 0,0 21,22-21,-22 0,0 0,0 0,0 0,21 22,0-22,-21 0,0 21,21-21,-21 0,21 21,-21-21,21 0,-21 21,22-21,-22 0,21 21,-21-21,0 0,21 0,-21 0,0 21,21-21,-21 0,21 0,-21 0,21 0,-21 0,22 0,-22 0,0 0,21 0,-21 0,21 0,-21 0,21 0,-21 0,21 0,-21 0,21 0,-21 0,0 0,22 0,-22 0,21 0,-21 0,21-21,0 21,-21 0,21 0,-21 0,0-21,21 21,-21 0,0 0,22 0,-22-21,21 21,-21 0,21-21,-21 21,21 0,-21 0,-21 0,0 0,0 0,21 0,-22 0,1 0,21 0,-21 0,0 0,21 0,-21 0,21 0,0 0,-21 0,21 0,-22 0,22 0,22 0,-1 0,0 0,-21 0,21 0,0 0,0 0,-21 0,22 0,-22 0,21 0,-21 0,0 21,0-21,0 21,-21-21,21 21,0 0,-22-21,22 22,0-22,-21 21,21-21,0 0,-21 21,21-21,0 21,0-21</inkml:trace>
  <inkml:trace contextRef="#ctx0" brushRef="#br0" timeOffset="8226">1143 1905,'0'-21,"0"21,0-21,0 21,0 0,0-21,0 21,21-22,-21 22,0-21,0 21,0 0,0-21,0 0,0 21,0-21,0 21,0-21,0 21,0-22,0 22,21 0,-21-21,0 21,0 0,21 0,-21-21,22 21,-22 0,21-21,-21 21,0 0,0-21,0 21,0 0,21 0,-21-21,0 21,21 0,-21-22,0 22,0 0,0 0,0-21,21 21,-21-21,0 21,0 0,0-21,21 21,-21-21,22 21,-22-21,0 21,0 0,0-22,0 22,0 0,0-21,21 21,-21-21,0 21,0 0,0-21,0 21,0-21,21 21,-21 0,0 0,0-21,21 21,-21 0,0-22,0 22,0 0,21 0,-21-21,-21 21,21 0,-21 0,21 0,-21 0,21 0,-21 21,21-21,-22 0,22 0,0 22,-21-22,21 0,0 0,0 21,0-21,0 21,-21-21,21 21,-21-21,21 0,-21 0,21 0,-21 21,21-21,0 0,0 21,-22-21,22 0,0-21,22 21,-1-21,-21 21,21-21,-21 21,21-21,0 21,-21-21,21 21,-21 0,22 0,-22-22,0 22,0 0,21 0,-21 0,21 0,0 0,0 0,0 0,-21 0,0 0,0 22,0-1,0-21,0 21,0 0,0-21,0 21,0-21,0 21,0-21,0 22,0-22,0 21,0 0,0-21,0 21,0-21,22 0,-22 21,0-21,0 21,21-21,-21 0</inkml:trace>
  <inkml:trace contextRef="#ctx0" brushRef="#br0" timeOffset="14689">1566 85,'21'0,"-21"0,22 0,-22 0,21 0,-21 0,0 0,21 0,-21 0,0-21,21 21,0 0,0 0,-21 0,22 0,-22 0,21 0,0 0,0 0,-21 0,0 0,21 0,-21 0,21 0,-21 0,22 0,-22 0,21 0,-21 0,21 0,-21 0,21 0,-21 21,21-21,0 0,-21 21,0-21,22 0,-22 21,0-21,21 21,0-21,-21 21,0-21,21 22,-21-1,21-21,-21 0,21 21,-21-21,0 21,0-21,22 0,-22 21,0-21,0 0,0 21,21-21,-21 22,0-22,0 0,21 21,-21-21,0 21,21-21,-21 0,0 21,0-21,0 21,21-21,-21 0,0 0,0 21,0-21,0 0,21 22,-21-1,22-21,-22 0,0 0,0 21,0-21,21 21,-21-21,0 0,21 21,0-21,-21 0,0 21,21-21,-21 0,0 22,21-22,-21 0,0 21,0-21,22 0,-22 0,0 21,21-21,-21 0,21 0,-21 21,0-21,0 0,21 0,-21 21,0-21,0 0,21 0,-21 21,0-21,0 22,0-22,21 21,-21-21,0 0,0 0,22 0,-22 21,0-21,0 21,21-21,-21 0,0 21,0-21,21 0,-21 21,0-21,0 0,21 22,-21-22,0 0,21 0,-21 21,0-21,0 21,0-21,21 21,-21-21,0 21,22-21,-22 0,21 0,-21 21,21-21,-21 0,0 0,-21 0,21 0,-21 0,21 0,-22 0,22 0,-21 0,21 0,-21 0,21 0,-21 0,21 0,0 0,0 0,0 0,21 0,-21 0,21 0,-21 0,21 0,-21 0,22 0,-22 0,0-21,0 0,0 21,0-21,0 21,0-21,0 21,0-21,0 21,0-22,0 22,0 0,0-21,0 21,0-21,0 21,0-21,0 21,0-21,0 21,21 0,-21-21,0 21</inkml:trace>
  <inkml:trace contextRef="#ctx0" brushRef="#br0" timeOffset="22593">3154 1545,'0'0,"21"0,-21 0,21 0,-21 0,21 0,-21 0,21 0,-21 0,22-21,-22 21,21 0,-21 0,0 0,21 0,-21-21,21 21,-21 0,21-21,-21 21,21-21,-21 21,0 0,0-22,22 22,-22 0,0 0,21-21,-21 21,21 0,-21 0,0-21,21 21,-21-21,21 21,-21 0,0 0,0-21,21 21,-21 0,0 0,0-21,0 21,22 0,-22 0,0-22,21 22,-21 0,21 0,-21 0,0 0,0-21,21 21,-21 0,0-21,21 0,-21 21,0 0,21-21,-21 21,0 0,0-21,0 21,22-22,-22 22,21 0,-21-21,21 21,-21-21,21 21,-21 0,0 0,0-21,21 21,-21-21,0 21,21-21,-21 21,0 0,22 0,-22 0,0-22,0 22,0 0,21-21,-21 21,0 0,21 0,-21-21,0 21,0 0,21 0,-21 0,0-21,0 21,21-21,-21 21,-63 0,42 0,21 0,-22 0,1 0,21 0,-21 0,21 0,-21 0,0 0,21 0,-21 0,21 0,-22 0,1 0,21 0,-21 0,42 0,-21 0,21 0,-21 0,22 0,-1 0,-21 0,21 0,0 0,-21 0,21 0,-21 0,21 0,-21 0,0 0,22 0,-22 0,21 0,-21 0,21 0,-21 0,0 21,0 21,0-42,0 0,0 21,0 1,0-22,0 21,0-21,0 21,0-21,0 21,0-21,0 21,0 0,21 1,-21-1,0-21</inkml:trace>
  <inkml:trace contextRef="#ctx0" brushRef="#br0" timeOffset="92293">2074 2328,'0'0,"0"-21,0 0,0 21,0-21,0 21,21 0,-21 0,22 0,-22 0,0-21,21 21,-21 0,21 0,0-21,0 21,-21 0,0 0,0-22,21 22,1 0,-22 0,21 0,-21 0,21 0,0 0,0-21,-21 21,21 0,-21 0,0 0,22-21,-22 21,21 0,-21 0,21 0,-21 0,21 0,21 0,-20 0,41 21,-42-21,-21 21,21-21,1 0,-1 22,-21-22,21 0,-21 0,0 0,21 0,0 21,-21-21,21 0,-21 0,22 0,-22 21,0-21,21 21,0-21,0 21,-21-21,0 21,21-21,0 0,1 0,-22 22,0-22,0 21,21-21,-21 21,21-21,-21 0,21 0,-21 21,0-21,0 21,21-21,-21 0,0 0,0 0,21 0,-21 21,0-21,0 0,22 0,-22 0,0 22,0-22,21 0,-21 21,0-21,21 0,-21 21,21 0,-21-21,21 21,-21-21,21 21,-21 1,0-22,0 0,22 0,-22 21,0-21,0 0,0 0,21 0,-21 0,21 0,-21 21,0-21,0 0,21 21,-21-21,21 0,-21 0,0 0,21 21,-21-21,0 0,22 21,-22-21,21 0,-21 22,21-22,0 0,0 0,-21 0,-21 0,21 0,-21-43,21 43,0 0,0-21,-21 21,21-21,0 21,-21-21,21 0,0 21,0-22,0 22,0 0,0-21,0 21,-22-21,22 21,0 21,0-21,0 21,22-21,-22 22,21-22,-21 21,21 0,-21-21,0 21,0 0,21 0,-21-21,0 0,0 22,21-22,-21 0,0 0,0 21,21 0,-21-21,0 21,0-21,-21 0,0 0,-21 0,21 0,-1 0,-20 0,0-21,21 21,-1 0</inkml:trace>
  <inkml:trace contextRef="#ctx0" brushRef="#br0" timeOffset="97397">4784 1207,'0'-43,"0"22,0 21,0-21,0 21,0-21,0 0,0 21,0-22,0 22,0-21,0 21,0 0,0-21,0 21,0-21,0 21,0-21,0 21,0-21,0 21,0-22,0 22,0 0,21-21,-21 21,0-21,21 0,-21 0,0 21,21 0,-21-21,0 21,0-22,21 22,-21-21,21 21,-21 0,0 0,22-21,-22 0,21 21,-21-21,21 21,0 0,-21-21,0 21,21-22,-21 22,21 0,-21 0,0-21,22 21,-1 0,-21 0,0-21,21 21,-21 0,21 0,0 0,0 0,-21 0,22 0,-1 0,-21 0,21 0,0 0,-21 0,21 0,-21 0,21 0,-21 0,22 0,-22 0,21 0,0 0,-21 0,21 21,-21-21,0 21,21-21,-21 0,0 22,21-22,1 0,-22 0,21 21,-21-21,21 0,0 21,-21-21,21 0,-21 0,0 21,21-21,-21 0,22 0,-22 0,0 21,21-21,-21 0,21 21,-21-21,21 0,-21 0,21 22,-21-22,0 0,21 0,-21 21,22-21,-22 0,21 0,-21 0,0 0,21 0,-21 0,21 21,0-21,-21 0,21 0,-21 0,0 0,0 21,22-21,-22 0,42 0,-42 0,21 21,0-21,0 0,1 0,-22 0,21 0,0 0,-21 0,21 0,-21 0,21 0,0 0,-21 0,22 0,-22 0,0 0,21 0,0 0,-21 0,21 0,-21 0,21-21,-21 21,21 0,1 0,-1-21,0 21,0 0,-21 0,21-21,0 21,-21 0,22-21,-1 21,-21 0,21-22,-21 22,21-21,0 21,-21-21,21 21,-21 0,0-21,22 21,-22 0,0-21,21 21,-21 0,0 0,21 0,-21-21,0 21,0 0,0-22,21 22,-21 0,0-21,21 21,-21-21,21 21,-21-21,22 21,-22 0,21 0,-21-21,0 21,21-21,0 21,-21-22,21 22,-21-21,0 21,21-21,-21 21,0 0,22 0,-22-21,0 21,21 0,-21-21,0 21,21 0,-21-21,0 21,-21 0,0 0,21 0,-22 0,1 21,0-21,0 0,21 21,-21-21,0 21,-1-21,1 0,21 0,-21 21,21-21,0 0,0 21,0-21,42 0,-20-21,-1 21,0-21,0 21,-21 0,21 0,-21 0,21-21,-21 21,0 0,43 0,-43 0,21 0,-21 0,21 0,-21 21,0 0,0 0,0 1,0-22,0 21,0-21,0 42,0-21,0-21,0 21,0-21,-21 22,21-22</inkml:trace>
  <inkml:trace contextRef="#ctx0" brushRef="#br0" timeOffset="102340">7641 0,'21'0,"0"0,-21 0,22 0,-22 0,21 0,-21 0,21 0,-21 0,21 0,0 0,0 0,1 0,-22 0,21 0,0 0,0 0,-21 0,21 0,-21 0,21 0,1 0,-1 0,-21 0,21 0,-21 21,21-21,0 0,-21 0,0 0,21 0,1 0,-1 21,-21-21,21 0,0 0,0 22,-21-22,21 0,-21 0,22 21,-22-21,21 21,0-21,-21 21,21-21,0 21,0 0,-21-21,22 22,-22-1,21-21,-21 21,21 0,-21 0,21-21,-21 0,0 21,0-21,0 22,21-1,-21-21,21 21,-21-21,22 0,-22 21,0-21,0 21,21-21,-21 21,21-21,-21 22,21-1,-21-21,21 21,-21 0,0 0,43 0,-43 1,21-22,-21 21,21 0,-21 0,21-21,-21 21,21 0,0-21,-21 22,0-1,0-21,22 21,-22-21,21 21,-21-21,21 21,-21-21,0 21,0 1,21-1,-21-21,21 0,-21 21,21 21,-21-42,0 0,22 21,-1-21,-21 22,21-1,-21 0,21-21,-21 21,0 0,21-21,-21 21,21 1,-21-22,22 21,-22 0,0-21,21 21,0 0,-21 22,21-22,0-21,-21 21,0 21,21-21,-21-21,22 22,-1 20,-21-21,21 0,-21 0,0 1,0-22,0 21,21 0,-21 0,0 0,0-21,0 21,0-21,0 0,0 22,0-1,0 0,0 0,0-21,0 21,21 0,-21 1,0-22,0 21,0 0,0 0,0 0,0 0,0 1,0-1,0 0,0 0,0 0,0-21,0 21,0 1,0-1,0 0,0 0,0 0,0-21,0 21,0-21,0 22,0-22,0 21,0-21,0 0,0 21,0 0,0-21,0 21,0 0,21-21,-21 22,0-22,0 21,-42-42,21-1,0 22,21 0,0-21,-21 0,21 21,0 0,-22-21,22 0,0 21,0-21,-21 21,21-22,0 1,0 21,0-21,0 21,21 0,1 0,-1 0,-21 0,0 21,21-21,-21 21,21-21,-21 22,0-22,0 0,0 21,0-21,21 21,-21-21,0 0,0 21,0-21,0 21,0-21,0 21,21-21,-21-42,22 42,-22 0,0-21,21 0,-21 21,0 0,21-21,-21-1,21 22,-21-21,21 21,0-21,-21 0,0 21,22-21,-22 21,0 0,21 0,-21-21,0 21,0 0,0-22,0 22,-21 22,21-22,-22 21,22-21,-21 21,21-21,-21 21,21 0,-21 0,0-21,21 0,-21 22,21-1,0-21,-22 21,1-21,21 21,0-21,-21 21,0-21,21 21,0 1,-21-22,21 0,-21-22,21 22,-22-21,22 0,0 0,0 21,0 0,0-21,0 21,0-21,0 21,0-22,0 22,0 0,0-21,0 21,0-21,0 21,0-21,0 21,0-21,0 21,0-21,0 21,0 0,0-22,0 22,0 22,0-1,0 0,0 0,0 0,0-21,0 21,0 22,0-43,22 0,-22 21,0-21,0 21,0-42,0 21,-22-21,22 21,0 0,0-21,0-1,0 22,0-21,0 21,0-21,0 21,22 0,-1 0,0 21,-21-21,0 0,0 21,0-21,21 0,-21 22,0-22,0 21,0-21,0 21,0-21,0 21,0 0,0 0,0-21,0 0,0 22,21-22,-21 0,21 21</inkml:trace>
</inkml:ink>
</file>

<file path=ppt/ink/ink10.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1:06.6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106 0,'0'0,"0"21,0 0,0 1,0-1,0-21,0 21,0 0,0-21,0 21,0 0,0 1,0-22,0 21,0-21,0 21,0 0,0 0,21-21,-21 21,0 1,0-1,0 0,0-21,0 21,0-21,0 21,0 0,0-21,0 22,0-1,0-21,0 21,0 0,0 0,0 0,0 1,0-1,0-21,0 21,0-21,0 21,0-21,0 21,0-21,0 0,0 21,0-21,0 22,-21-22,21-22,0 22,-21-21,21 21,0-21,-22 21,22-21,0 21,-21-21,21 21,0-21,0-1,0 22,-21 0,21-21,0 0,0 21,-21-21,21 0,0 21,0-21,0 21,21 0,-21 0,21 21,-21-21,21 21,-21-21,0 21,22-21,-22 21,0-21,21 21,-21-21,0 0,0 22,21-22,-21 21,0 0,0-21,21 21,-21 0,0-21,21 21,-21-21,0 22,0-1,21-21,1-43,-22 43,21 0,-21-21,21 0,-21 21,21-21,-21 0,21 21,-21-21,0 21,0 0,0-22,0 22,0 0,21 0,-21-21</inkml:trace>
</inkml:ink>
</file>

<file path=ppt/ink/ink1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1:10.11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42 0,'0'0,"0"0,0 21,0-21,0 21,0-21,0 21,0-21,0 21,0-21,0 22,0-22,0 21,0-21,0 0,0 21,0 0,0-21,0 21,0-21,0 21,0-21,0 22,0-1,0-21,0 0,0 21,21-21,-21 0,0 21,0-21,0 21,0-21,0 21,0-21,0 22,0-22,0 0,0 21,0-21,0 21,21-21,-21 21,0 0,0 0,0-21,0 0,0 22,0-22,0 0,0 21,0 0,0-21,0 21,0-21,0 21,0-21,0 21,0-21,0 22,0-22,0 21,0-21,0 21,0-21,0 21,0-21,0 21,0-21,0 21,0-21,0 0,0 22,0-22,0 21,0-21,0 21,0-21,-42-21,42 0,-21-1,21 1,-21 21,21-21,0 0,0 21,0 0,0-21,0 21,0-21,0 21,0 0,0 21,0-21,0 21,0-21,0 21,0-21,0 21,21-21,-21 21,0-21,0 0,21 0,-21 0,21 0,-21 0,0 0,21 0,-21-21,0 21,21-21,1 21,-22-21,0 21,0-21,21 21,-21 0,21 0,-21-21</inkml:trace>
</inkml:ink>
</file>

<file path=ppt/ink/ink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1:24.37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1820,'0'-21,"0"21,0-21,0 0,0 21,0 0,21 0,-21-22,0 22,0-21,0 21,0-21,0 21,0-21,0 21,0-21,0 21,0 0,0-21,0 21,0-22,0 1,0 21,0-21,0 0,0 21,0-21,0 21,0-21,0 21,0 0,0-22,21 22,-21-21,0 0,0 21,0-21,0 21,0-21,0 21,0 0,0-21,0 21,22-22,-22 22,0-21,0 21,21 0,-21-21,0 21,21-21,-21 21,0 0,0-21,0 21,0-21,0 21,21 0,-21-22,0 22,0-21,0 21,0-21,0 21,0 0,0-21,0 21,0-21,0 0,0 21,0-22,0 22,0-21,0 21,0-21,0 21,0 0,21-21,-21 21,0-21,0 21,0-21,0 21,0-22,21 22,-21-21,0 21,0-21,0 21,0 0,0-21,0 21,22-21,-22 21,0-21,0 21,0-22,21 22,-21-21,0 21,0 0,0-21,0 21,0-21,0 21,0-21,0 21,0-21,0-1,0 22,0-21,0 21,0 0,0-21,0 21,0-21,0 21,21-21,-21 21,0-21,21 21,-21-22,0 1,21 21,-21 0,0-21,0 0,0 21,21-21,-21 21,0-21,0 21,22-22,-22 22,0-21,0 21,0 0,0-21,0 21,0-21,0 21,0-21,0 21,0-21,0 21,0-22,0 22,0 0,0-21,0 21,0-21,0 21,0-21,0 21,21-21,-21 21,0-21,0 21,0 0,0-22,0 22,0-21,0 0,0 21,0-21,0 21,0-21,0 21,0-21,0 21,0 0,0-22,0 22,0-21,0 21,0-21,0 21,0-21,0 21,0-21,0 21,0 0,0 21,-21-21,21 21,0-21,0 21,-22-21,22 21,0-21,0 22,0-22,0 0,-21 21,21-21,0 21,0 0,0-21,0 21,-21-21,21 21,0 1,0-22,0 0,0 21,0-21,0 21,0-21,-21 0,21 21,0-21,0-21,0 21,0-21,0 21,0-21,0 21,0-22,0 1,0 21,0-21,0 0,0 21,0 0,21 0,-21 0,21 0,-21-21,0 21,21 0,-21 0,0-21,0 21,22 0,-22-22,0 1,0 21,0-21,0 21,21-21,-21 21,0 0,21 0,-21 21,0 0,0-21,21 21,-21-21,0 22,21-22,-21 21,0 0,0-21,21 0,-21 0,0 21,0-21,22 21,-22 0,0-21,21 22,-21-22,0 21,0-21,21 21,-21 0,0-21</inkml:trace>
</inkml:ink>
</file>

<file path=ppt/ink/ink3.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1:32.4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1759 191,'-21'0,"21"0,-21 0,21 0,-21 0,21 0,-21 0,21 0,0 0,-22 0,22 0,-21 0,21 21,-21-21,0 21,0-21,0 0,21 21,-22-21,22 0,-21 22,21-22,-21 0,21 21,-21-21,21 0,0 21,0-21,-21 0,21 0,-21 0,21 0,0 21,-22-21,22 0,-21 0,21 0,-21 0,21 0,0 0,-21 0,21 21,-21-21,21 0,-21 0,21 0,-22 0,22 0,-21 0,0 0,0 0,21 0,0 0,-21 0,0 0,21 0,-22 0,22 0,-21 0,0 0,21 0,-21 0,0 0,21 0,0 0,-21 0,21 0,-22 0,1 0,21 0,-21 0,0 0,0 0,21 0,-21 0,21 0,0 0,-22 0,1 0,21 0,-21 0,0 0,0 0,21 0,-21 0,-1-21,22 21,-21 0,21 0,-21-21,21 21,-21 0,0 0,21 0,-21 0,21 0,-22 0,22 0,-21 0,21 0,-21 0,21-21,-21 21,0-21,0 21,21 0,0-22,0 22,-22 0,1 0,21-21,-21 21,0-21,0 21,21 0,-21-21,21 21,-43 0,22-21,0 21,21 0,-21-21,-22 21,43-22,0 22,-21 0,21-21,-21 21,21 0,0 0,-21 0,21 0,-21 0,21-21,-21 21,21 0,-22-21,1 21,21 0,0-21,0 21,0-21,-21 21,21 0,-21 0,0 0,21 0,-21 0,21 0,0 42,0-21,21-21,-21 21,0 0,0-21,0 0,0 22,0-1,0-21,0 21,0 0,0 0,0-21,0 21,0-21,21 22,-21-22,0-22,0 22,0-21,0 21,-21-21,21 0,0 21,-21-21,21 0,0-1,0 22,-22 0,22-21,0 0,0 21,0-21,0 21,22 0,20 0,-42-21,21 21,0 0,-21 0,21-21,-21 21,0 0,22 0,-22 0,21 0,-21 0,21 0,0 0,0 0,0 0,-21 0,0-22,22 22</inkml:trace>
</inkml:ink>
</file>

<file path=ppt/ink/ink4.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1:49.73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0 327,'0'0,"21"0,0-21,-21 21,21 0,1 0,-1 0,-21 0,21 0,0 0,0-21,0 21,1 0,-22 0,21 0,0 0,0-21,-21 21,21 0,0 0,-21-22,22 22,-1 0,-21 0,21-21,0 21,0 0,-21-21,21 21,1-21,-22 21,21 0,-21-21,21 21,-21 0,21-21,0-1,0 22,-21-21,0 21,22 0,-22-21,0 21,21 0,-21-21,21 21,-21 0,0 0,21 0,-21-21,0 21,21 0,0 0,-21 0,22 0,-1 0,0 0,0 0,-21-21,21 21,-21 0,21 0,1 0,-22 0,21 0,0 0,0 0,-21 0,21 0,-21 0,21 0,1 0,-22 0,21 0,-21 0,21 0,-21 0,21 0,-21 0,0 0,21 0,0 0,1 0,-22 0,21 0,-21 21,21 0,0-21,0 21,0-21,1 0,-1 21,-21-21,21 21,-21-21,21 0,0 22,-21-22,21 0,1 21,-22-21,21 0,-21 21,21 0,0 0,0-21,-21 0,43 21,-22 1,0-22,-21 0,21 21,0 0,-21-21,21 21,-21-21,22 0,-22 21,21-21,0 21,-63-42,20 0,1 0,21 21,0-21,-21 0,0 21,0-22,21 1,-21 0,21 21,-22-21,22 21,0 0,0-21,0 21,0 0,0-21,0 21,0-22,0 22,0-21,0 21,0-21,0 21,0 0,0-21,0 42,0 0,0 0,0-21,0 22,0-22,22 21,-22 0,0 0,0-21,21 21,-21 0,0-21,21 22,-21-22,0 21,0-21,0 21,21-21,-21 0,0 0,21 21,0-21,1 0,-22 0,-22 0,22 21,0-21,-21 0,21 0,-21 0,0 21,0-21,21 0,-21 22,21-22,0 0,-22 0,22 21,0-21,-21 0,21 21</inkml:trace>
</inkml:ink>
</file>

<file path=ppt/ink/ink5.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1:40.4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508 2815,'0'0,"0"-21,0 21,-21-21,21 0,0 21,-21-21,21 0,0 21,0 0,-22-22,22 1,0 21,0-21,0 0,0 21,-21-21,21 21,0-21,0 21,0-22,0 1,0 21,0 0,0 0,0-21,0 21,0-21,-21 21,21-21,0 21,0-21,0-1,-21 22,21-21,0 21,0-21,0 21,0 0,0-21,-21 21,21 0,0-21,0 21,0-21,0 21,0-22,0 22,0-21,-21 21,21 0,0-21,0 0,0 21,-22-21,22 0,0-1,0 1,-21 0,21 0,0 0,0 21,0-21,0-1,-21 22,21-21,0 0,0 21,0-21,0 0,0 21,0 0,0-21,0 21,0-22,0 22,0-21,-21 21,21-21,0 0,0 21,0 0,0-21,-21 0,21 21,0-22,0 1,0 21,-21-21,21 0,0 21,0-21,0 0,0 21,0-22,0 1,-22 0,22 0,0 0,0 21,0-21,-21-1,21 22,0-21,0 21,0-21,0 21,0-21,-21 21,21-21,0 21,0-21,0 21,0-22,0 1,0 0,0 21,0-42,0 42,0 0,0-21,0 21,0-22,0 1,0 0,0 21,0-21,-21 21,21-21,0 21,0-21,0 21,0 0,0-22,0 22,0-21,0 0,0 0,0 21,0-21,0 0,0-1,0 22,0-21,0 0,0 0,0 0,0 0,0 21,0-22,0 1,0 0,0 0,0 21,0-21,0 21,0-21,0 21,0-22,0 1,0 21,0-21,0 0,0 21,0-21,0 0,0 21,0 0,0-22,0 1,0 0,0 21,0-21,0 21,0-21,0 21,0-21,0 21,0-22,0 22,0 0,0-21,0 21,0-21,0 21,0-21,0 0,0 21,0-21,0 21,0-22,0 22,0-21,0 21,0 21,0 1,-21-22,21 21,0-21,-21 21,21 0,0 0,-22-21,22 21,-21-21,21 22,0-22,0 21,-21 0,0-21,21 0,0-21,0 0,21 21,-21-22,21 22,-21-21,21 21,-21-21,0 21,0-21,0 21,22 0,-22-21,21 21,-21 0,0 0,21 0,-21-21,42 21,-21 21,1 0,-22-21,0 21,0-21,21 21,-21 0,21 1,-21-22,21 0,-21 0,0 21,0-21,21 21,-21-21,0 21</inkml:trace>
  <inkml:trace contextRef="#ctx0" brushRef="#br0" timeOffset="6200">1037 0,'0'21,"0"-21,0 22,0-22,0 21,0 0,0-21,0 0,0 21,0-21,0 21,0 0,0-21,0 22,0-1,0-21,0 21,0 0,0-21,0 0,0 21,0-21,0 21,0-21,0 22,0-22,0 21,21-21,-21 0,0 21,0 0,0-21,0 0,0 21,0 0,0-21,0 22,0-1,0-21,0 21,0-21,21 21,-21 0,0-21,0 0,0 21,0 1,0-22,0 21,0-21,0 21,0-21,0 21,0-21,0 21,0-21,22 21,-22-21,0 22,0-1,0 0,0-21,0 21,0 0,0 0,0-21,0 22,0-22,-22-64,1 43,0 21,21-21,0 0,0-1,-21 1,21 21,0-21,0 21,0-21,0 0,-21 21,21 0,0-21,0 21,0 21,21 0,-21-21,21 21,-21 0,0 0,0-21,21 22,-21-22,0 21,21 21,-21-21,0-21,22 0,-22 21,0-21,0 22,21-1,-21-21,0 21,0-21,21-42,-21 20,21 22,-21 0,21-21,-21 21,0-21,21 0,-21 21,0-21,0 21,22 0,-1-21,-21-1,0 22,21 0,-21-21</inkml:trace>
</inkml:ink>
</file>

<file path=ppt/ink/ink6.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1:14.73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1799 0,'0'0,"0"0,0 21,0-21,0 22,0-22,0 21,0-21,0 21,0-21,0 21,0-21,0 0,0 21,0-21,0 21,0-21,0 22,0-22,0 21,-21-21,21 21,0-21,0 0,0 21,-21-21,21 0,0 0,-21 21,21-21,-22 21,22-21,-21 22,21-22,0 0,0 21,0-21,-21 0,21 0,0 21,-21-21,21 0,0 0,-21 0,21 21,0-21,-21 0,21 21,0-21,-22 0,22 21,0-21,-21 22,21-22,0 0,-21 21,21-21,0 21,-21-21,21 0,-21 21,21-21,0 0,-21 0,21 21,0-21,0 0,0 0,-22 0,22 21,0-21,-21 0,21 0,0 0,-21 22,21-22,-21 0,21 21,-21-21,21 0,0 21,0-21,0 0,-21 0,21 21,0-21,-22 0,22 21,0-21,0 0,0 0,-21 0,21 21,0-21,0 22,-21-22,21 0,-21 0,21 0,0 21,0-21,-21 0,21 0,0 0,-21 0,21 0,-22 0,22 0,-21 0,21 0,-21 0,21 21,0-21,0 0,-21 0,21 0,-21 0,0 0,21 0,-22 0,22 0,-21 0,21 0,-21 0,21 0,0 0,-21 0,21 0,-21 0,21 0,-21 0,21 0,0 21,-22-21,22 0,-21 0,21 0,0 0,-21 0,21 0,-21 0,21 0,-21 0,21 0,-21 0,21 0,-22 0,22 0,0 0,-21 0,21 0,-21 0,21 0,-21 0,21 0,-21 0,21 0,-21 0,21 0,0 0,-22 0,22 0,-21 0,21 0,-21 0,21 0,-21 0,0 0,21 0,-21 0,21 0,0 0,-22 0,22 0,-21-21,21 21,-21 0,21 0,-21-21,21 21,-21 0,21 0,0 0,0-21,-21 21,21 0,-22 0,22-22,0 22,-42 0,42-21,-21 21,21 0,-21 0,-22-21,43 0,-21 21,21 0,0-21,-21 21,21 0,-21 0,0-21,21 21,-21 0,-1 0,22-22,0 22,-21 0,0 0,21 0,0 0,-21-21,21 0,-21 21,21-21,0 21,-21 0,21-21,0 21,0-21,0 21,0-22,0 22,0 0,0-21,0 21,0-21,-22 21,22-21,0 21,0 0,0 0,0 21,0-21,-21 0,21 21,-21-21,21 21,-21-21,21 0,0 0,0-21,0 0,0 21,0-21,0 21,0-21,0 21,21 0,-21-21,21 21,-21 0,0 0,21 0,-21 0,22 21,-22 0,0-21,21 21,-21-21,0 0,0 21,21-21,0 21,0 1,0-22</inkml:trace>
</inkml:ink>
</file>

<file path=ppt/ink/ink7.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2:16.4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550 0,'0'21,"0"1,0-22,0 21,0-21,0 21,0-21,0 21,0-21,0 21,0-21,0 21,0 1,0-22,0 21,0 0,0 0,0 0,0-21,0 21,0 1,0-22,0 21,0-21,0 21,0 0,0 0,0-21,0 21,0 1,0-1,0 0,0 0,0-21,0 21,0 0,0-21,0 22,0-22,0 42,0-21,0-21,0 21,-21-21,21 21,0 1,0-1,0-21,0 21,0-21,-21 21,21 0,0 0,0-21,0 22,0-1,-21 0,21 0,0 0,0-21,0 0,0 21,-21 22,21-22,0 0,0 0,0-21,0 21,0-21,0 22,0-22,0 21,0 0,0-21,0 21,0 0,0 0,-22 1,22-22,0 21,0 0,0-21,0 21,0 0,0-21,-21 0,21 0,0 21,0 1,0-22,0 0,0 21,0 0,0 0,-21-21,21 21,0 0,0-21,0 22,0-1,0-21,0 21,-21 0,21 0,0 0,-21 1,21-1,0 0,-21-21,21 42,0-21,0 1,-22-22,22 21,0 0,0-21,0 21,-21 0,21 0,0 1,0-1,-21 0,21 0,0 0,-21-21,21 21,0 1,0-1,0 0,0-21,0 21,-21 0,21 0,0-21,0 22,0-22,0 21,-21 0,21 0,0 0,0 0,0 1,0-22,0 21,0 0,0 0,0 0,0-21,0 21,0 22,0-22,0 0,0 21,0-42,0 43,0-22,0 0,0-21,0 21,0 0,0 1,0-1,0 0,21 0,-21 0,0 0,0 22,0-22,0 0,0 0,0 0,0 1,0 20,21-21,-21 0,0 0,0-21,0 22,0-1,0-21,0 21,0 0,0 0,0-21,0 21,0 1,0 20,0-21,0 0,0-21,0 21,0 1,0-1,0-21,0 21,0-21,0 21,-21-63,0 21,-1-1,22 22,-21-21,21 0,-21 0,21 0,-21 21,21 0,-21-21,21-1,-21 22,21-21,0 21,0 0,21 0,-21 0,21 0,-21 0,21 0,-21 21,0-21,21 22,-21-1,21 0,-21-21,22 21,-22-21,0 21,0-21,21 21,-21-21,0 0,21 22,-21-22,0 21,0-21,0 0,21 0,-21 0,0 21,0-21,21 0,-21-64,0 43,0 0,0 0,21-21,-21 20,0 1,0 0,22 0,-22 21,0-21,0 21,21 0,-21 0,21-21,-21 21</inkml:trace>
  <inkml:trace contextRef="#ctx0" brushRef="#br0" timeOffset="6480">148 5800,'0'0,"0"21,0-21,0 21,0 0,0 1,0-22,0 21,0 0,0-21,0 21,0 0,0 0,0 1,0-1,0-21,0 21,0 0,0-21,0 0,0 21,0 0,0-21,0 22,0-1,0-21,0 21,0 0,0-21,0 21,0-21,0 0,0 21,21-21,-21 22,0-22,0 21,0-21,0 21,0-21,0 21,0-21,0 0,0 21,0-21,0 21,21-21,-21 0,0 22,0-22,0 21,0-21,0 21,0-21,0 21,0-21,0 21,0-21,0 21,22-21,-22 22,0-22,0 21,0-21,-22 0,1-21,0-1,21 22,-21-21,21 0,-21 21,21-21,-21 0,21 21,-22 0,22-21,-21-1,21 22,-21 0,21-21,-21 21,21 0,0-21,0 21,0 0,0 0,21 21,-21 0,21-21,0 22,-21-1,0 0,22 0,-22 0,0-21,21 21,-21 1,0-22,21 0,-21-22,21 22,-21-21,21 21,-21-21,0 0,21 0,-21 0,22-1,-22 22,0 0,0-21,21 0,-21 21,0-21,21 21,-21-21,0 21,21-21,-21-1,0 22,21 0,-21 0,0-21,21 21,-21 0</inkml:trace>
</inkml:ink>
</file>

<file path=ppt/ink/ink8.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0:54.1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0,'0'0,"21"0,-21 21,0-21,21 22,1-22,-22 21,0-21,0 21,21-21,-21 21,21 0,-21-21,21 0,-21 0,21 21,-21-21,0 0,21 22,-21-22,0 0,22 21,-22-21,0 21,21-21,-21 21,0-21,21 0,-21 21,0-21,21 0,-21 21,0-21,21 0,-21 0,21 22,-21-22,0 0,0 21,0-21,0 0,22 21,-22-21,21 0,-21 0,21 0,-21 21,0-21,21 21,-21-21,21 21,-21-21,0 22,21-22,-21 0,0 21,22-21,-22 0,21 21,-21-21,21 21,-21-21,0 0,0 21,21 0,-21-21,21 22,-21-22,0 21,21-21,-21 21,0-21,0 21,22-21,-22 0,21 0,-21 21,0-21,21 21,-21-21,0 22,21-22,-21 21,0-21,0 21,21-21,-21 0,0 21,0-21,0 0,21 21,-21 0,0-21,0 0,22 0,-22 22,0-1,0-21,0 21,-22-21,22 0,-21 0,21-21,0 21,-21 0,21-21,0 21,-21-22,21 22,0 0,0-21,-21 21,21 0,-21-21,21 21,0-21,0 21,-22 0,22 0,22 0,-22 0,21 0,-21 0,21 0,-21 0,21 0,-21 0,0 0,21 21,-21-21,0 0,0 0,0 21,21-21,-21-21,0 0,0 21,0-21,0 21,0-21,0 21,0-22,0 22,0-21,0 21,0 0,22-21,-22 0,21 21,-21-21,0 21,21 0,-21-21</inkml:trace>
</inkml:ink>
</file>

<file path=ppt/ink/ink9.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2-08-01T08:00:59.3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0,'0'22,"0"-1,0 0,0 0,0-21,21 21,-21 0,0 1,0-22,0 0,0 21,21 0,-21 0,0-21,0 21,21 0,-21 1,0-22,0 21,0-21,0 21,0-21,0 21,0 0,22-21,-22 0,0 21,0-21,0 22,0-22,0 21,21-21,-21 21,0 0,0 0,0-21,0 21,0-21,21 0,-21 22,0-22,0 21,0-21,0 21,0-21,0 21,0-21,0 21,21-21,-21 21,0 1,0-22,21 0,-21 21,0 0,0 0,0-21,0 21,0 0,0-21,0 22,21-22,-21 21,0 0,0-21,0 21,0-21,22 21,-22-21,0 21,0 1,0-22,0 21,21 0,-21-21,0 21,0-21,0 0,0 21,0 0,0-21,0 22,21-22,-21 21,0 0,0-21,0 21,0 0,0-21,21 21,-21-21,0 22,0-1,0-21,0 21,0-21,0 21,0 0,0-21,21 21,-21-21,0 0,0 22,0-22,0 21,0 0,0-21,0 21,0 0,0-21,0 21,0 1,0-22,0 21,0-21,0 21,0 0,0-21,0 21,0 0,0-21,0 22,0-1,0-21,0 21,0 0,0-21,0 21,0-21,0 21,0 1,0-22,0 21,0 0,0 0,0-21,-21 21,21 0,0 1,0-1,0-21,0 21,0-21,-21 0,21 0,0 21,0-21,0 21,0 0,-21-21,21 22,0-22,-21 21,21 0,0-21,0 0,0 21,0-21,-22 21,22-21,0 21,0-63,0 21,0 0,0-22,22 43,-22-21,0 0,0 21,0-21,0 21,0 0,0 0,0 0,21 21,-21 0,0-21,0 21,0-21,0 22,0-1,0-21,0 21,0-21,0 0,0 21,0-21,0 0,21 0,-21-21,0 21,0 0,21 0,-21-21,21 21,-21-21,21 21,-21-22,0 22,0 0,22 0,-22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0D36E5F-F18D-4F9A-9DAE-91CE0773E93C}" type="datetimeFigureOut">
              <a:rPr lang="en-CA" smtClean="0"/>
              <a:pPr/>
              <a:t>02/12/2013</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86DA871-0AD5-463D-B770-859431BACF61}" type="slidenum">
              <a:rPr lang="en-CA" smtClean="0"/>
              <a:pPr/>
              <a:t>‹#›</a:t>
            </a:fld>
            <a:endParaRPr lang="en-CA"/>
          </a:p>
        </p:txBody>
      </p:sp>
    </p:spTree>
    <p:extLst>
      <p:ext uri="{BB962C8B-B14F-4D97-AF65-F5344CB8AC3E}">
        <p14:creationId xmlns:p14="http://schemas.microsoft.com/office/powerpoint/2010/main" val="292232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10</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11</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12</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13</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2</a:t>
            </a:fld>
            <a:endParaRPr lang="en-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24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3</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6DA871-0AD5-463D-B770-859431BACF6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6</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7</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8</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6DA871-0AD5-463D-B770-859431BACF61}"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12/2/2013</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12/2/2013</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5.emf"/><Relationship Id="rId18" Type="http://schemas.openxmlformats.org/officeDocument/2006/relationships/customXml" Target="../ink/ink8.xml"/><Relationship Id="rId3" Type="http://schemas.openxmlformats.org/officeDocument/2006/relationships/image" Target="../media/image20.jpeg"/><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customXml" Target="../ink/ink5.xml"/><Relationship Id="rId17" Type="http://schemas.openxmlformats.org/officeDocument/2006/relationships/image" Target="../media/image27.emf"/><Relationship Id="rId25" Type="http://schemas.openxmlformats.org/officeDocument/2006/relationships/image" Target="../media/image31.emf"/><Relationship Id="rId2" Type="http://schemas.openxmlformats.org/officeDocument/2006/relationships/notesSlide" Target="../notesSlides/notesSlide20.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24.emf"/><Relationship Id="rId24" Type="http://schemas.openxmlformats.org/officeDocument/2006/relationships/customXml" Target="../ink/ink11.xml"/><Relationship Id="rId5" Type="http://schemas.openxmlformats.org/officeDocument/2006/relationships/image" Target="../media/image21.emf"/><Relationship Id="rId15" Type="http://schemas.openxmlformats.org/officeDocument/2006/relationships/image" Target="../media/image26.emf"/><Relationship Id="rId23" Type="http://schemas.openxmlformats.org/officeDocument/2006/relationships/image" Target="../media/image30.emf"/><Relationship Id="rId10" Type="http://schemas.openxmlformats.org/officeDocument/2006/relationships/customXml" Target="../ink/ink4.xml"/><Relationship Id="rId19" Type="http://schemas.openxmlformats.org/officeDocument/2006/relationships/image" Target="../media/image28.emf"/><Relationship Id="rId4" Type="http://schemas.openxmlformats.org/officeDocument/2006/relationships/customXml" Target="../ink/ink1.xml"/><Relationship Id="rId9" Type="http://schemas.openxmlformats.org/officeDocument/2006/relationships/image" Target="../media/image23.emf"/><Relationship Id="rId14" Type="http://schemas.openxmlformats.org/officeDocument/2006/relationships/customXml" Target="../ink/ink6.xml"/><Relationship Id="rId22" Type="http://schemas.openxmlformats.org/officeDocument/2006/relationships/customXml" Target="../ink/ink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57500"/>
            <a:ext cx="8458200" cy="1143000"/>
          </a:xfrm>
        </p:spPr>
        <p:txBody>
          <a:bodyPr/>
          <a:lstStyle/>
          <a:p>
            <a:r>
              <a:rPr lang="en-US" sz="5400" smtClean="0">
                <a:solidFill>
                  <a:schemeClr val="bg1"/>
                </a:solidFill>
              </a:rPr>
              <a:t>Chapter 13: </a:t>
            </a:r>
            <a:r>
              <a:rPr lang="en-US" sz="5400" dirty="0" smtClean="0">
                <a:solidFill>
                  <a:schemeClr val="bg1"/>
                </a:solidFill>
              </a:rPr>
              <a:t>Excretion</a:t>
            </a:r>
            <a:endParaRPr lang="en-US" sz="5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0" y="457200"/>
            <a:ext cx="4876800" cy="5943599"/>
          </a:xfrm>
        </p:spPr>
        <p:txBody>
          <a:bodyPr/>
          <a:lstStyle/>
          <a:p>
            <a:pPr marL="582930" indent="-514350">
              <a:buClr>
                <a:schemeClr val="bg1"/>
              </a:buClr>
              <a:buFont typeface="+mj-lt"/>
              <a:buAutoNum type="arabicPeriod" startAt="8"/>
            </a:pPr>
            <a:r>
              <a:rPr lang="en-CA" dirty="0" smtClean="0">
                <a:solidFill>
                  <a:schemeClr val="bg1"/>
                </a:solidFill>
              </a:rPr>
              <a:t>The filtrate from many nephrons is now collected by the collecting duct.  Since is passes through the renal medulla again, additional water is reabsorbed as it passes through this hypertonic area.  This concentrates the urine.  </a:t>
            </a:r>
          </a:p>
          <a:p>
            <a:pPr marL="582930" indent="-514350">
              <a:buClr>
                <a:schemeClr val="bg1"/>
              </a:buClr>
              <a:buNone/>
            </a:pPr>
            <a:r>
              <a:rPr lang="en-CA" dirty="0" smtClean="0">
                <a:solidFill>
                  <a:schemeClr val="bg1"/>
                </a:solidFill>
              </a:rPr>
              <a:t>Note: some urea may be reabsorbed due to the concentration gradient.</a:t>
            </a:r>
            <a:endParaRPr lang="en-CA" dirty="0">
              <a:solidFill>
                <a:schemeClr val="bg1"/>
              </a:solidFill>
            </a:endParaRPr>
          </a:p>
        </p:txBody>
      </p:sp>
      <p:pic>
        <p:nvPicPr>
          <p:cNvPr id="9" name="Picture 7" descr="reabsorptionwater_a_c_la_739"/>
          <p:cNvPicPr>
            <a:picLocks noGrp="1" noChangeAspect="1" noChangeArrowheads="1"/>
          </p:cNvPicPr>
          <p:nvPr>
            <p:ph sz="half" idx="2"/>
          </p:nvPr>
        </p:nvPicPr>
        <p:blipFill>
          <a:blip r:embed="rId3" cstate="print"/>
          <a:srcRect l="52966" t="30512" r="7316" b="1931"/>
          <a:stretch>
            <a:fillRect/>
          </a:stretch>
        </p:blipFill>
        <p:spPr>
          <a:xfrm>
            <a:off x="5417423" y="228600"/>
            <a:ext cx="3592145" cy="6454012"/>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lstStyle/>
          <a:p>
            <a:r>
              <a:rPr lang="en-CA" dirty="0" smtClean="0">
                <a:solidFill>
                  <a:schemeClr val="bg1"/>
                </a:solidFill>
                <a:latin typeface="+mn-lt"/>
              </a:rPr>
              <a:t>Summary</a:t>
            </a:r>
            <a:endParaRPr lang="en-CA" dirty="0">
              <a:solidFill>
                <a:schemeClr val="bg1"/>
              </a:solidFill>
              <a:latin typeface="+mn-lt"/>
            </a:endParaRPr>
          </a:p>
        </p:txBody>
      </p:sp>
      <p:sp>
        <p:nvSpPr>
          <p:cNvPr id="3" name="Content Placeholder 2"/>
          <p:cNvSpPr>
            <a:spLocks noGrp="1"/>
          </p:cNvSpPr>
          <p:nvPr>
            <p:ph sz="half" idx="1"/>
          </p:nvPr>
        </p:nvSpPr>
        <p:spPr>
          <a:xfrm>
            <a:off x="464344" y="762001"/>
            <a:ext cx="4038600" cy="5534464"/>
          </a:xfrm>
        </p:spPr>
        <p:txBody>
          <a:bodyPr/>
          <a:lstStyle/>
          <a:p>
            <a:endParaRPr lang="en-CA" dirty="0">
              <a:solidFill>
                <a:schemeClr val="bg1"/>
              </a:solidFill>
            </a:endParaRPr>
          </a:p>
        </p:txBody>
      </p:sp>
      <p:sp>
        <p:nvSpPr>
          <p:cNvPr id="4" name="Content Placeholder 3"/>
          <p:cNvSpPr>
            <a:spLocks noGrp="1"/>
          </p:cNvSpPr>
          <p:nvPr>
            <p:ph sz="half" idx="2"/>
          </p:nvPr>
        </p:nvSpPr>
        <p:spPr/>
        <p:txBody>
          <a:bodyPr/>
          <a:lstStyle/>
          <a:p>
            <a:endParaRPr lang="en-CA"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62000"/>
          </a:xfrm>
        </p:spPr>
        <p:txBody>
          <a:bodyPr/>
          <a:lstStyle/>
          <a:p>
            <a:pPr>
              <a:buClr>
                <a:schemeClr val="bg1"/>
              </a:buClr>
            </a:pPr>
            <a:r>
              <a:rPr lang="en-CA" dirty="0" smtClean="0">
                <a:solidFill>
                  <a:schemeClr val="bg1"/>
                </a:solidFill>
                <a:latin typeface="+mn-lt"/>
              </a:rPr>
              <a:t>Hormones</a:t>
            </a:r>
            <a:endParaRPr lang="en-CA" dirty="0">
              <a:solidFill>
                <a:schemeClr val="bg1"/>
              </a:solidFill>
              <a:latin typeface="+mn-lt"/>
            </a:endParaRPr>
          </a:p>
        </p:txBody>
      </p:sp>
      <p:sp>
        <p:nvSpPr>
          <p:cNvPr id="3" name="Content Placeholder 2"/>
          <p:cNvSpPr>
            <a:spLocks noGrp="1"/>
          </p:cNvSpPr>
          <p:nvPr>
            <p:ph sz="half" idx="1"/>
          </p:nvPr>
        </p:nvSpPr>
        <p:spPr>
          <a:xfrm>
            <a:off x="152400" y="762000"/>
            <a:ext cx="4724400" cy="6096000"/>
          </a:xfrm>
        </p:spPr>
        <p:txBody>
          <a:bodyPr/>
          <a:lstStyle/>
          <a:p>
            <a:pPr>
              <a:buClr>
                <a:schemeClr val="bg1"/>
              </a:buClr>
            </a:pPr>
            <a:r>
              <a:rPr lang="en-CA" dirty="0" smtClean="0">
                <a:solidFill>
                  <a:schemeClr val="bg1"/>
                </a:solidFill>
              </a:rPr>
              <a:t>During dehydration or low water concentration in the blood, the hypothalamus produces Anti-Diuretic Hormone (ADH).</a:t>
            </a:r>
          </a:p>
          <a:p>
            <a:pPr>
              <a:buClr>
                <a:schemeClr val="bg1"/>
              </a:buClr>
            </a:pPr>
            <a:r>
              <a:rPr lang="en-CA" dirty="0" smtClean="0">
                <a:solidFill>
                  <a:schemeClr val="bg1"/>
                </a:solidFill>
              </a:rPr>
              <a:t>ADH is secreted out the posterior pituitary gland into the blood to act on the kidney</a:t>
            </a:r>
            <a:endParaRPr lang="en-CA" dirty="0">
              <a:solidFill>
                <a:schemeClr val="bg1"/>
              </a:solidFill>
            </a:endParaRPr>
          </a:p>
        </p:txBody>
      </p:sp>
      <p:pic>
        <p:nvPicPr>
          <p:cNvPr id="7" name="Content Placeholder 6" descr="brain.jpg"/>
          <p:cNvPicPr>
            <a:picLocks noGrp="1" noChangeAspect="1"/>
          </p:cNvPicPr>
          <p:nvPr>
            <p:ph sz="half" idx="2"/>
          </p:nvPr>
        </p:nvPicPr>
        <p:blipFill>
          <a:blip r:embed="rId3" cstate="print"/>
          <a:srcRect l="23750" t="12500" r="8750" b="25000"/>
          <a:stretch>
            <a:fillRect/>
          </a:stretch>
        </p:blipFill>
        <p:spPr>
          <a:xfrm>
            <a:off x="5029200" y="0"/>
            <a:ext cx="4114800" cy="3048000"/>
          </a:xfrm>
        </p:spPr>
      </p:pic>
      <p:pic>
        <p:nvPicPr>
          <p:cNvPr id="8" name="Picture 7" descr="hypothalamus.jpg"/>
          <p:cNvPicPr>
            <a:picLocks noChangeAspect="1"/>
          </p:cNvPicPr>
          <p:nvPr/>
        </p:nvPicPr>
        <p:blipFill>
          <a:blip r:embed="rId4" cstate="print"/>
          <a:stretch>
            <a:fillRect/>
          </a:stretch>
        </p:blipFill>
        <p:spPr>
          <a:xfrm>
            <a:off x="5181600" y="2057400"/>
            <a:ext cx="3657600" cy="4812631"/>
          </a:xfrm>
          <a:prstGeom prst="rect">
            <a:avLst/>
          </a:prstGeom>
        </p:spPr>
      </p:pic>
      <p:cxnSp>
        <p:nvCxnSpPr>
          <p:cNvPr id="10" name="Straight Arrow Connector 9"/>
          <p:cNvCxnSpPr/>
          <p:nvPr/>
        </p:nvCxnSpPr>
        <p:spPr>
          <a:xfrm flipH="1">
            <a:off x="8534400" y="6019800"/>
            <a:ext cx="457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382000" y="2590800"/>
            <a:ext cx="457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19600" y="1447800"/>
            <a:ext cx="2209800" cy="457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1828800"/>
            <a:ext cx="2362200" cy="18288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924800" y="6400800"/>
            <a:ext cx="457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399"/>
            <a:ext cx="3505200" cy="6553201"/>
          </a:xfrm>
        </p:spPr>
        <p:txBody>
          <a:bodyPr>
            <a:normAutofit fontScale="92500" lnSpcReduction="20000"/>
          </a:bodyPr>
          <a:lstStyle/>
          <a:p>
            <a:pPr>
              <a:buClr>
                <a:schemeClr val="bg1"/>
              </a:buClr>
            </a:pPr>
            <a:r>
              <a:rPr lang="en-CA" dirty="0" smtClean="0">
                <a:solidFill>
                  <a:schemeClr val="bg1"/>
                </a:solidFill>
              </a:rPr>
              <a:t>ADH acts on the collecting ducts of the nephrons to increase water reabsorption </a:t>
            </a:r>
          </a:p>
          <a:p>
            <a:pPr>
              <a:buClr>
                <a:schemeClr val="bg1"/>
              </a:buClr>
            </a:pPr>
            <a:r>
              <a:rPr lang="en-CA" dirty="0" smtClean="0">
                <a:solidFill>
                  <a:schemeClr val="bg1"/>
                </a:solidFill>
              </a:rPr>
              <a:t>This increases blood volume and water concentration which is detected by the hypothalamus </a:t>
            </a:r>
          </a:p>
          <a:p>
            <a:pPr>
              <a:buClr>
                <a:schemeClr val="bg1"/>
              </a:buClr>
            </a:pPr>
            <a:r>
              <a:rPr lang="en-CA" dirty="0" smtClean="0">
                <a:solidFill>
                  <a:schemeClr val="bg1"/>
                </a:solidFill>
              </a:rPr>
              <a:t>Negative feedback results and the hypothalamus decreases ADH production</a:t>
            </a:r>
          </a:p>
          <a:p>
            <a:pPr>
              <a:buClr>
                <a:schemeClr val="bg1"/>
              </a:buClr>
            </a:pPr>
            <a:r>
              <a:rPr lang="en-CA" dirty="0" smtClean="0">
                <a:solidFill>
                  <a:schemeClr val="bg1"/>
                </a:solidFill>
              </a:rPr>
              <a:t>Urine is also more concentrated due to less water content in urine</a:t>
            </a:r>
            <a:endParaRPr lang="en-CA" dirty="0">
              <a:solidFill>
                <a:schemeClr val="bg1"/>
              </a:solidFill>
            </a:endParaRPr>
          </a:p>
        </p:txBody>
      </p:sp>
      <p:pic>
        <p:nvPicPr>
          <p:cNvPr id="5" name="Content Placeholder 4" descr="ADH on nephron.png"/>
          <p:cNvPicPr>
            <a:picLocks noGrp="1" noChangeAspect="1"/>
          </p:cNvPicPr>
          <p:nvPr>
            <p:ph sz="half" idx="2"/>
          </p:nvPr>
        </p:nvPicPr>
        <p:blipFill>
          <a:blip r:embed="rId3" cstate="print"/>
          <a:srcRect r="4965"/>
          <a:stretch>
            <a:fillRect/>
          </a:stretch>
        </p:blipFill>
        <p:spPr>
          <a:xfrm>
            <a:off x="3605797" y="1600200"/>
            <a:ext cx="5538203" cy="3722857"/>
          </a:xfrm>
          <a:solidFill>
            <a:schemeClr val="tx1"/>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85800"/>
          </a:xfrm>
        </p:spPr>
        <p:txBody>
          <a:bodyPr/>
          <a:lstStyle/>
          <a:p>
            <a:pPr>
              <a:buClr>
                <a:schemeClr val="bg1"/>
              </a:buClr>
            </a:pPr>
            <a:r>
              <a:rPr lang="en-CA" dirty="0" smtClean="0">
                <a:solidFill>
                  <a:schemeClr val="bg1"/>
                </a:solidFill>
                <a:latin typeface="+mn-lt"/>
              </a:rPr>
              <a:t>Aldosterone</a:t>
            </a:r>
            <a:endParaRPr lang="en-CA" dirty="0">
              <a:solidFill>
                <a:schemeClr val="bg1"/>
              </a:solidFill>
              <a:latin typeface="+mn-lt"/>
            </a:endParaRPr>
          </a:p>
        </p:txBody>
      </p:sp>
      <p:sp>
        <p:nvSpPr>
          <p:cNvPr id="3" name="Content Placeholder 2"/>
          <p:cNvSpPr>
            <a:spLocks noGrp="1"/>
          </p:cNvSpPr>
          <p:nvPr>
            <p:ph sz="half" idx="1"/>
          </p:nvPr>
        </p:nvSpPr>
        <p:spPr>
          <a:xfrm>
            <a:off x="0" y="990600"/>
            <a:ext cx="3962400" cy="5410199"/>
          </a:xfrm>
        </p:spPr>
        <p:txBody>
          <a:bodyPr/>
          <a:lstStyle/>
          <a:p>
            <a:pPr>
              <a:buClr>
                <a:schemeClr val="bg1"/>
              </a:buClr>
            </a:pPr>
            <a:r>
              <a:rPr lang="en-CA" dirty="0" smtClean="0">
                <a:solidFill>
                  <a:schemeClr val="bg1"/>
                </a:solidFill>
              </a:rPr>
              <a:t>When there is low BP due to low blood volume, a specialized group of cells in the kidney called the </a:t>
            </a:r>
            <a:r>
              <a:rPr lang="en-CA" dirty="0" err="1" smtClean="0">
                <a:solidFill>
                  <a:schemeClr val="bg1"/>
                </a:solidFill>
              </a:rPr>
              <a:t>juxtaglomerular</a:t>
            </a:r>
            <a:r>
              <a:rPr lang="en-CA" dirty="0" smtClean="0">
                <a:solidFill>
                  <a:schemeClr val="bg1"/>
                </a:solidFill>
              </a:rPr>
              <a:t> apparatus detects this low BP and secretes </a:t>
            </a:r>
            <a:r>
              <a:rPr lang="en-CA" dirty="0" err="1" smtClean="0">
                <a:solidFill>
                  <a:schemeClr val="bg1"/>
                </a:solidFill>
              </a:rPr>
              <a:t>renin</a:t>
            </a:r>
            <a:r>
              <a:rPr lang="en-CA" dirty="0" smtClean="0">
                <a:solidFill>
                  <a:schemeClr val="bg1"/>
                </a:solidFill>
              </a:rPr>
              <a:t> into the blood</a:t>
            </a:r>
            <a:endParaRPr lang="en-CA" dirty="0">
              <a:solidFill>
                <a:schemeClr val="bg1"/>
              </a:solidFill>
            </a:endParaRPr>
          </a:p>
        </p:txBody>
      </p:sp>
      <p:pic>
        <p:nvPicPr>
          <p:cNvPr id="5" name="Picture 7" descr="juxtaglomerular_app_c_la_739"/>
          <p:cNvPicPr>
            <a:picLocks noGrp="1" noChangeAspect="1" noChangeArrowheads="1"/>
          </p:cNvPicPr>
          <p:nvPr>
            <p:ph sz="half" idx="2"/>
          </p:nvPr>
        </p:nvPicPr>
        <p:blipFill>
          <a:blip r:embed="rId3" cstate="print"/>
          <a:srcRect t="2235"/>
          <a:stretch>
            <a:fillRect/>
          </a:stretch>
        </p:blipFill>
        <p:spPr>
          <a:xfrm>
            <a:off x="3922653" y="152400"/>
            <a:ext cx="5221348" cy="5867400"/>
          </a:xfrm>
          <a:noFill/>
          <a:ln/>
        </p:spPr>
      </p:pic>
      <p:cxnSp>
        <p:nvCxnSpPr>
          <p:cNvPr id="6" name="Straight Arrow Connector 5"/>
          <p:cNvCxnSpPr/>
          <p:nvPr/>
        </p:nvCxnSpPr>
        <p:spPr>
          <a:xfrm flipH="1" flipV="1">
            <a:off x="8534400" y="4800600"/>
            <a:ext cx="4572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924800" y="38100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CA">
              <a:solidFill>
                <a:schemeClr val="bg1"/>
              </a:solidFill>
            </a:endParaRPr>
          </a:p>
        </p:txBody>
      </p:sp>
      <p:sp>
        <p:nvSpPr>
          <p:cNvPr id="9" name="Oval 8"/>
          <p:cNvSpPr/>
          <p:nvPr/>
        </p:nvSpPr>
        <p:spPr>
          <a:xfrm>
            <a:off x="7848600" y="4953000"/>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CA">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
            <a:ext cx="8686800" cy="2362201"/>
          </a:xfrm>
        </p:spPr>
        <p:txBody>
          <a:bodyPr>
            <a:normAutofit lnSpcReduction="10000"/>
          </a:bodyPr>
          <a:lstStyle/>
          <a:p>
            <a:pPr>
              <a:buClr>
                <a:schemeClr val="bg1"/>
              </a:buClr>
            </a:pPr>
            <a:r>
              <a:rPr lang="en-CA" dirty="0" smtClean="0">
                <a:solidFill>
                  <a:schemeClr val="bg1"/>
                </a:solidFill>
              </a:rPr>
              <a:t>Renin causes the conversion of Angiotensinogen (a plasma protein from the liver) to Angiotensin I</a:t>
            </a:r>
          </a:p>
          <a:p>
            <a:pPr>
              <a:buClr>
                <a:schemeClr val="bg1"/>
              </a:buClr>
            </a:pPr>
            <a:r>
              <a:rPr lang="en-CA" dirty="0" smtClean="0">
                <a:solidFill>
                  <a:schemeClr val="bg1"/>
                </a:solidFill>
              </a:rPr>
              <a:t>Angiotensin I is converted to Angiotensin II in the lungs</a:t>
            </a:r>
          </a:p>
          <a:p>
            <a:pPr>
              <a:buClr>
                <a:schemeClr val="bg1"/>
              </a:buClr>
            </a:pPr>
            <a:r>
              <a:rPr lang="en-CA" dirty="0" smtClean="0">
                <a:solidFill>
                  <a:schemeClr val="bg1"/>
                </a:solidFill>
              </a:rPr>
              <a:t>Angiotensin II causes vasoconstriction to increase BP &amp; it acts on the adrenal glands to secrete aldosterone</a:t>
            </a:r>
            <a:endParaRPr lang="en-CA" dirty="0">
              <a:solidFill>
                <a:schemeClr val="bg1"/>
              </a:solidFill>
            </a:endParaRPr>
          </a:p>
        </p:txBody>
      </p:sp>
      <p:pic>
        <p:nvPicPr>
          <p:cNvPr id="5" name="Content Placeholder 4" descr="aldosterone.jpg"/>
          <p:cNvPicPr>
            <a:picLocks noGrp="1" noChangeAspect="1"/>
          </p:cNvPicPr>
          <p:nvPr>
            <p:ph sz="half" idx="2"/>
          </p:nvPr>
        </p:nvPicPr>
        <p:blipFill>
          <a:blip r:embed="rId3" cstate="print"/>
          <a:stretch>
            <a:fillRect/>
          </a:stretch>
        </p:blipFill>
        <p:spPr>
          <a:xfrm>
            <a:off x="457200" y="2362200"/>
            <a:ext cx="8229600" cy="4495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457201"/>
            <a:ext cx="4121944" cy="5839264"/>
          </a:xfrm>
        </p:spPr>
        <p:txBody>
          <a:bodyPr/>
          <a:lstStyle/>
          <a:p>
            <a:pPr>
              <a:buClr>
                <a:schemeClr val="bg1"/>
              </a:buClr>
            </a:pPr>
            <a:r>
              <a:rPr lang="en-CA" dirty="0" smtClean="0">
                <a:solidFill>
                  <a:schemeClr val="bg1"/>
                </a:solidFill>
              </a:rPr>
              <a:t>Aldosterone is secreted from the adrenal cortex</a:t>
            </a:r>
          </a:p>
          <a:p>
            <a:pPr>
              <a:buClr>
                <a:schemeClr val="bg1"/>
              </a:buClr>
            </a:pPr>
            <a:r>
              <a:rPr lang="en-CA" dirty="0" smtClean="0">
                <a:solidFill>
                  <a:schemeClr val="bg1"/>
                </a:solidFill>
              </a:rPr>
              <a:t>It causes an increase in salt (NaCl or Na+) reabsorption at the nephron</a:t>
            </a:r>
          </a:p>
          <a:p>
            <a:pPr>
              <a:buClr>
                <a:schemeClr val="bg1"/>
              </a:buClr>
            </a:pPr>
            <a:r>
              <a:rPr lang="en-CA" dirty="0" smtClean="0">
                <a:solidFill>
                  <a:schemeClr val="bg1"/>
                </a:solidFill>
              </a:rPr>
              <a:t>This results in an increase in water reabsorption resulting in an increase in blood volume and blood pressure</a:t>
            </a:r>
            <a:endParaRPr lang="en-CA" dirty="0">
              <a:solidFill>
                <a:schemeClr val="bg1"/>
              </a:solidFill>
            </a:endParaRPr>
          </a:p>
        </p:txBody>
      </p:sp>
      <p:pic>
        <p:nvPicPr>
          <p:cNvPr id="5" name="Content Placeholder 4" descr="F0020843-The_digestive_system-SPL.jpg"/>
          <p:cNvPicPr>
            <a:picLocks noGrp="1" noChangeAspect="1"/>
          </p:cNvPicPr>
          <p:nvPr>
            <p:ph sz="half" idx="2"/>
          </p:nvPr>
        </p:nvPicPr>
        <p:blipFill>
          <a:blip r:embed="rId3" cstate="print"/>
          <a:stretch>
            <a:fillRect/>
          </a:stretch>
        </p:blipFill>
        <p:spPr>
          <a:xfrm>
            <a:off x="4876800" y="304800"/>
            <a:ext cx="4096940" cy="633054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9144000" cy="1447800"/>
          </a:xfrm>
        </p:spPr>
        <p:txBody>
          <a:bodyPr>
            <a:normAutofit fontScale="92500" lnSpcReduction="20000"/>
          </a:bodyPr>
          <a:lstStyle/>
          <a:p>
            <a:pPr>
              <a:buClr>
                <a:schemeClr val="bg1"/>
              </a:buClr>
            </a:pPr>
            <a:r>
              <a:rPr lang="en-CA" dirty="0" smtClean="0">
                <a:solidFill>
                  <a:schemeClr val="bg1"/>
                </a:solidFill>
              </a:rPr>
              <a:t>Since increased salt reabsorption causes an increasingly hypertonic medulla resulting in an increased water reabsorption along the descending limb and the collecting ducts occurs</a:t>
            </a:r>
            <a:endParaRPr lang="en-CA" dirty="0">
              <a:solidFill>
                <a:schemeClr val="bg1"/>
              </a:solidFill>
            </a:endParaRPr>
          </a:p>
        </p:txBody>
      </p:sp>
      <p:pic>
        <p:nvPicPr>
          <p:cNvPr id="5" name="Content Placeholder 4" descr="water salt reabsorption.gif"/>
          <p:cNvPicPr>
            <a:picLocks noGrp="1" noChangeAspect="1"/>
          </p:cNvPicPr>
          <p:nvPr>
            <p:ph sz="half" idx="2"/>
          </p:nvPr>
        </p:nvPicPr>
        <p:blipFill>
          <a:blip r:embed="rId3" cstate="print"/>
          <a:srcRect l="18694" t="8606"/>
          <a:stretch>
            <a:fillRect/>
          </a:stretch>
        </p:blipFill>
        <p:spPr>
          <a:xfrm>
            <a:off x="495300" y="1630512"/>
            <a:ext cx="8153400" cy="507508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152400"/>
          <a:ext cx="8763000" cy="6629400"/>
        </p:xfrm>
        <a:graphic>
          <a:graphicData uri="http://schemas.openxmlformats.org/drawingml/2006/table">
            <a:tbl>
              <a:tblPr firstRow="1" bandRow="1">
                <a:tableStyleId>{93296810-A885-4BE3-A3E7-6D5BEEA58F35}</a:tableStyleId>
              </a:tblPr>
              <a:tblGrid>
                <a:gridCol w="2997868"/>
                <a:gridCol w="5765132"/>
              </a:tblGrid>
              <a:tr h="662940">
                <a:tc>
                  <a:txBody>
                    <a:bodyPr/>
                    <a:lstStyle/>
                    <a:p>
                      <a:pPr algn="ctr"/>
                      <a:r>
                        <a:rPr lang="en-CA" b="1" dirty="0" smtClean="0"/>
                        <a:t>Structure/Molecule</a:t>
                      </a:r>
                      <a:endParaRPr lang="en-CA" b="1" dirty="0"/>
                    </a:p>
                  </a:txBody>
                  <a:tcPr/>
                </a:tc>
                <a:tc>
                  <a:txBody>
                    <a:bodyPr/>
                    <a:lstStyle/>
                    <a:p>
                      <a:pPr algn="ctr"/>
                      <a:r>
                        <a:rPr lang="en-CA" b="1" dirty="0" smtClean="0"/>
                        <a:t>Function</a:t>
                      </a:r>
                      <a:endParaRPr lang="en-CA" b="1" dirty="0"/>
                    </a:p>
                  </a:txBody>
                  <a:tcPr/>
                </a:tc>
              </a:tr>
              <a:tr h="662940">
                <a:tc>
                  <a:txBody>
                    <a:bodyPr/>
                    <a:lstStyle/>
                    <a:p>
                      <a:pPr algn="ctr"/>
                      <a:r>
                        <a:rPr lang="en-CA" b="1" dirty="0" smtClean="0">
                          <a:solidFill>
                            <a:srgbClr val="FF0000"/>
                          </a:solidFill>
                        </a:rPr>
                        <a:t>Glomerulus/Glomerular Capsule</a:t>
                      </a:r>
                      <a:endParaRPr lang="en-CA" b="1" dirty="0">
                        <a:solidFill>
                          <a:srgbClr val="FF0000"/>
                        </a:solidFill>
                      </a:endParaRPr>
                    </a:p>
                  </a:txBody>
                  <a:tcPr/>
                </a:tc>
                <a:tc>
                  <a:txBody>
                    <a:bodyPr/>
                    <a:lstStyle/>
                    <a:p>
                      <a:pPr algn="ctr"/>
                      <a:r>
                        <a:rPr lang="en-CA" b="1" dirty="0" smtClean="0"/>
                        <a:t>Site of pressure filtration</a:t>
                      </a:r>
                      <a:endParaRPr lang="en-CA" b="1" dirty="0"/>
                    </a:p>
                  </a:txBody>
                  <a:tcPr/>
                </a:tc>
              </a:tr>
              <a:tr h="662940">
                <a:tc>
                  <a:txBody>
                    <a:bodyPr/>
                    <a:lstStyle/>
                    <a:p>
                      <a:pPr algn="ctr"/>
                      <a:r>
                        <a:rPr lang="en-CA" b="1" dirty="0" smtClean="0">
                          <a:solidFill>
                            <a:srgbClr val="FF0000"/>
                          </a:solidFill>
                        </a:rPr>
                        <a:t>Glucose &amp;</a:t>
                      </a:r>
                      <a:r>
                        <a:rPr lang="en-CA" b="1" baseline="0" dirty="0" smtClean="0">
                          <a:solidFill>
                            <a:srgbClr val="FF0000"/>
                          </a:solidFill>
                        </a:rPr>
                        <a:t> amino acids</a:t>
                      </a:r>
                      <a:endParaRPr lang="en-CA" b="1" dirty="0">
                        <a:solidFill>
                          <a:srgbClr val="FF0000"/>
                        </a:solidFill>
                      </a:endParaRPr>
                    </a:p>
                  </a:txBody>
                  <a:tcPr/>
                </a:tc>
                <a:tc>
                  <a:txBody>
                    <a:bodyPr/>
                    <a:lstStyle/>
                    <a:p>
                      <a:pPr algn="ctr"/>
                      <a:r>
                        <a:rPr lang="en-CA" b="1" dirty="0" smtClean="0"/>
                        <a:t>These</a:t>
                      </a:r>
                      <a:r>
                        <a:rPr lang="en-CA" b="1" baseline="0" dirty="0" smtClean="0"/>
                        <a:t> molecules are completely reabsorbed at the PCT</a:t>
                      </a:r>
                      <a:endParaRPr lang="en-CA" b="1" dirty="0"/>
                    </a:p>
                  </a:txBody>
                  <a:tcPr/>
                </a:tc>
              </a:tr>
              <a:tr h="662940">
                <a:tc>
                  <a:txBody>
                    <a:bodyPr/>
                    <a:lstStyle/>
                    <a:p>
                      <a:pPr algn="ctr"/>
                      <a:r>
                        <a:rPr lang="en-CA" b="1" dirty="0" smtClean="0">
                          <a:solidFill>
                            <a:srgbClr val="FF0000"/>
                          </a:solidFill>
                        </a:rPr>
                        <a:t>Collecting</a:t>
                      </a:r>
                      <a:r>
                        <a:rPr lang="en-CA" b="1" baseline="0" dirty="0" smtClean="0">
                          <a:solidFill>
                            <a:srgbClr val="FF0000"/>
                          </a:solidFill>
                        </a:rPr>
                        <a:t> Duct (&amp; DCT)</a:t>
                      </a:r>
                      <a:endParaRPr lang="en-CA" b="1" dirty="0">
                        <a:solidFill>
                          <a:srgbClr val="FF0000"/>
                        </a:solidFill>
                      </a:endParaRPr>
                    </a:p>
                  </a:txBody>
                  <a:tcPr/>
                </a:tc>
                <a:tc>
                  <a:txBody>
                    <a:bodyPr/>
                    <a:lstStyle/>
                    <a:p>
                      <a:pPr algn="ctr"/>
                      <a:r>
                        <a:rPr lang="en-CA" b="1" dirty="0" smtClean="0"/>
                        <a:t>ADH acts here to increase water reabsorption</a:t>
                      </a:r>
                      <a:endParaRPr lang="en-CA" b="1" dirty="0"/>
                    </a:p>
                  </a:txBody>
                  <a:tcPr/>
                </a:tc>
              </a:tr>
              <a:tr h="662940">
                <a:tc>
                  <a:txBody>
                    <a:bodyPr/>
                    <a:lstStyle/>
                    <a:p>
                      <a:pPr algn="ctr"/>
                      <a:r>
                        <a:rPr lang="en-CA" b="1" dirty="0" smtClean="0">
                          <a:solidFill>
                            <a:srgbClr val="FF0000"/>
                          </a:solidFill>
                        </a:rPr>
                        <a:t>Descending</a:t>
                      </a:r>
                      <a:r>
                        <a:rPr lang="en-CA" b="1" baseline="0" dirty="0" smtClean="0">
                          <a:solidFill>
                            <a:srgbClr val="FF0000"/>
                          </a:solidFill>
                        </a:rPr>
                        <a:t> limb of loop</a:t>
                      </a:r>
                      <a:endParaRPr lang="en-CA" b="1" dirty="0">
                        <a:solidFill>
                          <a:srgbClr val="FF0000"/>
                        </a:solidFill>
                      </a:endParaRPr>
                    </a:p>
                  </a:txBody>
                  <a:tcPr/>
                </a:tc>
                <a:tc>
                  <a:txBody>
                    <a:bodyPr/>
                    <a:lstStyle/>
                    <a:p>
                      <a:pPr algn="ctr"/>
                      <a:r>
                        <a:rPr lang="en-CA" b="1" dirty="0" smtClean="0"/>
                        <a:t>The</a:t>
                      </a:r>
                      <a:r>
                        <a:rPr lang="en-CA" b="1" baseline="0" dirty="0" smtClean="0"/>
                        <a:t> part is impermeable to salt reabsorption</a:t>
                      </a:r>
                      <a:endParaRPr lang="en-CA" b="1" dirty="0"/>
                    </a:p>
                  </a:txBody>
                  <a:tcPr/>
                </a:tc>
              </a:tr>
              <a:tr h="662940">
                <a:tc>
                  <a:txBody>
                    <a:bodyPr/>
                    <a:lstStyle/>
                    <a:p>
                      <a:pPr algn="ctr"/>
                      <a:r>
                        <a:rPr lang="en-CA" b="1" dirty="0" smtClean="0">
                          <a:solidFill>
                            <a:srgbClr val="FF0000"/>
                          </a:solidFill>
                        </a:rPr>
                        <a:t>Hydrogen</a:t>
                      </a:r>
                      <a:r>
                        <a:rPr lang="en-CA" b="1" baseline="0" dirty="0" smtClean="0">
                          <a:solidFill>
                            <a:srgbClr val="FF0000"/>
                          </a:solidFill>
                        </a:rPr>
                        <a:t> ion / H+</a:t>
                      </a:r>
                      <a:endParaRPr lang="en-CA" b="1" dirty="0">
                        <a:solidFill>
                          <a:srgbClr val="FF0000"/>
                        </a:solidFill>
                      </a:endParaRPr>
                    </a:p>
                  </a:txBody>
                  <a:tcPr/>
                </a:tc>
                <a:tc>
                  <a:txBody>
                    <a:bodyPr/>
                    <a:lstStyle/>
                    <a:p>
                      <a:pPr algn="ctr"/>
                      <a:r>
                        <a:rPr lang="en-CA" b="1" dirty="0" smtClean="0"/>
                        <a:t>When blood pH is low, there is an increase in excretion</a:t>
                      </a:r>
                      <a:r>
                        <a:rPr lang="en-CA" b="1" baseline="0" dirty="0" smtClean="0"/>
                        <a:t> of this molecule</a:t>
                      </a:r>
                      <a:endParaRPr lang="en-CA" b="1" dirty="0"/>
                    </a:p>
                  </a:txBody>
                  <a:tcPr/>
                </a:tc>
              </a:tr>
              <a:tr h="662940">
                <a:tc>
                  <a:txBody>
                    <a:bodyPr/>
                    <a:lstStyle/>
                    <a:p>
                      <a:pPr algn="ctr"/>
                      <a:r>
                        <a:rPr lang="en-CA" b="1" dirty="0" smtClean="0">
                          <a:solidFill>
                            <a:srgbClr val="FF0000"/>
                          </a:solidFill>
                        </a:rPr>
                        <a:t>Salt/NaCl/Na+</a:t>
                      </a:r>
                      <a:endParaRPr lang="en-CA" b="1" dirty="0">
                        <a:solidFill>
                          <a:srgbClr val="FF0000"/>
                        </a:solidFill>
                      </a:endParaRPr>
                    </a:p>
                  </a:txBody>
                  <a:tcPr/>
                </a:tc>
                <a:tc>
                  <a:txBody>
                    <a:bodyPr/>
                    <a:lstStyle/>
                    <a:p>
                      <a:pPr algn="ctr"/>
                      <a:r>
                        <a:rPr lang="en-CA" b="1" dirty="0" smtClean="0"/>
                        <a:t>Reabsorption of this</a:t>
                      </a:r>
                      <a:r>
                        <a:rPr lang="en-CA" b="1" baseline="0" dirty="0" smtClean="0"/>
                        <a:t> molecule creates a hypertonic medulla</a:t>
                      </a:r>
                      <a:endParaRPr lang="en-CA" b="1" dirty="0"/>
                    </a:p>
                  </a:txBody>
                  <a:tcPr/>
                </a:tc>
              </a:tr>
              <a:tr h="662940">
                <a:tc>
                  <a:txBody>
                    <a:bodyPr/>
                    <a:lstStyle/>
                    <a:p>
                      <a:pPr algn="ctr"/>
                      <a:r>
                        <a:rPr lang="en-CA" b="1" dirty="0" smtClean="0">
                          <a:solidFill>
                            <a:srgbClr val="FF0000"/>
                          </a:solidFill>
                        </a:rPr>
                        <a:t>Collecting Duct</a:t>
                      </a:r>
                      <a:endParaRPr lang="en-CA" b="1" dirty="0">
                        <a:solidFill>
                          <a:srgbClr val="FF0000"/>
                        </a:solidFill>
                      </a:endParaRPr>
                    </a:p>
                  </a:txBody>
                  <a:tcPr/>
                </a:tc>
                <a:tc>
                  <a:txBody>
                    <a:bodyPr/>
                    <a:lstStyle/>
                    <a:p>
                      <a:pPr algn="ctr"/>
                      <a:r>
                        <a:rPr lang="en-CA" b="1" dirty="0" smtClean="0"/>
                        <a:t>The is the last place</a:t>
                      </a:r>
                      <a:r>
                        <a:rPr lang="en-CA" b="1" baseline="0" dirty="0" smtClean="0"/>
                        <a:t> in the nephron that water is reabsorbed</a:t>
                      </a:r>
                      <a:endParaRPr lang="en-CA" b="1" dirty="0"/>
                    </a:p>
                  </a:txBody>
                  <a:tcPr/>
                </a:tc>
              </a:tr>
              <a:tr h="662940">
                <a:tc>
                  <a:txBody>
                    <a:bodyPr/>
                    <a:lstStyle/>
                    <a:p>
                      <a:pPr algn="ctr"/>
                      <a:r>
                        <a:rPr lang="en-CA" b="1" dirty="0" smtClean="0">
                          <a:solidFill>
                            <a:srgbClr val="FF0000"/>
                          </a:solidFill>
                        </a:rPr>
                        <a:t>Adrenal</a:t>
                      </a:r>
                      <a:r>
                        <a:rPr lang="en-CA" b="1" baseline="0" dirty="0" smtClean="0">
                          <a:solidFill>
                            <a:srgbClr val="FF0000"/>
                          </a:solidFill>
                        </a:rPr>
                        <a:t> Gland (adrenal cortex is more specific)</a:t>
                      </a:r>
                      <a:endParaRPr lang="en-CA" b="1" dirty="0">
                        <a:solidFill>
                          <a:srgbClr val="FF0000"/>
                        </a:solidFill>
                      </a:endParaRPr>
                    </a:p>
                  </a:txBody>
                  <a:tcPr/>
                </a:tc>
                <a:tc>
                  <a:txBody>
                    <a:bodyPr/>
                    <a:lstStyle/>
                    <a:p>
                      <a:pPr algn="ctr"/>
                      <a:r>
                        <a:rPr lang="en-CA" b="1" dirty="0" smtClean="0"/>
                        <a:t>Aldosterone is secreted from this gland</a:t>
                      </a:r>
                      <a:endParaRPr lang="en-CA" b="1" baseline="0" dirty="0" smtClean="0"/>
                    </a:p>
                  </a:txBody>
                  <a:tcPr/>
                </a:tc>
              </a:tr>
              <a:tr h="662940">
                <a:tc>
                  <a:txBody>
                    <a:bodyPr/>
                    <a:lstStyle/>
                    <a:p>
                      <a:pPr algn="ctr"/>
                      <a:r>
                        <a:rPr lang="en-CA" b="1" dirty="0" smtClean="0">
                          <a:solidFill>
                            <a:srgbClr val="FF0000"/>
                          </a:solidFill>
                        </a:rPr>
                        <a:t>Aldosterone</a:t>
                      </a:r>
                      <a:endParaRPr lang="en-CA" b="1" dirty="0">
                        <a:solidFill>
                          <a:srgbClr val="FF0000"/>
                        </a:solidFill>
                      </a:endParaRPr>
                    </a:p>
                  </a:txBody>
                  <a:tcPr/>
                </a:tc>
                <a:tc>
                  <a:txBody>
                    <a:bodyPr/>
                    <a:lstStyle/>
                    <a:p>
                      <a:pPr algn="ctr"/>
                      <a:r>
                        <a:rPr lang="en-CA" b="1" dirty="0" smtClean="0"/>
                        <a:t>This hormone</a:t>
                      </a:r>
                      <a:r>
                        <a:rPr lang="en-CA" b="1" baseline="0" dirty="0" smtClean="0"/>
                        <a:t> causes increased salt reabsorption</a:t>
                      </a:r>
                      <a:endParaRPr lang="en-CA" b="1"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152400"/>
          <a:ext cx="8763000" cy="6629400"/>
        </p:xfrm>
        <a:graphic>
          <a:graphicData uri="http://schemas.openxmlformats.org/drawingml/2006/table">
            <a:tbl>
              <a:tblPr firstRow="1" bandRow="1">
                <a:tableStyleId>{93296810-A885-4BE3-A3E7-6D5BEEA58F35}</a:tableStyleId>
              </a:tblPr>
              <a:tblGrid>
                <a:gridCol w="2997868"/>
                <a:gridCol w="5765132"/>
              </a:tblGrid>
              <a:tr h="662940">
                <a:tc>
                  <a:txBody>
                    <a:bodyPr/>
                    <a:lstStyle/>
                    <a:p>
                      <a:pPr algn="ctr"/>
                      <a:r>
                        <a:rPr lang="en-CA" b="1" dirty="0" smtClean="0"/>
                        <a:t>Structure/Molecule</a:t>
                      </a:r>
                      <a:endParaRPr lang="en-CA" b="1" dirty="0"/>
                    </a:p>
                  </a:txBody>
                  <a:tcPr/>
                </a:tc>
                <a:tc>
                  <a:txBody>
                    <a:bodyPr/>
                    <a:lstStyle/>
                    <a:p>
                      <a:pPr algn="ctr"/>
                      <a:r>
                        <a:rPr lang="en-CA" b="1" dirty="0" smtClean="0"/>
                        <a:t>Function</a:t>
                      </a:r>
                      <a:endParaRPr lang="en-CA" b="1" dirty="0"/>
                    </a:p>
                  </a:txBody>
                  <a:tcPr/>
                </a:tc>
              </a:tr>
              <a:tr h="662940">
                <a:tc>
                  <a:txBody>
                    <a:bodyPr/>
                    <a:lstStyle/>
                    <a:p>
                      <a:pPr algn="ctr"/>
                      <a:r>
                        <a:rPr lang="en-CA" b="1" dirty="0" smtClean="0">
                          <a:solidFill>
                            <a:srgbClr val="FF0000"/>
                          </a:solidFill>
                        </a:rPr>
                        <a:t>PCT</a:t>
                      </a:r>
                      <a:endParaRPr lang="en-CA" b="1" dirty="0">
                        <a:solidFill>
                          <a:srgbClr val="FF0000"/>
                        </a:solidFill>
                      </a:endParaRPr>
                    </a:p>
                  </a:txBody>
                  <a:tcPr/>
                </a:tc>
                <a:tc>
                  <a:txBody>
                    <a:bodyPr/>
                    <a:lstStyle/>
                    <a:p>
                      <a:pPr algn="ctr"/>
                      <a:r>
                        <a:rPr lang="en-CA" b="1" dirty="0" smtClean="0"/>
                        <a:t>Site of glucose reabsorption</a:t>
                      </a:r>
                      <a:endParaRPr lang="en-CA" b="1" dirty="0"/>
                    </a:p>
                  </a:txBody>
                  <a:tcPr/>
                </a:tc>
              </a:tr>
              <a:tr h="662940">
                <a:tc>
                  <a:txBody>
                    <a:bodyPr/>
                    <a:lstStyle/>
                    <a:p>
                      <a:pPr algn="ctr"/>
                      <a:r>
                        <a:rPr lang="en-CA" b="1" dirty="0" smtClean="0">
                          <a:solidFill>
                            <a:srgbClr val="FF0000"/>
                          </a:solidFill>
                        </a:rPr>
                        <a:t>Microvilli</a:t>
                      </a:r>
                      <a:endParaRPr lang="en-CA" b="1" dirty="0">
                        <a:solidFill>
                          <a:srgbClr val="FF0000"/>
                        </a:solidFill>
                      </a:endParaRPr>
                    </a:p>
                  </a:txBody>
                  <a:tcPr/>
                </a:tc>
                <a:tc>
                  <a:txBody>
                    <a:bodyPr/>
                    <a:lstStyle/>
                    <a:p>
                      <a:pPr algn="ctr"/>
                      <a:r>
                        <a:rPr lang="en-CA" b="1" dirty="0" smtClean="0"/>
                        <a:t>Increases surface area for transport of molecules through nephron</a:t>
                      </a:r>
                      <a:endParaRPr lang="en-CA" b="1" dirty="0"/>
                    </a:p>
                  </a:txBody>
                  <a:tcPr/>
                </a:tc>
              </a:tr>
              <a:tr h="662940">
                <a:tc>
                  <a:txBody>
                    <a:bodyPr/>
                    <a:lstStyle/>
                    <a:p>
                      <a:pPr algn="ctr"/>
                      <a:r>
                        <a:rPr lang="en-CA" b="1" dirty="0" smtClean="0">
                          <a:solidFill>
                            <a:srgbClr val="FF0000"/>
                          </a:solidFill>
                        </a:rPr>
                        <a:t>Urea</a:t>
                      </a:r>
                      <a:r>
                        <a:rPr lang="en-CA" b="1" baseline="0" dirty="0" smtClean="0">
                          <a:solidFill>
                            <a:srgbClr val="FF0000"/>
                          </a:solidFill>
                        </a:rPr>
                        <a:t> &amp; Uric Acid</a:t>
                      </a:r>
                      <a:endParaRPr lang="en-CA" b="1" dirty="0">
                        <a:solidFill>
                          <a:srgbClr val="FF0000"/>
                        </a:solidFill>
                      </a:endParaRPr>
                    </a:p>
                  </a:txBody>
                  <a:tcPr/>
                </a:tc>
                <a:tc>
                  <a:txBody>
                    <a:bodyPr/>
                    <a:lstStyle/>
                    <a:p>
                      <a:pPr algn="ctr"/>
                      <a:r>
                        <a:rPr lang="en-CA" b="1" dirty="0" smtClean="0"/>
                        <a:t>This waste is filtered out of blood</a:t>
                      </a:r>
                      <a:r>
                        <a:rPr lang="en-CA" b="1" baseline="0" dirty="0" smtClean="0"/>
                        <a:t> at the glomerulus</a:t>
                      </a:r>
                      <a:endParaRPr lang="en-CA" b="1" dirty="0"/>
                    </a:p>
                  </a:txBody>
                  <a:tcPr/>
                </a:tc>
              </a:tr>
              <a:tr h="662940">
                <a:tc>
                  <a:txBody>
                    <a:bodyPr/>
                    <a:lstStyle/>
                    <a:p>
                      <a:pPr algn="ctr"/>
                      <a:r>
                        <a:rPr lang="en-CA" b="1" dirty="0" smtClean="0">
                          <a:solidFill>
                            <a:srgbClr val="FF0000"/>
                          </a:solidFill>
                        </a:rPr>
                        <a:t>Renin</a:t>
                      </a:r>
                      <a:endParaRPr lang="en-CA" b="1" dirty="0">
                        <a:solidFill>
                          <a:srgbClr val="FF0000"/>
                        </a:solidFill>
                      </a:endParaRPr>
                    </a:p>
                  </a:txBody>
                  <a:tcPr/>
                </a:tc>
                <a:tc>
                  <a:txBody>
                    <a:bodyPr/>
                    <a:lstStyle/>
                    <a:p>
                      <a:pPr algn="ctr"/>
                      <a:r>
                        <a:rPr lang="en-CA" b="1" dirty="0" smtClean="0"/>
                        <a:t>When BP drops,</a:t>
                      </a:r>
                      <a:r>
                        <a:rPr lang="en-CA" b="1" baseline="0" dirty="0" smtClean="0"/>
                        <a:t> the nephron produces this hormone</a:t>
                      </a:r>
                      <a:endParaRPr lang="en-CA" b="1" dirty="0"/>
                    </a:p>
                  </a:txBody>
                  <a:tcPr/>
                </a:tc>
              </a:tr>
              <a:tr h="662940">
                <a:tc>
                  <a:txBody>
                    <a:bodyPr/>
                    <a:lstStyle/>
                    <a:p>
                      <a:pPr algn="ctr"/>
                      <a:r>
                        <a:rPr lang="en-CA" b="1" dirty="0" smtClean="0">
                          <a:solidFill>
                            <a:srgbClr val="FF0000"/>
                          </a:solidFill>
                        </a:rPr>
                        <a:t>DCT</a:t>
                      </a:r>
                      <a:endParaRPr lang="en-CA" b="1" dirty="0">
                        <a:solidFill>
                          <a:srgbClr val="FF0000"/>
                        </a:solidFill>
                      </a:endParaRPr>
                    </a:p>
                  </a:txBody>
                  <a:tcPr/>
                </a:tc>
                <a:tc>
                  <a:txBody>
                    <a:bodyPr/>
                    <a:lstStyle/>
                    <a:p>
                      <a:pPr algn="ctr"/>
                      <a:r>
                        <a:rPr lang="en-CA" b="1" dirty="0" smtClean="0"/>
                        <a:t>Blood</a:t>
                      </a:r>
                      <a:r>
                        <a:rPr lang="en-CA" b="1" baseline="0" dirty="0" smtClean="0"/>
                        <a:t> pH is regulated by transport of molecules at this part of the nephron</a:t>
                      </a:r>
                      <a:endParaRPr lang="en-CA" b="1" dirty="0"/>
                    </a:p>
                  </a:txBody>
                  <a:tcPr/>
                </a:tc>
              </a:tr>
              <a:tr h="662940">
                <a:tc>
                  <a:txBody>
                    <a:bodyPr/>
                    <a:lstStyle/>
                    <a:p>
                      <a:pPr algn="ctr"/>
                      <a:r>
                        <a:rPr lang="en-CA" b="1" dirty="0" smtClean="0">
                          <a:solidFill>
                            <a:srgbClr val="FF0000"/>
                          </a:solidFill>
                        </a:rPr>
                        <a:t>Water/H2O</a:t>
                      </a:r>
                      <a:endParaRPr lang="en-CA" b="1" dirty="0">
                        <a:solidFill>
                          <a:srgbClr val="FF0000"/>
                        </a:solidFill>
                      </a:endParaRPr>
                    </a:p>
                  </a:txBody>
                  <a:tcPr/>
                </a:tc>
                <a:tc>
                  <a:txBody>
                    <a:bodyPr/>
                    <a:lstStyle/>
                    <a:p>
                      <a:pPr algn="ctr"/>
                      <a:r>
                        <a:rPr lang="en-CA" b="1" dirty="0" smtClean="0"/>
                        <a:t>This molecule</a:t>
                      </a:r>
                      <a:r>
                        <a:rPr lang="en-CA" b="1" baseline="0" dirty="0" smtClean="0"/>
                        <a:t> is reabsorbed at the PCT, loop, and collecting duct</a:t>
                      </a:r>
                      <a:endParaRPr lang="en-CA" b="1" dirty="0"/>
                    </a:p>
                  </a:txBody>
                  <a:tcPr/>
                </a:tc>
              </a:tr>
              <a:tr h="662940">
                <a:tc>
                  <a:txBody>
                    <a:bodyPr/>
                    <a:lstStyle/>
                    <a:p>
                      <a:pPr algn="ctr"/>
                      <a:r>
                        <a:rPr lang="en-CA" b="1" dirty="0" smtClean="0">
                          <a:solidFill>
                            <a:srgbClr val="FF0000"/>
                          </a:solidFill>
                        </a:rPr>
                        <a:t>Renal</a:t>
                      </a:r>
                      <a:r>
                        <a:rPr lang="en-CA" b="1" baseline="0" dirty="0" smtClean="0">
                          <a:solidFill>
                            <a:srgbClr val="FF0000"/>
                          </a:solidFill>
                        </a:rPr>
                        <a:t> Pelvis</a:t>
                      </a:r>
                      <a:endParaRPr lang="en-CA" b="1" dirty="0">
                        <a:solidFill>
                          <a:srgbClr val="FF0000"/>
                        </a:solidFill>
                      </a:endParaRPr>
                    </a:p>
                  </a:txBody>
                  <a:tcPr/>
                </a:tc>
                <a:tc>
                  <a:txBody>
                    <a:bodyPr/>
                    <a:lstStyle/>
                    <a:p>
                      <a:pPr algn="ctr"/>
                      <a:r>
                        <a:rPr lang="en-CA" b="1" dirty="0" smtClean="0"/>
                        <a:t>This part of the</a:t>
                      </a:r>
                      <a:r>
                        <a:rPr lang="en-CA" b="1" baseline="0" dirty="0" smtClean="0"/>
                        <a:t> kidney collects all of the urine from the nephrons</a:t>
                      </a:r>
                      <a:endParaRPr lang="en-CA" b="1" dirty="0"/>
                    </a:p>
                  </a:txBody>
                  <a:tcPr/>
                </a:tc>
              </a:tr>
              <a:tr h="662940">
                <a:tc>
                  <a:txBody>
                    <a:bodyPr/>
                    <a:lstStyle/>
                    <a:p>
                      <a:pPr algn="ctr"/>
                      <a:r>
                        <a:rPr lang="en-CA" b="1" dirty="0" smtClean="0">
                          <a:solidFill>
                            <a:srgbClr val="FF0000"/>
                          </a:solidFill>
                        </a:rPr>
                        <a:t>Bladder</a:t>
                      </a:r>
                      <a:endParaRPr lang="en-CA" b="1" dirty="0">
                        <a:solidFill>
                          <a:srgbClr val="FF0000"/>
                        </a:solidFill>
                      </a:endParaRPr>
                    </a:p>
                  </a:txBody>
                  <a:tcPr/>
                </a:tc>
                <a:tc>
                  <a:txBody>
                    <a:bodyPr/>
                    <a:lstStyle/>
                    <a:p>
                      <a:pPr algn="ctr"/>
                      <a:r>
                        <a:rPr lang="en-CA" b="1" dirty="0" smtClean="0"/>
                        <a:t>This structure</a:t>
                      </a:r>
                      <a:r>
                        <a:rPr lang="en-CA" b="1" baseline="0" dirty="0" smtClean="0"/>
                        <a:t> help to store urine</a:t>
                      </a:r>
                      <a:endParaRPr lang="en-CA" b="1" dirty="0"/>
                    </a:p>
                  </a:txBody>
                  <a:tcPr/>
                </a:tc>
              </a:tr>
              <a:tr h="662940">
                <a:tc>
                  <a:txBody>
                    <a:bodyPr/>
                    <a:lstStyle/>
                    <a:p>
                      <a:pPr algn="ctr"/>
                      <a:r>
                        <a:rPr lang="en-CA" b="1" dirty="0" err="1" smtClean="0">
                          <a:solidFill>
                            <a:srgbClr val="FF0000"/>
                          </a:solidFill>
                        </a:rPr>
                        <a:t>Ureter</a:t>
                      </a:r>
                      <a:r>
                        <a:rPr lang="en-CA" b="1" dirty="0" smtClean="0">
                          <a:solidFill>
                            <a:srgbClr val="FF0000"/>
                          </a:solidFill>
                        </a:rPr>
                        <a:t>(s)</a:t>
                      </a:r>
                      <a:endParaRPr lang="en-CA" b="1" dirty="0">
                        <a:solidFill>
                          <a:srgbClr val="FF0000"/>
                        </a:solidFill>
                      </a:endParaRPr>
                    </a:p>
                  </a:txBody>
                  <a:tcPr/>
                </a:tc>
                <a:tc>
                  <a:txBody>
                    <a:bodyPr/>
                    <a:lstStyle/>
                    <a:p>
                      <a:pPr algn="ctr"/>
                      <a:r>
                        <a:rPr lang="en-CA" b="1" dirty="0" smtClean="0"/>
                        <a:t>Peristalsis along this</a:t>
                      </a:r>
                      <a:r>
                        <a:rPr lang="en-CA" b="1" baseline="0" dirty="0" smtClean="0"/>
                        <a:t> tube transports urine to the bladder</a:t>
                      </a:r>
                      <a:endParaRPr lang="en-CA" b="1"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85800"/>
          </a:xfrm>
        </p:spPr>
        <p:txBody>
          <a:bodyPr/>
          <a:lstStyle/>
          <a:p>
            <a:pPr algn="ctr"/>
            <a:r>
              <a:rPr lang="en-CA" dirty="0" smtClean="0">
                <a:solidFill>
                  <a:schemeClr val="bg1"/>
                </a:solidFill>
                <a:latin typeface="+mn-lt"/>
              </a:rPr>
              <a:t>EXCRETION</a:t>
            </a:r>
            <a:endParaRPr lang="en-CA" dirty="0">
              <a:solidFill>
                <a:schemeClr val="bg1"/>
              </a:solidFill>
              <a:latin typeface="+mn-lt"/>
            </a:endParaRPr>
          </a:p>
        </p:txBody>
      </p:sp>
      <p:pic>
        <p:nvPicPr>
          <p:cNvPr id="4" name="Content Placeholder 3" descr="C0131575-Urinary_system,_artwork-SPL.jpg"/>
          <p:cNvPicPr>
            <a:picLocks noGrp="1" noChangeAspect="1"/>
          </p:cNvPicPr>
          <p:nvPr>
            <p:ph idx="1"/>
          </p:nvPr>
        </p:nvPicPr>
        <p:blipFill>
          <a:blip r:embed="rId3" cstate="print"/>
          <a:srcRect l="12048" r="12048"/>
          <a:stretch>
            <a:fillRect/>
          </a:stretch>
        </p:blipFill>
        <p:spPr>
          <a:xfrm>
            <a:off x="4343400" y="685800"/>
            <a:ext cx="4800600" cy="6172200"/>
          </a:xfrm>
        </p:spPr>
      </p:pic>
      <p:sp>
        <p:nvSpPr>
          <p:cNvPr id="5" name="TextBox 4"/>
          <p:cNvSpPr txBox="1"/>
          <p:nvPr/>
        </p:nvSpPr>
        <p:spPr>
          <a:xfrm>
            <a:off x="152400" y="609600"/>
            <a:ext cx="4191000" cy="5324535"/>
          </a:xfrm>
          <a:prstGeom prst="rect">
            <a:avLst/>
          </a:prstGeom>
          <a:solidFill>
            <a:schemeClr val="tx1"/>
          </a:solidFill>
        </p:spPr>
        <p:txBody>
          <a:bodyPr wrap="square" rtlCol="0">
            <a:spAutoFit/>
          </a:bodyPr>
          <a:lstStyle/>
          <a:p>
            <a:r>
              <a:rPr lang="en-CA" sz="2000" b="1" i="1" dirty="0" smtClean="0">
                <a:solidFill>
                  <a:schemeClr val="bg1"/>
                </a:solidFill>
              </a:rPr>
              <a:t>Kidneys:</a:t>
            </a:r>
            <a:r>
              <a:rPr lang="en-CA" sz="2000" dirty="0" smtClean="0">
                <a:solidFill>
                  <a:schemeClr val="bg1"/>
                </a:solidFill>
              </a:rPr>
              <a:t> </a:t>
            </a:r>
          </a:p>
          <a:p>
            <a:pPr>
              <a:buFont typeface="Arial" pitchFamily="34" charset="0"/>
              <a:buChar char="•"/>
            </a:pPr>
            <a:r>
              <a:rPr lang="en-CA" sz="2000" dirty="0" smtClean="0">
                <a:solidFill>
                  <a:schemeClr val="bg1"/>
                </a:solidFill>
              </a:rPr>
              <a:t>Filter blood of wastes &amp; produces urine</a:t>
            </a:r>
          </a:p>
          <a:p>
            <a:pPr>
              <a:buFont typeface="Arial" pitchFamily="34" charset="0"/>
              <a:buChar char="•"/>
            </a:pPr>
            <a:r>
              <a:rPr lang="en-CA" sz="2000" dirty="0" smtClean="0">
                <a:solidFill>
                  <a:schemeClr val="bg1"/>
                </a:solidFill>
              </a:rPr>
              <a:t>Maintains water &amp; salt balance</a:t>
            </a:r>
          </a:p>
          <a:p>
            <a:pPr>
              <a:buFont typeface="Arial" pitchFamily="34" charset="0"/>
              <a:buChar char="•"/>
            </a:pPr>
            <a:r>
              <a:rPr lang="en-CA" sz="2000" dirty="0" smtClean="0">
                <a:solidFill>
                  <a:schemeClr val="bg1"/>
                </a:solidFill>
              </a:rPr>
              <a:t>Maintains blood pH</a:t>
            </a:r>
          </a:p>
          <a:p>
            <a:pPr>
              <a:buFont typeface="Arial" pitchFamily="34" charset="0"/>
              <a:buChar char="•"/>
            </a:pPr>
            <a:r>
              <a:rPr lang="en-CA" sz="2000" dirty="0" smtClean="0">
                <a:solidFill>
                  <a:schemeClr val="bg1"/>
                </a:solidFill>
              </a:rPr>
              <a:t>Produces hormones</a:t>
            </a:r>
          </a:p>
          <a:p>
            <a:pPr>
              <a:buFont typeface="Arial" pitchFamily="34" charset="0"/>
              <a:buChar char="•"/>
            </a:pPr>
            <a:endParaRPr lang="en-CA" sz="2000" dirty="0" smtClean="0">
              <a:solidFill>
                <a:schemeClr val="bg1"/>
              </a:solidFill>
            </a:endParaRPr>
          </a:p>
          <a:p>
            <a:r>
              <a:rPr lang="en-CA" sz="2000" b="1" i="1" dirty="0" smtClean="0">
                <a:solidFill>
                  <a:schemeClr val="bg1"/>
                </a:solidFill>
              </a:rPr>
              <a:t>Ureters:</a:t>
            </a:r>
          </a:p>
          <a:p>
            <a:pPr>
              <a:buFont typeface="Arial" pitchFamily="34" charset="0"/>
              <a:buChar char="•"/>
            </a:pPr>
            <a:r>
              <a:rPr lang="en-CA" sz="2000" dirty="0" smtClean="0">
                <a:solidFill>
                  <a:schemeClr val="bg1"/>
                </a:solidFill>
              </a:rPr>
              <a:t>Transports urine from kidney to bladder by peristalsis</a:t>
            </a:r>
          </a:p>
          <a:p>
            <a:pPr>
              <a:buFont typeface="Arial" pitchFamily="34" charset="0"/>
              <a:buChar char="•"/>
            </a:pPr>
            <a:endParaRPr lang="en-CA" sz="2000" dirty="0" smtClean="0">
              <a:solidFill>
                <a:schemeClr val="bg1"/>
              </a:solidFill>
            </a:endParaRPr>
          </a:p>
          <a:p>
            <a:r>
              <a:rPr lang="en-CA" sz="2000" b="1" i="1" dirty="0" smtClean="0">
                <a:solidFill>
                  <a:schemeClr val="bg1"/>
                </a:solidFill>
              </a:rPr>
              <a:t>Bladder:</a:t>
            </a:r>
          </a:p>
          <a:p>
            <a:pPr>
              <a:buFont typeface="Arial" pitchFamily="34" charset="0"/>
              <a:buChar char="•"/>
            </a:pPr>
            <a:r>
              <a:rPr lang="en-CA" sz="2000" dirty="0" smtClean="0">
                <a:solidFill>
                  <a:schemeClr val="bg1"/>
                </a:solidFill>
              </a:rPr>
              <a:t>Stores urine until urination</a:t>
            </a:r>
          </a:p>
          <a:p>
            <a:pPr>
              <a:buFont typeface="Arial" pitchFamily="34" charset="0"/>
              <a:buChar char="•"/>
            </a:pPr>
            <a:endParaRPr lang="en-CA" sz="2000" dirty="0" smtClean="0">
              <a:solidFill>
                <a:schemeClr val="bg1"/>
              </a:solidFill>
            </a:endParaRPr>
          </a:p>
          <a:p>
            <a:r>
              <a:rPr lang="en-CA" sz="2000" b="1" i="1" dirty="0" smtClean="0">
                <a:solidFill>
                  <a:schemeClr val="bg1"/>
                </a:solidFill>
              </a:rPr>
              <a:t>Urethra:</a:t>
            </a:r>
          </a:p>
          <a:p>
            <a:pPr>
              <a:buFont typeface="Arial" pitchFamily="34" charset="0"/>
              <a:buChar char="•"/>
            </a:pPr>
            <a:r>
              <a:rPr lang="en-CA" sz="2000" dirty="0" smtClean="0">
                <a:solidFill>
                  <a:schemeClr val="bg1"/>
                </a:solidFill>
              </a:rPr>
              <a:t>Transports urine from bladder out of body during urination</a:t>
            </a:r>
          </a:p>
        </p:txBody>
      </p:sp>
      <p:sp>
        <p:nvSpPr>
          <p:cNvPr id="10" name="TextBox 9"/>
          <p:cNvSpPr txBox="1"/>
          <p:nvPr/>
        </p:nvSpPr>
        <p:spPr>
          <a:xfrm>
            <a:off x="7535867" y="762000"/>
            <a:ext cx="1608133" cy="369332"/>
          </a:xfrm>
          <a:prstGeom prst="rect">
            <a:avLst/>
          </a:prstGeom>
          <a:noFill/>
        </p:spPr>
        <p:txBody>
          <a:bodyPr wrap="none" rtlCol="0">
            <a:spAutoFit/>
          </a:bodyPr>
          <a:lstStyle/>
          <a:p>
            <a:r>
              <a:rPr lang="en-CA" dirty="0" smtClean="0">
                <a:solidFill>
                  <a:schemeClr val="bg1"/>
                </a:solidFill>
              </a:rPr>
              <a:t>Adrenal glands</a:t>
            </a:r>
            <a:endParaRPr lang="en-CA" dirty="0">
              <a:solidFill>
                <a:schemeClr val="bg1"/>
              </a:solidFill>
            </a:endParaRPr>
          </a:p>
        </p:txBody>
      </p:sp>
      <p:cxnSp>
        <p:nvCxnSpPr>
          <p:cNvPr id="12" name="Straight Arrow Connector 11"/>
          <p:cNvCxnSpPr>
            <a:stCxn id="10" idx="1"/>
          </p:cNvCxnSpPr>
          <p:nvPr/>
        </p:nvCxnSpPr>
        <p:spPr>
          <a:xfrm flipH="1">
            <a:off x="7315200" y="946666"/>
            <a:ext cx="220667" cy="2725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33800" y="914400"/>
            <a:ext cx="1905000" cy="685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81400" y="2971800"/>
            <a:ext cx="2590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4114800"/>
            <a:ext cx="3733800" cy="1295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81400" y="5638800"/>
            <a:ext cx="3124200" cy="762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nephron numbered 2.jpg"/>
          <p:cNvPicPr>
            <a:picLocks noGrp="1" noChangeAspect="1"/>
          </p:cNvPicPr>
          <p:nvPr>
            <p:ph sz="half" idx="2"/>
          </p:nvPr>
        </p:nvPicPr>
        <p:blipFill>
          <a:blip r:embed="rId3" cstate="print"/>
          <a:stretch>
            <a:fillRect/>
          </a:stretch>
        </p:blipFill>
        <p:spPr>
          <a:xfrm>
            <a:off x="1600200" y="381000"/>
            <a:ext cx="6054538" cy="6302224"/>
          </a:xfrm>
        </p:spPr>
      </p:pic>
      <mc:AlternateContent xmlns:mc="http://schemas.openxmlformats.org/markup-compatibility/2006">
        <mc:Choice xmlns:p14="http://schemas.microsoft.com/office/powerpoint/2010/main" Requires="p14">
          <p:contentPart p14:bwMode="auto" r:id="rId4">
            <p14:nvContentPartPr>
              <p14:cNvPr id="1026" name="Ink 2"/>
              <p14:cNvContentPartPr>
                <a14:cpLocks xmlns:a14="http://schemas.microsoft.com/office/drawing/2010/main" noRot="1" noChangeAspect="1" noEditPoints="1" noChangeArrowheads="1" noChangeShapeType="1"/>
              </p14:cNvContentPartPr>
              <p14:nvPr/>
            </p14:nvContentPartPr>
            <p14:xfrm>
              <a:off x="3475038" y="1379538"/>
              <a:ext cx="3375025" cy="1006475"/>
            </p14:xfrm>
          </p:contentPart>
        </mc:Choice>
        <mc:Fallback>
          <p:pic>
            <p:nvPicPr>
              <p:cNvPr id="1026" name="Ink 2"/>
              <p:cNvPicPr>
                <a:picLocks noRot="1" noChangeAspect="1" noEditPoints="1" noChangeArrowheads="1" noChangeShapeType="1"/>
              </p:cNvPicPr>
              <p:nvPr/>
            </p:nvPicPr>
            <p:blipFill>
              <a:blip r:embed="rId5"/>
              <a:stretch>
                <a:fillRect/>
              </a:stretch>
            </p:blipFill>
            <p:spPr>
              <a:xfrm>
                <a:off x="3465681" y="1370175"/>
                <a:ext cx="3393739" cy="102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7" name="Ink 3"/>
              <p14:cNvContentPartPr>
                <a14:cpLocks xmlns:a14="http://schemas.microsoft.com/office/drawing/2010/main" noRot="1" noChangeAspect="1" noEditPoints="1" noChangeArrowheads="1" noChangeShapeType="1"/>
              </p14:cNvContentPartPr>
              <p14:nvPr/>
            </p14:nvContentPartPr>
            <p14:xfrm>
              <a:off x="4625975" y="4244975"/>
              <a:ext cx="174625" cy="655638"/>
            </p14:xfrm>
          </p:contentPart>
        </mc:Choice>
        <mc:Fallback>
          <p:pic>
            <p:nvPicPr>
              <p:cNvPr id="1027" name="Ink 3"/>
              <p:cNvPicPr>
                <a:picLocks noRot="1" noChangeAspect="1" noEditPoints="1" noChangeArrowheads="1" noChangeShapeType="1"/>
              </p:cNvPicPr>
              <p:nvPr/>
            </p:nvPicPr>
            <p:blipFill>
              <a:blip r:embed="rId7"/>
              <a:stretch>
                <a:fillRect/>
              </a:stretch>
            </p:blipFill>
            <p:spPr>
              <a:xfrm>
                <a:off x="4616709" y="4235614"/>
                <a:ext cx="193157" cy="674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8" name="Ink 4"/>
              <p14:cNvContentPartPr>
                <a14:cpLocks xmlns:a14="http://schemas.microsoft.com/office/drawing/2010/main" noRot="1" noChangeAspect="1" noEditPoints="1" noChangeArrowheads="1" noChangeShapeType="1"/>
              </p14:cNvContentPartPr>
              <p14:nvPr/>
            </p14:nvContentPartPr>
            <p14:xfrm>
              <a:off x="4000500" y="3497263"/>
              <a:ext cx="633413" cy="130175"/>
            </p14:xfrm>
          </p:contentPart>
        </mc:Choice>
        <mc:Fallback>
          <p:pic>
            <p:nvPicPr>
              <p:cNvPr id="1028" name="Ink 4"/>
              <p:cNvPicPr>
                <a:picLocks noRot="1" noChangeAspect="1" noEditPoints="1" noChangeArrowheads="1" noChangeShapeType="1"/>
              </p:cNvPicPr>
              <p:nvPr/>
            </p:nvPicPr>
            <p:blipFill>
              <a:blip r:embed="rId9"/>
              <a:stretch>
                <a:fillRect/>
              </a:stretch>
            </p:blipFill>
            <p:spPr>
              <a:xfrm>
                <a:off x="3991143" y="3488356"/>
                <a:ext cx="652127" cy="14798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29" name="Ink 5"/>
              <p14:cNvContentPartPr>
                <a14:cpLocks xmlns:a14="http://schemas.microsoft.com/office/drawing/2010/main" noRot="1" noChangeAspect="1" noEditPoints="1" noChangeArrowheads="1" noChangeShapeType="1"/>
              </p14:cNvContentPartPr>
              <p14:nvPr/>
            </p14:nvContentPartPr>
            <p14:xfrm>
              <a:off x="3063875" y="2819400"/>
              <a:ext cx="593725" cy="152400"/>
            </p14:xfrm>
          </p:contentPart>
        </mc:Choice>
        <mc:Fallback>
          <p:pic>
            <p:nvPicPr>
              <p:cNvPr id="1029" name="Ink 5"/>
              <p:cNvPicPr>
                <a:picLocks noRot="1" noChangeAspect="1" noEditPoints="1" noChangeArrowheads="1" noChangeShapeType="1"/>
              </p:cNvPicPr>
              <p:nvPr/>
            </p:nvPicPr>
            <p:blipFill>
              <a:blip r:embed="rId11"/>
              <a:stretch>
                <a:fillRect/>
              </a:stretch>
            </p:blipFill>
            <p:spPr>
              <a:xfrm>
                <a:off x="3054531" y="2810270"/>
                <a:ext cx="612414" cy="1706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30" name="Ink 6"/>
              <p14:cNvContentPartPr>
                <a14:cpLocks xmlns:a14="http://schemas.microsoft.com/office/drawing/2010/main" noRot="1" noChangeAspect="1" noEditPoints="1" noChangeArrowheads="1" noChangeShapeType="1"/>
              </p14:cNvContentPartPr>
              <p14:nvPr/>
            </p14:nvContentPartPr>
            <p14:xfrm>
              <a:off x="2286000" y="1844675"/>
              <a:ext cx="457200" cy="1012825"/>
            </p14:xfrm>
          </p:contentPart>
        </mc:Choice>
        <mc:Fallback>
          <p:pic>
            <p:nvPicPr>
              <p:cNvPr id="1030" name="Ink 6"/>
              <p:cNvPicPr>
                <a:picLocks noRot="1" noChangeAspect="1" noEditPoints="1" noChangeArrowheads="1" noChangeShapeType="1"/>
              </p:cNvPicPr>
              <p:nvPr/>
            </p:nvPicPr>
            <p:blipFill>
              <a:blip r:embed="rId13"/>
              <a:stretch>
                <a:fillRect/>
              </a:stretch>
            </p:blipFill>
            <p:spPr>
              <a:xfrm>
                <a:off x="2276647" y="1835324"/>
                <a:ext cx="475905" cy="103152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31" name="Ink 7"/>
              <p14:cNvContentPartPr>
                <a14:cpLocks xmlns:a14="http://schemas.microsoft.com/office/drawing/2010/main" noRot="1" noChangeAspect="1" noEditPoints="1" noChangeArrowheads="1" noChangeShapeType="1"/>
              </p14:cNvContentPartPr>
              <p14:nvPr/>
            </p14:nvContentPartPr>
            <p14:xfrm>
              <a:off x="4664075" y="5867400"/>
              <a:ext cx="647700" cy="266700"/>
            </p14:xfrm>
          </p:contentPart>
        </mc:Choice>
        <mc:Fallback>
          <p:pic>
            <p:nvPicPr>
              <p:cNvPr id="1031" name="Ink 7"/>
              <p:cNvPicPr>
                <a:picLocks noRot="1" noChangeAspect="1" noEditPoints="1" noChangeArrowheads="1" noChangeShapeType="1"/>
              </p:cNvPicPr>
              <p:nvPr/>
            </p:nvPicPr>
            <p:blipFill>
              <a:blip r:embed="rId15"/>
              <a:stretch>
                <a:fillRect/>
              </a:stretch>
            </p:blipFill>
            <p:spPr>
              <a:xfrm>
                <a:off x="4654719" y="5858228"/>
                <a:ext cx="666411" cy="285044"/>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32" name="Ink 8"/>
              <p14:cNvContentPartPr>
                <a14:cpLocks xmlns:a14="http://schemas.microsoft.com/office/drawing/2010/main" noRot="1" noChangeAspect="1" noEditPoints="1" noChangeArrowheads="1" noChangeShapeType="1"/>
              </p14:cNvContentPartPr>
              <p14:nvPr/>
            </p14:nvContentPartPr>
            <p14:xfrm>
              <a:off x="6675438" y="3763963"/>
              <a:ext cx="198437" cy="2355850"/>
            </p14:xfrm>
          </p:contentPart>
        </mc:Choice>
        <mc:Fallback>
          <p:pic>
            <p:nvPicPr>
              <p:cNvPr id="1032" name="Ink 8"/>
              <p:cNvPicPr>
                <a:picLocks noRot="1" noChangeAspect="1" noEditPoints="1" noChangeArrowheads="1" noChangeShapeType="1"/>
              </p:cNvPicPr>
              <p:nvPr/>
            </p:nvPicPr>
            <p:blipFill>
              <a:blip r:embed="rId17"/>
              <a:stretch>
                <a:fillRect/>
              </a:stretch>
            </p:blipFill>
            <p:spPr>
              <a:xfrm>
                <a:off x="6666074" y="3754600"/>
                <a:ext cx="217164" cy="2374576"/>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33" name="Ink 9"/>
              <p14:cNvContentPartPr>
                <a14:cpLocks xmlns:a14="http://schemas.microsoft.com/office/drawing/2010/main" noRot="1" noChangeAspect="1" noEditPoints="1" noChangeArrowheads="1" noChangeShapeType="1"/>
              </p14:cNvContentPartPr>
              <p14:nvPr/>
            </p14:nvContentPartPr>
            <p14:xfrm>
              <a:off x="5311775" y="1295400"/>
              <a:ext cx="266700" cy="304800"/>
            </p14:xfrm>
          </p:contentPart>
        </mc:Choice>
        <mc:Fallback>
          <p:pic>
            <p:nvPicPr>
              <p:cNvPr id="1033" name="Ink 9"/>
              <p:cNvPicPr>
                <a:picLocks noRot="1" noChangeAspect="1" noEditPoints="1" noChangeArrowheads="1" noChangeShapeType="1"/>
              </p:cNvPicPr>
              <p:nvPr/>
            </p:nvPicPr>
            <p:blipFill>
              <a:blip r:embed="rId19"/>
              <a:stretch>
                <a:fillRect/>
              </a:stretch>
            </p:blipFill>
            <p:spPr>
              <a:xfrm>
                <a:off x="5302430" y="1286055"/>
                <a:ext cx="285391" cy="32349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34" name="Ink 10"/>
              <p14:cNvContentPartPr>
                <a14:cpLocks xmlns:a14="http://schemas.microsoft.com/office/drawing/2010/main" noRot="1" noChangeAspect="1" noEditPoints="1" noChangeArrowheads="1" noChangeShapeType="1"/>
              </p14:cNvContentPartPr>
              <p14:nvPr/>
            </p14:nvContentPartPr>
            <p14:xfrm>
              <a:off x="5715000" y="1943100"/>
              <a:ext cx="122238" cy="731838"/>
            </p14:xfrm>
          </p:contentPart>
        </mc:Choice>
        <mc:Fallback>
          <p:pic>
            <p:nvPicPr>
              <p:cNvPr id="1034" name="Ink 10"/>
              <p:cNvPicPr>
                <a:picLocks noRot="1" noChangeAspect="1" noEditPoints="1" noChangeArrowheads="1" noChangeShapeType="1"/>
              </p:cNvPicPr>
              <p:nvPr/>
            </p:nvPicPr>
            <p:blipFill>
              <a:blip r:embed="rId21"/>
              <a:stretch>
                <a:fillRect/>
              </a:stretch>
            </p:blipFill>
            <p:spPr>
              <a:xfrm>
                <a:off x="5705652" y="1933741"/>
                <a:ext cx="140933" cy="750557"/>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35" name="Ink 11"/>
              <p14:cNvContentPartPr>
                <a14:cpLocks xmlns:a14="http://schemas.microsoft.com/office/drawing/2010/main" noRot="1" noChangeAspect="1" noEditPoints="1" noChangeArrowheads="1" noChangeShapeType="1"/>
              </p14:cNvContentPartPr>
              <p14:nvPr/>
            </p14:nvContentPartPr>
            <p14:xfrm>
              <a:off x="5486400" y="3665538"/>
              <a:ext cx="114300" cy="258762"/>
            </p14:xfrm>
          </p:contentPart>
        </mc:Choice>
        <mc:Fallback>
          <p:pic>
            <p:nvPicPr>
              <p:cNvPr id="1035" name="Ink 11"/>
              <p:cNvPicPr>
                <a:picLocks noRot="1" noChangeAspect="1" noEditPoints="1" noChangeArrowheads="1" noChangeShapeType="1"/>
              </p:cNvPicPr>
              <p:nvPr/>
            </p:nvPicPr>
            <p:blipFill>
              <a:blip r:embed="rId23"/>
              <a:stretch>
                <a:fillRect/>
              </a:stretch>
            </p:blipFill>
            <p:spPr>
              <a:xfrm>
                <a:off x="5477055" y="3656207"/>
                <a:ext cx="132991" cy="27742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36" name="Ink 12"/>
              <p14:cNvContentPartPr>
                <a14:cpLocks xmlns:a14="http://schemas.microsoft.com/office/drawing/2010/main" noRot="1" noChangeAspect="1" noEditPoints="1" noChangeArrowheads="1" noChangeShapeType="1"/>
              </p14:cNvContentPartPr>
              <p14:nvPr/>
            </p14:nvContentPartPr>
            <p14:xfrm>
              <a:off x="5380038" y="4335463"/>
              <a:ext cx="60325" cy="282575"/>
            </p14:xfrm>
          </p:contentPart>
        </mc:Choice>
        <mc:Fallback>
          <p:pic>
            <p:nvPicPr>
              <p:cNvPr id="1036" name="Ink 12"/>
              <p:cNvPicPr>
                <a:picLocks noRot="1" noChangeAspect="1" noEditPoints="1" noChangeArrowheads="1" noChangeShapeType="1"/>
              </p:cNvPicPr>
              <p:nvPr/>
            </p:nvPicPr>
            <p:blipFill>
              <a:blip r:embed="rId25"/>
              <a:stretch>
                <a:fillRect/>
              </a:stretch>
            </p:blipFill>
            <p:spPr>
              <a:xfrm>
                <a:off x="5370812" y="4326092"/>
                <a:ext cx="78777" cy="301317"/>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0"/>
            <a:ext cx="7772400" cy="914400"/>
          </a:xfrm>
        </p:spPr>
        <p:txBody>
          <a:bodyPr/>
          <a:lstStyle/>
          <a:p>
            <a:r>
              <a:rPr lang="en-CA" sz="2400" dirty="0" smtClean="0">
                <a:solidFill>
                  <a:schemeClr val="bg1"/>
                </a:solidFill>
                <a:latin typeface="+mn-lt"/>
              </a:rPr>
              <a:t>Label all molecules with direction of transport in the </a:t>
            </a:r>
            <a:r>
              <a:rPr lang="en-CA" sz="2400" dirty="0" err="1" smtClean="0">
                <a:solidFill>
                  <a:schemeClr val="bg1"/>
                </a:solidFill>
                <a:latin typeface="+mn-lt"/>
              </a:rPr>
              <a:t>nephron</a:t>
            </a:r>
            <a:endParaRPr lang="en-US" sz="2400" dirty="0">
              <a:solidFill>
                <a:schemeClr val="bg1"/>
              </a:solidFill>
              <a:latin typeface="+mn-lt"/>
            </a:endParaRPr>
          </a:p>
        </p:txBody>
      </p:sp>
      <p:pic>
        <p:nvPicPr>
          <p:cNvPr id="7" name="Picture 7" descr="processes_in_urine_c_la_739"/>
          <p:cNvPicPr>
            <a:picLocks noGrp="1" noChangeAspect="1" noChangeArrowheads="1"/>
          </p:cNvPicPr>
          <p:nvPr>
            <p:ph idx="1"/>
          </p:nvPr>
        </p:nvPicPr>
        <p:blipFill>
          <a:blip r:embed="rId2" cstate="print"/>
          <a:srcRect t="23438" r="20000"/>
          <a:stretch>
            <a:fillRect/>
          </a:stretch>
        </p:blipFill>
        <p:spPr>
          <a:xfrm>
            <a:off x="1143000" y="447835"/>
            <a:ext cx="6858000" cy="6408322"/>
          </a:xfrm>
          <a:noFill/>
          <a:ln/>
        </p:spPr>
      </p:pic>
      <p:sp>
        <p:nvSpPr>
          <p:cNvPr id="8" name="Rectangle 7"/>
          <p:cNvSpPr/>
          <p:nvPr/>
        </p:nvSpPr>
        <p:spPr>
          <a:xfrm>
            <a:off x="1219200" y="381000"/>
            <a:ext cx="25908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67600" y="381000"/>
            <a:ext cx="76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43800" y="1828800"/>
            <a:ext cx="762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le vs female urinary.jpg"/>
          <p:cNvPicPr>
            <a:picLocks noGrp="1" noChangeAspect="1"/>
          </p:cNvPicPr>
          <p:nvPr>
            <p:ph idx="1"/>
          </p:nvPr>
        </p:nvPicPr>
        <p:blipFill>
          <a:blip r:embed="rId3" cstate="print"/>
          <a:stretch>
            <a:fillRect/>
          </a:stretch>
        </p:blipFill>
        <p:spPr>
          <a:xfrm>
            <a:off x="0" y="838200"/>
            <a:ext cx="9144000" cy="6019800"/>
          </a:xfrm>
        </p:spPr>
      </p:pic>
      <p:sp>
        <p:nvSpPr>
          <p:cNvPr id="7" name="Rectangle 6"/>
          <p:cNvSpPr/>
          <p:nvPr/>
        </p:nvSpPr>
        <p:spPr>
          <a:xfrm>
            <a:off x="3962400" y="2133600"/>
            <a:ext cx="10668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267200" y="2057400"/>
            <a:ext cx="381000" cy="457200"/>
          </a:xfrm>
          <a:prstGeom prst="rect">
            <a:avLst/>
          </a:prstGeom>
          <a:noFill/>
        </p:spPr>
        <p:txBody>
          <a:bodyPr wrap="square" rtlCol="0">
            <a:spAutoFit/>
          </a:bodyPr>
          <a:lstStyle/>
          <a:p>
            <a:r>
              <a:rPr lang="en-CA" sz="2400" b="1" dirty="0" smtClean="0">
                <a:solidFill>
                  <a:srgbClr val="FB1C05"/>
                </a:solidFill>
              </a:rPr>
              <a:t>A</a:t>
            </a:r>
            <a:endParaRPr lang="en-CA" sz="2400" b="1" dirty="0">
              <a:solidFill>
                <a:srgbClr val="FB1C05"/>
              </a:solidFill>
            </a:endParaRPr>
          </a:p>
        </p:txBody>
      </p:sp>
      <p:sp>
        <p:nvSpPr>
          <p:cNvPr id="9" name="TextBox 8"/>
          <p:cNvSpPr txBox="1"/>
          <p:nvPr/>
        </p:nvSpPr>
        <p:spPr>
          <a:xfrm>
            <a:off x="4343400" y="2895600"/>
            <a:ext cx="381000" cy="457200"/>
          </a:xfrm>
          <a:prstGeom prst="rect">
            <a:avLst/>
          </a:prstGeom>
          <a:noFill/>
        </p:spPr>
        <p:txBody>
          <a:bodyPr wrap="square" rtlCol="0">
            <a:spAutoFit/>
          </a:bodyPr>
          <a:lstStyle/>
          <a:p>
            <a:r>
              <a:rPr lang="en-CA" sz="2400" b="1" dirty="0" smtClean="0">
                <a:solidFill>
                  <a:srgbClr val="FB1C05"/>
                </a:solidFill>
              </a:rPr>
              <a:t>B</a:t>
            </a:r>
            <a:endParaRPr lang="en-CA" sz="2400" b="1" dirty="0">
              <a:solidFill>
                <a:srgbClr val="FB1C05"/>
              </a:solidFill>
            </a:endParaRPr>
          </a:p>
        </p:txBody>
      </p:sp>
      <p:sp>
        <p:nvSpPr>
          <p:cNvPr id="10" name="TextBox 9"/>
          <p:cNvSpPr txBox="1"/>
          <p:nvPr/>
        </p:nvSpPr>
        <p:spPr>
          <a:xfrm>
            <a:off x="4267200" y="3733800"/>
            <a:ext cx="381000" cy="457200"/>
          </a:xfrm>
          <a:prstGeom prst="rect">
            <a:avLst/>
          </a:prstGeom>
          <a:noFill/>
        </p:spPr>
        <p:txBody>
          <a:bodyPr wrap="square" rtlCol="0">
            <a:spAutoFit/>
          </a:bodyPr>
          <a:lstStyle/>
          <a:p>
            <a:r>
              <a:rPr lang="en-CA" sz="2400" b="1" dirty="0" smtClean="0">
                <a:solidFill>
                  <a:srgbClr val="FB1C05"/>
                </a:solidFill>
              </a:rPr>
              <a:t>C</a:t>
            </a:r>
            <a:endParaRPr lang="en-CA" sz="2400" b="1" dirty="0">
              <a:solidFill>
                <a:srgbClr val="FB1C05"/>
              </a:solidFill>
            </a:endParaRPr>
          </a:p>
        </p:txBody>
      </p:sp>
      <p:sp>
        <p:nvSpPr>
          <p:cNvPr id="11" name="TextBox 10"/>
          <p:cNvSpPr txBox="1"/>
          <p:nvPr/>
        </p:nvSpPr>
        <p:spPr>
          <a:xfrm>
            <a:off x="4267200" y="4876800"/>
            <a:ext cx="381000" cy="457200"/>
          </a:xfrm>
          <a:prstGeom prst="rect">
            <a:avLst/>
          </a:prstGeom>
          <a:noFill/>
        </p:spPr>
        <p:txBody>
          <a:bodyPr wrap="square" rtlCol="0">
            <a:spAutoFit/>
          </a:bodyPr>
          <a:lstStyle/>
          <a:p>
            <a:r>
              <a:rPr lang="en-CA" sz="2400" b="1" dirty="0" smtClean="0">
                <a:solidFill>
                  <a:srgbClr val="FB1C05"/>
                </a:solidFill>
              </a:rPr>
              <a:t>D</a:t>
            </a:r>
            <a:endParaRPr lang="en-CA" sz="2400" b="1" dirty="0">
              <a:solidFill>
                <a:srgbClr val="FB1C0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4_14cMamExcrSysKidney-U.jpg"/>
          <p:cNvPicPr>
            <a:picLocks noGrp="1" noChangeAspect="1"/>
          </p:cNvPicPr>
          <p:nvPr>
            <p:ph sz="half" idx="1"/>
          </p:nvPr>
        </p:nvPicPr>
        <p:blipFill>
          <a:blip r:embed="rId3" cstate="print"/>
          <a:stretch>
            <a:fillRect/>
          </a:stretch>
        </p:blipFill>
        <p:spPr>
          <a:xfrm>
            <a:off x="0" y="685800"/>
            <a:ext cx="4419600" cy="5134606"/>
          </a:xfrm>
        </p:spPr>
      </p:pic>
      <p:pic>
        <p:nvPicPr>
          <p:cNvPr id="7" name="Content Placeholder 3" descr="C0097504-Kidney_anatomy,_artwork-SPL.jpg"/>
          <p:cNvPicPr>
            <a:picLocks noGrp="1" noChangeAspect="1"/>
          </p:cNvPicPr>
          <p:nvPr>
            <p:ph sz="half" idx="2"/>
          </p:nvPr>
        </p:nvPicPr>
        <p:blipFill>
          <a:blip r:embed="rId4" cstate="print"/>
          <a:stretch>
            <a:fillRect/>
          </a:stretch>
        </p:blipFill>
        <p:spPr>
          <a:xfrm>
            <a:off x="4648200" y="685800"/>
            <a:ext cx="4495800" cy="5245100"/>
          </a:xfrm>
          <a:prstGeom prst="rect">
            <a:avLst/>
          </a:prstGeom>
        </p:spPr>
      </p:pic>
      <p:sp>
        <p:nvSpPr>
          <p:cNvPr id="8" name="TextBox 7"/>
          <p:cNvSpPr txBox="1"/>
          <p:nvPr/>
        </p:nvSpPr>
        <p:spPr>
          <a:xfrm>
            <a:off x="4953000" y="2751667"/>
            <a:ext cx="381000" cy="457200"/>
          </a:xfrm>
          <a:prstGeom prst="rect">
            <a:avLst/>
          </a:prstGeom>
          <a:noFill/>
        </p:spPr>
        <p:txBody>
          <a:bodyPr wrap="square" rtlCol="0">
            <a:spAutoFit/>
          </a:bodyPr>
          <a:lstStyle/>
          <a:p>
            <a:r>
              <a:rPr lang="en-CA" sz="2400" b="1" dirty="0" smtClean="0">
                <a:solidFill>
                  <a:srgbClr val="FB1C05"/>
                </a:solidFill>
              </a:rPr>
              <a:t>A</a:t>
            </a:r>
            <a:endParaRPr lang="en-CA" sz="2400" b="1" dirty="0">
              <a:solidFill>
                <a:srgbClr val="FB1C05"/>
              </a:solidFill>
            </a:endParaRPr>
          </a:p>
        </p:txBody>
      </p:sp>
      <p:sp>
        <p:nvSpPr>
          <p:cNvPr id="9" name="TextBox 8"/>
          <p:cNvSpPr txBox="1"/>
          <p:nvPr/>
        </p:nvSpPr>
        <p:spPr>
          <a:xfrm>
            <a:off x="4953000" y="3208867"/>
            <a:ext cx="381000" cy="457200"/>
          </a:xfrm>
          <a:prstGeom prst="rect">
            <a:avLst/>
          </a:prstGeom>
          <a:noFill/>
        </p:spPr>
        <p:txBody>
          <a:bodyPr wrap="square" rtlCol="0">
            <a:spAutoFit/>
          </a:bodyPr>
          <a:lstStyle/>
          <a:p>
            <a:r>
              <a:rPr lang="en-CA" sz="2400" b="1" dirty="0" smtClean="0">
                <a:solidFill>
                  <a:srgbClr val="FB1C05"/>
                </a:solidFill>
              </a:rPr>
              <a:t>B</a:t>
            </a:r>
            <a:endParaRPr lang="en-CA" sz="2400" b="1" dirty="0">
              <a:solidFill>
                <a:srgbClr val="FB1C05"/>
              </a:solidFill>
            </a:endParaRPr>
          </a:p>
        </p:txBody>
      </p:sp>
      <p:sp>
        <p:nvSpPr>
          <p:cNvPr id="6" name="TextBox 5"/>
          <p:cNvSpPr txBox="1"/>
          <p:nvPr/>
        </p:nvSpPr>
        <p:spPr>
          <a:xfrm>
            <a:off x="3124200" y="685800"/>
            <a:ext cx="381000" cy="369332"/>
          </a:xfrm>
          <a:prstGeom prst="rect">
            <a:avLst/>
          </a:prstGeom>
          <a:solidFill>
            <a:schemeClr val="tx1"/>
          </a:solidFill>
        </p:spPr>
        <p:txBody>
          <a:bodyPr wrap="square" rtlCol="0">
            <a:spAutoFit/>
          </a:bodyPr>
          <a:lstStyle/>
          <a:p>
            <a:endParaRPr lang="en-CA" dirty="0"/>
          </a:p>
        </p:txBody>
      </p:sp>
      <p:sp>
        <p:nvSpPr>
          <p:cNvPr id="10" name="TextBox 9"/>
          <p:cNvSpPr txBox="1"/>
          <p:nvPr/>
        </p:nvSpPr>
        <p:spPr>
          <a:xfrm>
            <a:off x="4038600" y="1600200"/>
            <a:ext cx="381000" cy="646331"/>
          </a:xfrm>
          <a:prstGeom prst="rect">
            <a:avLst/>
          </a:prstGeom>
          <a:solidFill>
            <a:schemeClr val="tx1"/>
          </a:solidFill>
        </p:spPr>
        <p:txBody>
          <a:bodyPr wrap="square" rtlCol="0">
            <a:spAutoFit/>
          </a:bodyPr>
          <a:lstStyle/>
          <a:p>
            <a:r>
              <a:rPr lang="en-CA" sz="3600" b="1" dirty="0" smtClean="0">
                <a:solidFill>
                  <a:srgbClr val="FF0000"/>
                </a:solidFill>
              </a:rPr>
              <a:t>2</a:t>
            </a:r>
            <a:endParaRPr lang="en-CA" sz="3600" b="1" dirty="0">
              <a:solidFill>
                <a:srgbClr val="FF0000"/>
              </a:solidFill>
            </a:endParaRPr>
          </a:p>
        </p:txBody>
      </p:sp>
      <p:sp>
        <p:nvSpPr>
          <p:cNvPr id="11" name="TextBox 10"/>
          <p:cNvSpPr txBox="1"/>
          <p:nvPr/>
        </p:nvSpPr>
        <p:spPr>
          <a:xfrm>
            <a:off x="4038600" y="2286000"/>
            <a:ext cx="381000" cy="646331"/>
          </a:xfrm>
          <a:prstGeom prst="rect">
            <a:avLst/>
          </a:prstGeom>
          <a:solidFill>
            <a:schemeClr val="tx1"/>
          </a:solidFill>
        </p:spPr>
        <p:txBody>
          <a:bodyPr wrap="square" rtlCol="0">
            <a:spAutoFit/>
          </a:bodyPr>
          <a:lstStyle/>
          <a:p>
            <a:r>
              <a:rPr lang="en-CA" sz="3600" b="1" dirty="0" smtClean="0">
                <a:solidFill>
                  <a:srgbClr val="FF0000"/>
                </a:solidFill>
              </a:rPr>
              <a:t>3</a:t>
            </a:r>
            <a:endParaRPr lang="en-CA" sz="3600" b="1" dirty="0">
              <a:solidFill>
                <a:srgbClr val="FF0000"/>
              </a:solidFill>
            </a:endParaRPr>
          </a:p>
        </p:txBody>
      </p:sp>
      <p:sp>
        <p:nvSpPr>
          <p:cNvPr id="12" name="TextBox 11"/>
          <p:cNvSpPr txBox="1"/>
          <p:nvPr/>
        </p:nvSpPr>
        <p:spPr>
          <a:xfrm>
            <a:off x="4038600" y="3200400"/>
            <a:ext cx="381000" cy="646331"/>
          </a:xfrm>
          <a:prstGeom prst="rect">
            <a:avLst/>
          </a:prstGeom>
          <a:solidFill>
            <a:schemeClr val="tx1"/>
          </a:solidFill>
        </p:spPr>
        <p:txBody>
          <a:bodyPr wrap="square" rtlCol="0">
            <a:spAutoFit/>
          </a:bodyPr>
          <a:lstStyle/>
          <a:p>
            <a:r>
              <a:rPr lang="en-CA" sz="3600" b="1" dirty="0" smtClean="0">
                <a:solidFill>
                  <a:srgbClr val="FF0000"/>
                </a:solidFill>
              </a:rPr>
              <a:t>4</a:t>
            </a:r>
            <a:endParaRPr lang="en-CA" sz="36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36366" t="30972" r="27177" b="14028"/>
          <a:stretch>
            <a:fillRect/>
          </a:stretch>
        </p:blipFill>
        <p:spPr bwMode="auto">
          <a:xfrm>
            <a:off x="0" y="685800"/>
            <a:ext cx="4661210" cy="4343400"/>
          </a:xfrm>
          <a:prstGeom prst="rect">
            <a:avLst/>
          </a:prstGeom>
          <a:noFill/>
          <a:ln w="9525">
            <a:noFill/>
            <a:miter lim="800000"/>
            <a:headEnd/>
            <a:tailEnd/>
          </a:ln>
        </p:spPr>
      </p:pic>
      <p:graphicFrame>
        <p:nvGraphicFramePr>
          <p:cNvPr id="18" name="Content Placeholder 3"/>
          <p:cNvGraphicFramePr>
            <a:graphicFrameLocks/>
          </p:cNvGraphicFramePr>
          <p:nvPr/>
        </p:nvGraphicFramePr>
        <p:xfrm>
          <a:off x="4648200" y="0"/>
          <a:ext cx="4495800" cy="6859324"/>
        </p:xfrm>
        <a:graphic>
          <a:graphicData uri="http://schemas.openxmlformats.org/drawingml/2006/table">
            <a:tbl>
              <a:tblPr firstRow="1" bandRow="1">
                <a:tableStyleId>{93296810-A885-4BE3-A3E7-6D5BEEA58F35}</a:tableStyleId>
              </a:tblPr>
              <a:tblGrid>
                <a:gridCol w="561975"/>
                <a:gridCol w="3933825"/>
              </a:tblGrid>
              <a:tr h="364436">
                <a:tc>
                  <a:txBody>
                    <a:bodyPr/>
                    <a:lstStyle/>
                    <a:p>
                      <a:pPr algn="ctr"/>
                      <a:endParaRPr lang="en-CA" b="1" dirty="0">
                        <a:solidFill>
                          <a:schemeClr val="bg1"/>
                        </a:solidFill>
                      </a:endParaRPr>
                    </a:p>
                  </a:txBody>
                  <a:tcPr/>
                </a:tc>
                <a:tc>
                  <a:txBody>
                    <a:bodyPr/>
                    <a:lstStyle/>
                    <a:p>
                      <a:pPr algn="ctr"/>
                      <a:r>
                        <a:rPr lang="en-CA" b="1" dirty="0" smtClean="0">
                          <a:solidFill>
                            <a:schemeClr val="bg1"/>
                          </a:solidFill>
                        </a:rPr>
                        <a:t>Function</a:t>
                      </a:r>
                      <a:endParaRPr lang="en-CA" b="1" dirty="0">
                        <a:solidFill>
                          <a:schemeClr val="bg1"/>
                        </a:solidFill>
                      </a:endParaRPr>
                    </a:p>
                  </a:txBody>
                  <a:tcPr/>
                </a:tc>
              </a:tr>
              <a:tr h="589995">
                <a:tc>
                  <a:txBody>
                    <a:bodyPr/>
                    <a:lstStyle/>
                    <a:p>
                      <a:pPr algn="ctr"/>
                      <a:endParaRPr lang="en-CA" b="1" dirty="0">
                        <a:solidFill>
                          <a:schemeClr val="bg1"/>
                        </a:solidFill>
                      </a:endParaRPr>
                    </a:p>
                  </a:txBody>
                  <a:tcPr/>
                </a:tc>
                <a:tc>
                  <a:txBody>
                    <a:bodyPr/>
                    <a:lstStyle/>
                    <a:p>
                      <a:pPr algn="l"/>
                      <a:r>
                        <a:rPr lang="en-CA" sz="1600" b="1" dirty="0" smtClean="0">
                          <a:solidFill>
                            <a:schemeClr val="bg1"/>
                          </a:solidFill>
                        </a:rPr>
                        <a:t>Contains lowest amount of wastes</a:t>
                      </a:r>
                      <a:r>
                        <a:rPr lang="en-CA" sz="1600" b="1" baseline="0" dirty="0" smtClean="0">
                          <a:solidFill>
                            <a:schemeClr val="bg1"/>
                          </a:solidFill>
                        </a:rPr>
                        <a:t> in blood</a:t>
                      </a:r>
                      <a:endParaRPr lang="en-CA" sz="1600" b="1" dirty="0">
                        <a:solidFill>
                          <a:schemeClr val="bg1"/>
                        </a:solidFill>
                      </a:endParaRPr>
                    </a:p>
                  </a:txBody>
                  <a:tcPr/>
                </a:tc>
              </a:tr>
              <a:tr h="597606">
                <a:tc>
                  <a:txBody>
                    <a:bodyPr/>
                    <a:lstStyle/>
                    <a:p>
                      <a:pPr algn="ctr"/>
                      <a:endParaRPr lang="en-CA" b="1" dirty="0">
                        <a:solidFill>
                          <a:schemeClr val="bg1"/>
                        </a:solidFill>
                      </a:endParaRPr>
                    </a:p>
                  </a:txBody>
                  <a:tcPr/>
                </a:tc>
                <a:tc>
                  <a:txBody>
                    <a:bodyPr/>
                    <a:lstStyle/>
                    <a:p>
                      <a:pPr algn="l"/>
                      <a:r>
                        <a:rPr lang="en-CA" sz="1600" b="1" dirty="0" smtClean="0">
                          <a:solidFill>
                            <a:schemeClr val="bg1"/>
                          </a:solidFill>
                        </a:rPr>
                        <a:t>Reabsorption of nutrients</a:t>
                      </a:r>
                      <a:endParaRPr lang="en-CA" sz="1600" b="1" dirty="0">
                        <a:solidFill>
                          <a:schemeClr val="bg1"/>
                        </a:solidFill>
                      </a:endParaRPr>
                    </a:p>
                  </a:txBody>
                  <a:tcPr/>
                </a:tc>
              </a:tr>
              <a:tr h="721272">
                <a:tc>
                  <a:txBody>
                    <a:bodyPr/>
                    <a:lstStyle/>
                    <a:p>
                      <a:pPr algn="ctr"/>
                      <a:endParaRPr lang="en-CA" b="1" dirty="0">
                        <a:solidFill>
                          <a:schemeClr val="bg1"/>
                        </a:solidFill>
                      </a:endParaRPr>
                    </a:p>
                  </a:txBody>
                  <a:tcPr/>
                </a:tc>
                <a:tc>
                  <a:txBody>
                    <a:bodyPr/>
                    <a:lstStyle/>
                    <a:p>
                      <a:pPr algn="l"/>
                      <a:r>
                        <a:rPr lang="en-CA" sz="1600" b="1" dirty="0" smtClean="0">
                          <a:solidFill>
                            <a:schemeClr val="bg1"/>
                          </a:solidFill>
                        </a:rPr>
                        <a:t>Pressure filtration</a:t>
                      </a:r>
                      <a:r>
                        <a:rPr lang="en-CA" sz="1600" b="1" baseline="0" dirty="0" smtClean="0">
                          <a:solidFill>
                            <a:schemeClr val="bg1"/>
                          </a:solidFill>
                        </a:rPr>
                        <a:t> is due to high BP</a:t>
                      </a:r>
                      <a:endParaRPr lang="en-CA" sz="1600" b="1" dirty="0">
                        <a:solidFill>
                          <a:schemeClr val="bg1"/>
                        </a:solidFill>
                      </a:endParaRPr>
                    </a:p>
                  </a:txBody>
                  <a:tcPr/>
                </a:tc>
              </a:tr>
              <a:tr h="620179">
                <a:tc>
                  <a:txBody>
                    <a:bodyPr/>
                    <a:lstStyle/>
                    <a:p>
                      <a:pPr algn="ctr"/>
                      <a:endParaRPr lang="en-CA" b="1" dirty="0">
                        <a:solidFill>
                          <a:schemeClr val="bg1"/>
                        </a:solidFill>
                      </a:endParaRPr>
                    </a:p>
                  </a:txBody>
                  <a:tcPr/>
                </a:tc>
                <a:tc>
                  <a:txBody>
                    <a:bodyPr/>
                    <a:lstStyle/>
                    <a:p>
                      <a:pPr algn="l"/>
                      <a:r>
                        <a:rPr lang="en-CA" sz="1600" b="1" dirty="0" smtClean="0">
                          <a:solidFill>
                            <a:schemeClr val="bg1"/>
                          </a:solidFill>
                        </a:rPr>
                        <a:t>Collects small</a:t>
                      </a:r>
                      <a:r>
                        <a:rPr lang="en-CA" sz="1600" b="1" baseline="0" dirty="0" smtClean="0">
                          <a:solidFill>
                            <a:schemeClr val="bg1"/>
                          </a:solidFill>
                        </a:rPr>
                        <a:t> molecules from blood</a:t>
                      </a:r>
                      <a:endParaRPr lang="en-CA" sz="1600" b="1" dirty="0">
                        <a:solidFill>
                          <a:schemeClr val="bg1"/>
                        </a:solidFill>
                      </a:endParaRPr>
                    </a:p>
                  </a:txBody>
                  <a:tcPr/>
                </a:tc>
              </a:tr>
              <a:tr h="704789">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600" b="1" baseline="0" dirty="0" smtClean="0">
                          <a:solidFill>
                            <a:schemeClr val="bg1"/>
                          </a:solidFill>
                        </a:rPr>
                        <a:t>Water reabsorption and transport of urine to renal pelvis</a:t>
                      </a:r>
                    </a:p>
                  </a:txBody>
                  <a:tcPr/>
                </a:tc>
              </a:tr>
              <a:tr h="742588">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600" b="1" baseline="0" dirty="0" smtClean="0">
                          <a:solidFill>
                            <a:schemeClr val="bg1"/>
                          </a:solidFill>
                        </a:rPr>
                        <a:t>Salt (Na+) reabsorption to make a hypertonic medulla</a:t>
                      </a:r>
                    </a:p>
                  </a:txBody>
                  <a:tcPr/>
                </a:tc>
              </a:tr>
              <a:tr h="724317">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600" b="1" baseline="0" dirty="0" smtClean="0">
                          <a:solidFill>
                            <a:schemeClr val="bg1"/>
                          </a:solidFill>
                        </a:rPr>
                        <a:t>Only permeable to water</a:t>
                      </a:r>
                    </a:p>
                  </a:txBody>
                  <a:tcPr/>
                </a:tc>
              </a:tr>
              <a:tr h="597606">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600" b="1" baseline="0" dirty="0" smtClean="0">
                          <a:solidFill>
                            <a:schemeClr val="bg1"/>
                          </a:solidFill>
                        </a:rPr>
                        <a:t>Acid base balance and drug excretion</a:t>
                      </a:r>
                    </a:p>
                  </a:txBody>
                  <a:tcPr/>
                </a:tc>
              </a:tr>
              <a:tr h="597606">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600" b="1" baseline="0" dirty="0" smtClean="0">
                          <a:solidFill>
                            <a:schemeClr val="bg1"/>
                          </a:solidFill>
                        </a:rPr>
                        <a:t>Delivers blood high in wastes towards kidney</a:t>
                      </a:r>
                    </a:p>
                  </a:txBody>
                  <a:tcPr/>
                </a:tc>
              </a:tr>
              <a:tr h="597606">
                <a:tc>
                  <a:txBody>
                    <a:bodyPr/>
                    <a:lstStyle/>
                    <a:p>
                      <a:pPr algn="ctr">
                        <a:buFont typeface="Arial" pitchFamily="34" charset="0"/>
                        <a:buNone/>
                      </a:pPr>
                      <a:endParaRPr lang="en-CA" b="1" baseline="0" dirty="0" smtClean="0">
                        <a:solidFill>
                          <a:schemeClr val="bg1"/>
                        </a:solidFill>
                      </a:endParaRPr>
                    </a:p>
                  </a:txBody>
                  <a:tcPr/>
                </a:tc>
                <a:tc>
                  <a:txBody>
                    <a:bodyPr/>
                    <a:lstStyle/>
                    <a:p>
                      <a:pPr algn="l">
                        <a:buFont typeface="Arial" pitchFamily="34" charset="0"/>
                        <a:buNone/>
                      </a:pPr>
                      <a:r>
                        <a:rPr lang="en-CA" sz="1600" b="1" baseline="0" dirty="0" smtClean="0">
                          <a:solidFill>
                            <a:schemeClr val="bg1"/>
                          </a:solidFill>
                        </a:rPr>
                        <a:t>Reabsorbed molecules re-enter blood here</a:t>
                      </a: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914400"/>
          </a:xfrm>
        </p:spPr>
        <p:txBody>
          <a:bodyPr/>
          <a:lstStyle/>
          <a:p>
            <a:pPr algn="ctr">
              <a:buClr>
                <a:schemeClr val="bg1"/>
              </a:buClr>
            </a:pPr>
            <a:r>
              <a:rPr lang="en-CA" dirty="0" smtClean="0">
                <a:solidFill>
                  <a:schemeClr val="bg1"/>
                </a:solidFill>
                <a:latin typeface="+mn-lt"/>
              </a:rPr>
              <a:t>Urination  = micturition reflex</a:t>
            </a:r>
            <a:endParaRPr lang="en-CA" dirty="0">
              <a:solidFill>
                <a:schemeClr val="bg1"/>
              </a:solidFill>
              <a:latin typeface="+mn-lt"/>
            </a:endParaRPr>
          </a:p>
        </p:txBody>
      </p:sp>
      <p:sp>
        <p:nvSpPr>
          <p:cNvPr id="7" name="Content Placeholder 6"/>
          <p:cNvSpPr>
            <a:spLocks noGrp="1"/>
          </p:cNvSpPr>
          <p:nvPr>
            <p:ph sz="half" idx="1"/>
          </p:nvPr>
        </p:nvSpPr>
        <p:spPr>
          <a:xfrm>
            <a:off x="152400" y="1219200"/>
            <a:ext cx="4419600" cy="5333999"/>
          </a:xfrm>
        </p:spPr>
        <p:txBody>
          <a:bodyPr>
            <a:normAutofit lnSpcReduction="10000"/>
          </a:bodyPr>
          <a:lstStyle/>
          <a:p>
            <a:pPr marL="582930" indent="-514350">
              <a:buClr>
                <a:schemeClr val="bg1"/>
              </a:buClr>
              <a:buFont typeface="+mj-lt"/>
              <a:buAutoNum type="arabicPeriod"/>
            </a:pPr>
            <a:r>
              <a:rPr lang="en-CA" dirty="0" smtClean="0">
                <a:solidFill>
                  <a:schemeClr val="bg1"/>
                </a:solidFill>
              </a:rPr>
              <a:t>Bladder fills with urine and stretches.</a:t>
            </a:r>
          </a:p>
          <a:p>
            <a:pPr marL="582930" indent="-514350">
              <a:buClr>
                <a:schemeClr val="bg1"/>
              </a:buClr>
              <a:buFont typeface="+mj-lt"/>
              <a:buAutoNum type="arabicPeriod"/>
            </a:pPr>
            <a:r>
              <a:rPr lang="en-CA" dirty="0" smtClean="0">
                <a:solidFill>
                  <a:schemeClr val="bg1"/>
                </a:solidFill>
              </a:rPr>
              <a:t>Stretch receptors send impulse to spinal cord and back as a reflex</a:t>
            </a:r>
          </a:p>
          <a:p>
            <a:pPr marL="582930" indent="-514350">
              <a:buClr>
                <a:schemeClr val="bg1"/>
              </a:buClr>
              <a:buFont typeface="+mj-lt"/>
              <a:buAutoNum type="arabicPeriod"/>
            </a:pPr>
            <a:r>
              <a:rPr lang="en-CA" dirty="0" smtClean="0">
                <a:solidFill>
                  <a:schemeClr val="bg1"/>
                </a:solidFill>
              </a:rPr>
              <a:t>Bladder contracts and internal sphincter relaxes</a:t>
            </a:r>
          </a:p>
          <a:p>
            <a:pPr marL="582930" indent="-514350">
              <a:buClr>
                <a:schemeClr val="bg1"/>
              </a:buClr>
              <a:buFont typeface="+mj-lt"/>
              <a:buAutoNum type="arabicPeriod"/>
            </a:pPr>
            <a:r>
              <a:rPr lang="en-CA" dirty="0" smtClean="0">
                <a:solidFill>
                  <a:schemeClr val="bg1"/>
                </a:solidFill>
              </a:rPr>
              <a:t>External sphincter is voluntary and you relax it during a convenient time to urinate</a:t>
            </a:r>
            <a:endParaRPr lang="en-CA" dirty="0">
              <a:solidFill>
                <a:schemeClr val="bg1"/>
              </a:solidFill>
            </a:endParaRPr>
          </a:p>
        </p:txBody>
      </p:sp>
      <p:pic>
        <p:nvPicPr>
          <p:cNvPr id="8" name="Picture 9" descr="bladder_fills_with_c_la_739"/>
          <p:cNvPicPr>
            <a:picLocks noGrp="1" noChangeAspect="1" noChangeArrowheads="1"/>
          </p:cNvPicPr>
          <p:nvPr>
            <p:ph sz="half" idx="2"/>
          </p:nvPr>
        </p:nvPicPr>
        <p:blipFill>
          <a:blip r:embed="rId3" cstate="print"/>
          <a:srcRect t="2235"/>
          <a:stretch>
            <a:fillRect/>
          </a:stretch>
        </p:blipFill>
        <p:spPr bwMode="auto">
          <a:xfrm>
            <a:off x="4551826" y="1600200"/>
            <a:ext cx="4503500" cy="4648200"/>
          </a:xfrm>
          <a:prstGeom prst="rect">
            <a:avLst/>
          </a:prstGeom>
          <a:noFill/>
        </p:spPr>
      </p:pic>
      <p:sp>
        <p:nvSpPr>
          <p:cNvPr id="6" name="TextBox 5"/>
          <p:cNvSpPr txBox="1"/>
          <p:nvPr/>
        </p:nvSpPr>
        <p:spPr>
          <a:xfrm>
            <a:off x="685800" y="6477000"/>
            <a:ext cx="7348871" cy="276999"/>
          </a:xfrm>
          <a:prstGeom prst="rect">
            <a:avLst/>
          </a:prstGeom>
          <a:noFill/>
        </p:spPr>
        <p:txBody>
          <a:bodyPr wrap="none" rtlCol="0">
            <a:spAutoFit/>
          </a:bodyPr>
          <a:lstStyle/>
          <a:p>
            <a:pPr>
              <a:buClr>
                <a:schemeClr val="bg1"/>
              </a:buClr>
            </a:pPr>
            <a:r>
              <a:rPr lang="en-CA" sz="1200" dirty="0" smtClean="0">
                <a:solidFill>
                  <a:schemeClr val="bg1"/>
                </a:solidFill>
              </a:rPr>
              <a:t>http://highered.mcgraw-hill.com/sites/0072495855/student_view0/chapter27/animation__micturition_reflex.html</a:t>
            </a:r>
            <a:endParaRPr lang="en-CA" sz="1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 y="0"/>
            <a:ext cx="8763000" cy="685800"/>
          </a:xfrm>
          <a:ln>
            <a:noFill/>
          </a:ln>
        </p:spPr>
        <p:txBody>
          <a:bodyPr/>
          <a:lstStyle/>
          <a:p>
            <a:r>
              <a:rPr lang="en-CA" dirty="0" smtClean="0">
                <a:solidFill>
                  <a:schemeClr val="bg1"/>
                </a:solidFill>
                <a:latin typeface="+mn-lt"/>
              </a:rPr>
              <a:t>Kidney Anatomy</a:t>
            </a:r>
            <a:endParaRPr lang="en-CA" dirty="0">
              <a:solidFill>
                <a:schemeClr val="bg1"/>
              </a:solidFill>
              <a:latin typeface="+mn-lt"/>
            </a:endParaRPr>
          </a:p>
        </p:txBody>
      </p:sp>
      <p:pic>
        <p:nvPicPr>
          <p:cNvPr id="4" name="Content Placeholder 3" descr="C0097504-Kidney_anatomy,_artwork-SPL.jpg"/>
          <p:cNvPicPr>
            <a:picLocks noGrp="1" noChangeAspect="1"/>
          </p:cNvPicPr>
          <p:nvPr>
            <p:ph sz="half" idx="1"/>
          </p:nvPr>
        </p:nvPicPr>
        <p:blipFill>
          <a:blip r:embed="rId3" cstate="print"/>
          <a:srcRect r="3347"/>
          <a:stretch>
            <a:fillRect/>
          </a:stretch>
        </p:blipFill>
        <p:spPr>
          <a:xfrm>
            <a:off x="4590144" y="1545168"/>
            <a:ext cx="4401456" cy="5312832"/>
          </a:xfrm>
          <a:ln>
            <a:solidFill>
              <a:schemeClr val="bg1"/>
            </a:solidFill>
          </a:ln>
        </p:spPr>
      </p:pic>
      <p:cxnSp>
        <p:nvCxnSpPr>
          <p:cNvPr id="8" name="Straight Arrow Connector 7"/>
          <p:cNvCxnSpPr>
            <a:stCxn id="17" idx="2"/>
          </p:cNvCxnSpPr>
          <p:nvPr/>
        </p:nvCxnSpPr>
        <p:spPr>
          <a:xfrm>
            <a:off x="5105400" y="1380530"/>
            <a:ext cx="399144" cy="2496740"/>
          </a:xfrm>
          <a:prstGeom prst="straightConnector1">
            <a:avLst/>
          </a:prstGeom>
          <a:ln w="57150">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a:stCxn id="18" idx="2"/>
          </p:cNvCxnSpPr>
          <p:nvPr/>
        </p:nvCxnSpPr>
        <p:spPr>
          <a:xfrm flipH="1">
            <a:off x="5638800" y="1505129"/>
            <a:ext cx="2133600" cy="2762071"/>
          </a:xfrm>
          <a:prstGeom prst="straightConnector1">
            <a:avLst/>
          </a:prstGeom>
          <a:ln w="57150">
            <a:solidFill>
              <a:schemeClr val="bg1"/>
            </a:solidFill>
            <a:tailEnd type="arrow"/>
          </a:ln>
        </p:spPr>
        <p:style>
          <a:lnRef idx="3">
            <a:schemeClr val="accent4"/>
          </a:lnRef>
          <a:fillRef idx="0">
            <a:schemeClr val="accent4"/>
          </a:fillRef>
          <a:effectRef idx="2">
            <a:schemeClr val="accent4"/>
          </a:effectRef>
          <a:fontRef idx="minor">
            <a:schemeClr val="tx1"/>
          </a:fontRef>
        </p:style>
      </p:cxnSp>
      <p:pic>
        <p:nvPicPr>
          <p:cNvPr id="14" name="Content Placeholder 6" descr="44_14cMamExcrSysKidney-U.jpg"/>
          <p:cNvPicPr>
            <a:picLocks noGrp="1" noChangeAspect="1"/>
          </p:cNvPicPr>
          <p:nvPr>
            <p:ph sz="half" idx="2"/>
          </p:nvPr>
        </p:nvPicPr>
        <p:blipFill>
          <a:blip r:embed="rId4" cstate="print"/>
          <a:stretch>
            <a:fillRect/>
          </a:stretch>
        </p:blipFill>
        <p:spPr>
          <a:xfrm>
            <a:off x="152400" y="1555262"/>
            <a:ext cx="4495800" cy="5302738"/>
          </a:xfrm>
          <a:ln>
            <a:solidFill>
              <a:schemeClr val="bg1"/>
            </a:solidFill>
          </a:ln>
        </p:spPr>
      </p:pic>
      <p:sp>
        <p:nvSpPr>
          <p:cNvPr id="17" name="TextBox 16"/>
          <p:cNvSpPr txBox="1"/>
          <p:nvPr/>
        </p:nvSpPr>
        <p:spPr>
          <a:xfrm>
            <a:off x="3733800" y="457200"/>
            <a:ext cx="2743200" cy="923330"/>
          </a:xfrm>
          <a:prstGeom prst="rect">
            <a:avLst/>
          </a:prstGeom>
          <a:noFill/>
          <a:ln>
            <a:noFill/>
          </a:ln>
        </p:spPr>
        <p:txBody>
          <a:bodyPr wrap="square" rtlCol="0">
            <a:spAutoFit/>
          </a:bodyPr>
          <a:lstStyle/>
          <a:p>
            <a:r>
              <a:rPr lang="en-CA" dirty="0" smtClean="0">
                <a:solidFill>
                  <a:schemeClr val="bg1"/>
                </a:solidFill>
              </a:rPr>
              <a:t>Renal Artery: High in O2, low in CO2, high in nutrients, </a:t>
            </a:r>
            <a:r>
              <a:rPr lang="en-CA" b="1" dirty="0" smtClean="0">
                <a:solidFill>
                  <a:schemeClr val="bg1"/>
                </a:solidFill>
              </a:rPr>
              <a:t>HIGH in wastes</a:t>
            </a:r>
            <a:endParaRPr lang="en-CA" b="1" dirty="0">
              <a:solidFill>
                <a:schemeClr val="bg1"/>
              </a:solidFill>
            </a:endParaRPr>
          </a:p>
        </p:txBody>
      </p:sp>
      <p:sp>
        <p:nvSpPr>
          <p:cNvPr id="18" name="TextBox 17"/>
          <p:cNvSpPr txBox="1"/>
          <p:nvPr/>
        </p:nvSpPr>
        <p:spPr>
          <a:xfrm>
            <a:off x="6400800" y="304800"/>
            <a:ext cx="2743200" cy="1200329"/>
          </a:xfrm>
          <a:prstGeom prst="rect">
            <a:avLst/>
          </a:prstGeom>
          <a:noFill/>
          <a:ln>
            <a:noFill/>
          </a:ln>
        </p:spPr>
        <p:txBody>
          <a:bodyPr wrap="square" rtlCol="0">
            <a:spAutoFit/>
          </a:bodyPr>
          <a:lstStyle/>
          <a:p>
            <a:r>
              <a:rPr lang="en-CA" dirty="0" smtClean="0">
                <a:solidFill>
                  <a:schemeClr val="bg1"/>
                </a:solidFill>
              </a:rPr>
              <a:t>Renal Vein: Low in O2, high in CO2, lower than artery but still high in nutrients, </a:t>
            </a:r>
            <a:r>
              <a:rPr lang="en-CA" b="1" dirty="0" smtClean="0">
                <a:solidFill>
                  <a:schemeClr val="bg1"/>
                </a:solidFill>
              </a:rPr>
              <a:t>LOW in wastes</a:t>
            </a:r>
            <a:endParaRPr lang="en-CA" b="1" dirty="0">
              <a:solidFill>
                <a:schemeClr val="bg1"/>
              </a:solidFill>
            </a:endParaRPr>
          </a:p>
        </p:txBody>
      </p:sp>
      <p:sp>
        <p:nvSpPr>
          <p:cNvPr id="23" name="TextBox 22"/>
          <p:cNvSpPr txBox="1"/>
          <p:nvPr/>
        </p:nvSpPr>
        <p:spPr>
          <a:xfrm>
            <a:off x="304800" y="5943600"/>
            <a:ext cx="763351" cy="338554"/>
          </a:xfrm>
          <a:prstGeom prst="rect">
            <a:avLst/>
          </a:prstGeom>
          <a:noFill/>
          <a:ln>
            <a:noFill/>
          </a:ln>
        </p:spPr>
        <p:txBody>
          <a:bodyPr wrap="none" rtlCol="0">
            <a:spAutoFit/>
          </a:bodyPr>
          <a:lstStyle/>
          <a:p>
            <a:r>
              <a:rPr lang="en-CA" sz="1600" b="1" dirty="0" err="1" smtClean="0">
                <a:solidFill>
                  <a:schemeClr val="bg1"/>
                </a:solidFill>
              </a:rPr>
              <a:t>Ureter</a:t>
            </a:r>
            <a:endParaRPr lang="en-CA" sz="1600" b="1" dirty="0">
              <a:solidFill>
                <a:schemeClr val="bg1"/>
              </a:solidFill>
            </a:endParaRPr>
          </a:p>
        </p:txBody>
      </p:sp>
      <p:sp>
        <p:nvSpPr>
          <p:cNvPr id="24" name="TextBox 23"/>
          <p:cNvSpPr txBox="1"/>
          <p:nvPr/>
        </p:nvSpPr>
        <p:spPr>
          <a:xfrm>
            <a:off x="3276600" y="1828800"/>
            <a:ext cx="1524000" cy="338554"/>
          </a:xfrm>
          <a:prstGeom prst="rect">
            <a:avLst/>
          </a:prstGeom>
          <a:noFill/>
          <a:ln>
            <a:noFill/>
          </a:ln>
        </p:spPr>
        <p:txBody>
          <a:bodyPr wrap="square" rtlCol="0">
            <a:spAutoFit/>
          </a:bodyPr>
          <a:lstStyle/>
          <a:p>
            <a:r>
              <a:rPr lang="en-CA" sz="1600" b="1" dirty="0" smtClean="0">
                <a:solidFill>
                  <a:schemeClr val="bg1"/>
                </a:solidFill>
              </a:rPr>
              <a:t>Renal Pyramid</a:t>
            </a:r>
            <a:endParaRPr lang="en-CA" sz="1600" b="1" dirty="0">
              <a:solidFill>
                <a:schemeClr val="bg1"/>
              </a:solidFill>
            </a:endParaRPr>
          </a:p>
        </p:txBody>
      </p:sp>
      <p:sp>
        <p:nvSpPr>
          <p:cNvPr id="25" name="TextBox 24"/>
          <p:cNvSpPr txBox="1"/>
          <p:nvPr/>
        </p:nvSpPr>
        <p:spPr>
          <a:xfrm>
            <a:off x="3048000" y="2514600"/>
            <a:ext cx="1600200" cy="338554"/>
          </a:xfrm>
          <a:prstGeom prst="rect">
            <a:avLst/>
          </a:prstGeom>
          <a:noFill/>
          <a:ln>
            <a:noFill/>
          </a:ln>
        </p:spPr>
        <p:txBody>
          <a:bodyPr wrap="square" rtlCol="0">
            <a:spAutoFit/>
          </a:bodyPr>
          <a:lstStyle/>
          <a:p>
            <a:r>
              <a:rPr lang="en-CA" sz="1600" b="1" dirty="0" smtClean="0">
                <a:solidFill>
                  <a:schemeClr val="bg1"/>
                </a:solidFill>
              </a:rPr>
              <a:t>Renal Medulla</a:t>
            </a:r>
            <a:endParaRPr lang="en-CA" sz="1600" b="1" dirty="0">
              <a:solidFill>
                <a:schemeClr val="bg1"/>
              </a:solidFill>
            </a:endParaRPr>
          </a:p>
        </p:txBody>
      </p:sp>
      <p:sp>
        <p:nvSpPr>
          <p:cNvPr id="26" name="TextBox 25"/>
          <p:cNvSpPr txBox="1"/>
          <p:nvPr/>
        </p:nvSpPr>
        <p:spPr>
          <a:xfrm>
            <a:off x="3200400" y="3276600"/>
            <a:ext cx="1396678" cy="338554"/>
          </a:xfrm>
          <a:prstGeom prst="rect">
            <a:avLst/>
          </a:prstGeom>
          <a:noFill/>
          <a:ln>
            <a:noFill/>
          </a:ln>
        </p:spPr>
        <p:txBody>
          <a:bodyPr wrap="square" rtlCol="0">
            <a:spAutoFit/>
          </a:bodyPr>
          <a:lstStyle/>
          <a:p>
            <a:r>
              <a:rPr lang="en-CA" sz="1600" b="1" dirty="0" smtClean="0">
                <a:solidFill>
                  <a:schemeClr val="bg1"/>
                </a:solidFill>
              </a:rPr>
              <a:t>Renal Cortex</a:t>
            </a:r>
            <a:endParaRPr lang="en-CA" sz="1600" b="1" dirty="0">
              <a:solidFill>
                <a:schemeClr val="bg1"/>
              </a:solidFill>
            </a:endParaRPr>
          </a:p>
        </p:txBody>
      </p:sp>
      <p:sp>
        <p:nvSpPr>
          <p:cNvPr id="27" name="TextBox 26"/>
          <p:cNvSpPr txBox="1"/>
          <p:nvPr/>
        </p:nvSpPr>
        <p:spPr>
          <a:xfrm>
            <a:off x="3200400" y="4191000"/>
            <a:ext cx="1295400" cy="338554"/>
          </a:xfrm>
          <a:prstGeom prst="rect">
            <a:avLst/>
          </a:prstGeom>
          <a:noFill/>
          <a:ln>
            <a:noFill/>
          </a:ln>
        </p:spPr>
        <p:txBody>
          <a:bodyPr wrap="square" rtlCol="0">
            <a:spAutoFit/>
          </a:bodyPr>
          <a:lstStyle/>
          <a:p>
            <a:r>
              <a:rPr lang="en-CA" sz="1600" b="1" dirty="0" smtClean="0">
                <a:solidFill>
                  <a:schemeClr val="bg1"/>
                </a:solidFill>
              </a:rPr>
              <a:t>Renal Pelvis</a:t>
            </a:r>
            <a:endParaRPr lang="en-CA" sz="16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1456" y="0"/>
            <a:ext cx="8534400" cy="762000"/>
          </a:xfrm>
        </p:spPr>
        <p:txBody>
          <a:bodyPr/>
          <a:lstStyle/>
          <a:p>
            <a:pPr>
              <a:buClr>
                <a:schemeClr val="bg1"/>
              </a:buClr>
            </a:pPr>
            <a:r>
              <a:rPr lang="en-CA" dirty="0" smtClean="0">
                <a:solidFill>
                  <a:schemeClr val="bg1"/>
                </a:solidFill>
                <a:latin typeface="+mn-lt"/>
              </a:rPr>
              <a:t>Nephrons = </a:t>
            </a:r>
            <a:r>
              <a:rPr lang="en-CA" sz="2800" dirty="0" smtClean="0">
                <a:solidFill>
                  <a:schemeClr val="bg1"/>
                </a:solidFill>
                <a:latin typeface="+mn-lt"/>
              </a:rPr>
              <a:t>kidney tubules for urine formation</a:t>
            </a:r>
            <a:endParaRPr lang="en-CA" sz="2800" dirty="0">
              <a:solidFill>
                <a:schemeClr val="bg1"/>
              </a:solidFill>
              <a:latin typeface="+mn-lt"/>
            </a:endParaRPr>
          </a:p>
        </p:txBody>
      </p:sp>
      <p:sp>
        <p:nvSpPr>
          <p:cNvPr id="5" name="Content Placeholder 4"/>
          <p:cNvSpPr>
            <a:spLocks noGrp="1"/>
          </p:cNvSpPr>
          <p:nvPr>
            <p:ph sz="half" idx="2"/>
          </p:nvPr>
        </p:nvSpPr>
        <p:spPr>
          <a:xfrm>
            <a:off x="4724400" y="1066800"/>
            <a:ext cx="4038600" cy="5229664"/>
          </a:xfrm>
        </p:spPr>
        <p:txBody>
          <a:bodyPr>
            <a:normAutofit fontScale="92500" lnSpcReduction="20000"/>
          </a:bodyPr>
          <a:lstStyle/>
          <a:p>
            <a:pPr>
              <a:buClr>
                <a:schemeClr val="bg1"/>
              </a:buClr>
            </a:pPr>
            <a:r>
              <a:rPr lang="en-CA" dirty="0" smtClean="0">
                <a:solidFill>
                  <a:schemeClr val="bg1"/>
                </a:solidFill>
              </a:rPr>
              <a:t>The renal artery carries blood high in wastes to the kidney.  </a:t>
            </a:r>
          </a:p>
          <a:p>
            <a:pPr>
              <a:buClr>
                <a:schemeClr val="bg1"/>
              </a:buClr>
            </a:pPr>
            <a:r>
              <a:rPr lang="en-CA" dirty="0" smtClean="0">
                <a:solidFill>
                  <a:schemeClr val="bg1"/>
                </a:solidFill>
              </a:rPr>
              <a:t>Filtration of the blood occurs at the nephron </a:t>
            </a:r>
          </a:p>
          <a:p>
            <a:pPr>
              <a:buClr>
                <a:schemeClr val="bg1"/>
              </a:buClr>
            </a:pPr>
            <a:r>
              <a:rPr lang="en-CA" dirty="0" smtClean="0">
                <a:solidFill>
                  <a:schemeClr val="bg1"/>
                </a:solidFill>
              </a:rPr>
              <a:t>Wastes are excreted while nutrients are reabsorbed back into the blood</a:t>
            </a:r>
          </a:p>
          <a:p>
            <a:pPr>
              <a:buClr>
                <a:schemeClr val="bg1"/>
              </a:buClr>
            </a:pPr>
            <a:r>
              <a:rPr lang="en-CA" dirty="0" smtClean="0">
                <a:solidFill>
                  <a:schemeClr val="bg1"/>
                </a:solidFill>
              </a:rPr>
              <a:t>Urine is formed and excreted from the kidney via the renal pelvis into the ureters</a:t>
            </a:r>
          </a:p>
          <a:p>
            <a:pPr>
              <a:buClr>
                <a:schemeClr val="bg1"/>
              </a:buClr>
            </a:pPr>
            <a:r>
              <a:rPr lang="en-CA" dirty="0" smtClean="0">
                <a:solidFill>
                  <a:schemeClr val="bg1"/>
                </a:solidFill>
              </a:rPr>
              <a:t>Blood leaving the renal vein is low in wastes</a:t>
            </a:r>
            <a:endParaRPr lang="en-CA" dirty="0">
              <a:solidFill>
                <a:schemeClr val="bg1"/>
              </a:solidFill>
            </a:endParaRPr>
          </a:p>
        </p:txBody>
      </p:sp>
      <p:pic>
        <p:nvPicPr>
          <p:cNvPr id="6" name="Picture 7" descr="anatomy_ofkidney_c_la_739"/>
          <p:cNvPicPr>
            <a:picLocks noGrp="1" noChangeAspect="1" noChangeArrowheads="1"/>
          </p:cNvPicPr>
          <p:nvPr>
            <p:ph sz="half" idx="1"/>
          </p:nvPr>
        </p:nvPicPr>
        <p:blipFill>
          <a:blip r:embed="rId3" cstate="print"/>
          <a:srcRect l="4996" t="3756" r="50043" b="8601"/>
          <a:stretch>
            <a:fillRect/>
          </a:stretch>
        </p:blipFill>
        <p:spPr>
          <a:xfrm>
            <a:off x="147676" y="914400"/>
            <a:ext cx="4493380" cy="5824735"/>
          </a:xfrm>
          <a:noFill/>
          <a:ln/>
        </p:spPr>
      </p:pic>
      <p:cxnSp>
        <p:nvCxnSpPr>
          <p:cNvPr id="9" name="Straight Arrow Connector 8"/>
          <p:cNvCxnSpPr/>
          <p:nvPr/>
        </p:nvCxnSpPr>
        <p:spPr>
          <a:xfrm>
            <a:off x="3421856" y="2895600"/>
            <a:ext cx="914400" cy="144780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85800"/>
          </a:xfrm>
        </p:spPr>
        <p:txBody>
          <a:bodyPr/>
          <a:lstStyle/>
          <a:p>
            <a:pPr>
              <a:buClr>
                <a:schemeClr val="bg1"/>
              </a:buClr>
            </a:pPr>
            <a:r>
              <a:rPr lang="en-CA" dirty="0" smtClean="0">
                <a:solidFill>
                  <a:schemeClr val="bg1"/>
                </a:solidFill>
                <a:latin typeface="+mn-lt"/>
              </a:rPr>
              <a:t>Nephron Anatomy &amp; Urine Formation</a:t>
            </a:r>
            <a:endParaRPr lang="en-CA" dirty="0">
              <a:solidFill>
                <a:schemeClr val="bg1"/>
              </a:solidFill>
              <a:latin typeface="+mn-lt"/>
            </a:endParaRPr>
          </a:p>
        </p:txBody>
      </p:sp>
      <p:sp>
        <p:nvSpPr>
          <p:cNvPr id="3" name="Content Placeholder 2"/>
          <p:cNvSpPr>
            <a:spLocks noGrp="1"/>
          </p:cNvSpPr>
          <p:nvPr>
            <p:ph sz="half" idx="1"/>
          </p:nvPr>
        </p:nvSpPr>
        <p:spPr>
          <a:xfrm>
            <a:off x="0" y="762000"/>
            <a:ext cx="4114800" cy="6095999"/>
          </a:xfrm>
        </p:spPr>
        <p:txBody>
          <a:bodyPr>
            <a:normAutofit/>
          </a:bodyPr>
          <a:lstStyle/>
          <a:p>
            <a:pPr marL="582930" indent="-514350">
              <a:buClr>
                <a:schemeClr val="bg1"/>
              </a:buClr>
              <a:buFont typeface="+mj-lt"/>
              <a:buAutoNum type="arabicPeriod"/>
            </a:pPr>
            <a:r>
              <a:rPr lang="en-CA" sz="2000" b="1" i="1" dirty="0" smtClean="0">
                <a:solidFill>
                  <a:schemeClr val="bg1"/>
                </a:solidFill>
              </a:rPr>
              <a:t>Pressure Filtration</a:t>
            </a:r>
            <a:r>
              <a:rPr lang="en-CA" sz="2000" dirty="0" smtClean="0">
                <a:solidFill>
                  <a:schemeClr val="bg1"/>
                </a:solidFill>
              </a:rPr>
              <a:t> - occurs at the glomerulus where blood is filtered.  Only small molecules leave blood (plasma) but large molecules like the formed elements (RBCs, WBCs, platelets) and proteins are not filtered.</a:t>
            </a:r>
          </a:p>
          <a:p>
            <a:pPr marL="582930" indent="-514350">
              <a:buClr>
                <a:schemeClr val="bg1"/>
              </a:buClr>
              <a:buFont typeface="+mj-lt"/>
              <a:buAutoNum type="arabicPeriod"/>
            </a:pPr>
            <a:r>
              <a:rPr lang="en-CA" sz="2000" b="1" i="1" dirty="0" smtClean="0">
                <a:solidFill>
                  <a:schemeClr val="bg1"/>
                </a:solidFill>
              </a:rPr>
              <a:t>Reabsorption</a:t>
            </a:r>
            <a:r>
              <a:rPr lang="en-CA" sz="2000" dirty="0" smtClean="0">
                <a:solidFill>
                  <a:schemeClr val="bg1"/>
                </a:solidFill>
              </a:rPr>
              <a:t> – where molecules are reabsorbed from the filtrate inside the tubule back into the blood capillary.</a:t>
            </a:r>
          </a:p>
          <a:p>
            <a:pPr marL="582930" indent="-514350">
              <a:buClr>
                <a:schemeClr val="bg1"/>
              </a:buClr>
              <a:buFont typeface="+mj-lt"/>
              <a:buAutoNum type="arabicPeriod"/>
            </a:pPr>
            <a:r>
              <a:rPr lang="en-CA" sz="2000" b="1" i="1" dirty="0" smtClean="0">
                <a:solidFill>
                  <a:schemeClr val="bg1"/>
                </a:solidFill>
              </a:rPr>
              <a:t>Excretion or Secretion </a:t>
            </a:r>
            <a:r>
              <a:rPr lang="en-CA" sz="2000" dirty="0" smtClean="0">
                <a:solidFill>
                  <a:schemeClr val="bg1"/>
                </a:solidFill>
              </a:rPr>
              <a:t>– additional wastes, drugs and hydrogen ions (H+) can be excreted from blood into the nephron tubule to become a part of urine.</a:t>
            </a:r>
            <a:endParaRPr lang="en-CA" sz="2000" dirty="0">
              <a:solidFill>
                <a:schemeClr val="bg1"/>
              </a:solidFill>
            </a:endParaRPr>
          </a:p>
        </p:txBody>
      </p:sp>
      <p:pic>
        <p:nvPicPr>
          <p:cNvPr id="10" name="Picture 10" descr="nephron_blood_1_c_la_739"/>
          <p:cNvPicPr>
            <a:picLocks noGrp="1" noChangeAspect="1" noChangeArrowheads="1"/>
          </p:cNvPicPr>
          <p:nvPr>
            <p:ph sz="half" idx="2"/>
          </p:nvPr>
        </p:nvPicPr>
        <p:blipFill>
          <a:blip r:embed="rId3" cstate="print"/>
          <a:srcRect l="2177" t="4319" b="4015"/>
          <a:stretch>
            <a:fillRect/>
          </a:stretch>
        </p:blipFill>
        <p:spPr>
          <a:xfrm>
            <a:off x="3960395" y="685801"/>
            <a:ext cx="5188195" cy="6193236"/>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838200"/>
          </a:xfrm>
        </p:spPr>
        <p:txBody>
          <a:bodyPr/>
          <a:lstStyle/>
          <a:p>
            <a:pPr>
              <a:buClr>
                <a:schemeClr val="bg1"/>
              </a:buClr>
            </a:pPr>
            <a:r>
              <a:rPr lang="en-CA" dirty="0" smtClean="0">
                <a:solidFill>
                  <a:schemeClr val="bg1"/>
                </a:solidFill>
                <a:latin typeface="+mn-lt"/>
              </a:rPr>
              <a:t>Urine Formation</a:t>
            </a:r>
            <a:endParaRPr lang="en-CA" dirty="0">
              <a:solidFill>
                <a:schemeClr val="bg1"/>
              </a:solidFill>
              <a:latin typeface="+mn-lt"/>
            </a:endParaRPr>
          </a:p>
        </p:txBody>
      </p:sp>
      <p:sp>
        <p:nvSpPr>
          <p:cNvPr id="6" name="Content Placeholder 2"/>
          <p:cNvSpPr>
            <a:spLocks noGrp="1"/>
          </p:cNvSpPr>
          <p:nvPr>
            <p:ph sz="half" idx="1"/>
          </p:nvPr>
        </p:nvSpPr>
        <p:spPr>
          <a:xfrm>
            <a:off x="0" y="685800"/>
            <a:ext cx="4419600" cy="6172200"/>
          </a:xfrm>
        </p:spPr>
        <p:txBody>
          <a:bodyPr>
            <a:normAutofit fontScale="92500"/>
          </a:bodyPr>
          <a:lstStyle/>
          <a:p>
            <a:pPr marL="582930" indent="-514350">
              <a:buClr>
                <a:schemeClr val="bg1"/>
              </a:buClr>
              <a:buFont typeface="+mj-lt"/>
              <a:buAutoNum type="arabicPeriod"/>
            </a:pPr>
            <a:r>
              <a:rPr lang="en-CA" sz="2400" dirty="0" smtClean="0">
                <a:solidFill>
                  <a:schemeClr val="bg1"/>
                </a:solidFill>
              </a:rPr>
              <a:t>Afferent Arteriole = high BP to bring wastes to glomerulus</a:t>
            </a:r>
          </a:p>
          <a:p>
            <a:pPr marL="582930" indent="-514350">
              <a:buClr>
                <a:schemeClr val="bg1"/>
              </a:buClr>
              <a:buFont typeface="+mj-lt"/>
              <a:buAutoNum type="arabicPeriod"/>
            </a:pPr>
            <a:r>
              <a:rPr lang="en-CA" sz="2400" dirty="0" smtClean="0">
                <a:solidFill>
                  <a:schemeClr val="bg1"/>
                </a:solidFill>
              </a:rPr>
              <a:t>Pressure filtration at glomerulus to push small molecules out of blood (formed elements and proteins not filtered)</a:t>
            </a:r>
          </a:p>
          <a:p>
            <a:pPr marL="582930" indent="-514350">
              <a:buClr>
                <a:schemeClr val="bg1"/>
              </a:buClr>
              <a:buFont typeface="+mj-lt"/>
              <a:buAutoNum type="arabicPeriod"/>
            </a:pPr>
            <a:r>
              <a:rPr lang="en-CA" sz="2400" dirty="0" smtClean="0">
                <a:solidFill>
                  <a:schemeClr val="bg1"/>
                </a:solidFill>
              </a:rPr>
              <a:t>Filtrate enters glomerular capsule</a:t>
            </a:r>
          </a:p>
          <a:p>
            <a:pPr marL="582930" indent="-514350">
              <a:buClr>
                <a:schemeClr val="bg1"/>
              </a:buClr>
              <a:buFont typeface="+mj-lt"/>
              <a:buAutoNum type="arabicPeriod"/>
            </a:pPr>
            <a:r>
              <a:rPr lang="en-CA" sz="2400" dirty="0" smtClean="0">
                <a:solidFill>
                  <a:schemeClr val="bg1"/>
                </a:solidFill>
              </a:rPr>
              <a:t>At the proximal convoluted tubule reabsorption of nutrients (glucose, amino acids), water, salt – both actively &amp; passively; PCT has microvilli and mitochondria to help with maximal transport of molecules across </a:t>
            </a:r>
            <a:r>
              <a:rPr lang="en-CA" sz="2400" dirty="0" err="1" smtClean="0">
                <a:solidFill>
                  <a:schemeClr val="bg1"/>
                </a:solidFill>
              </a:rPr>
              <a:t>nephron</a:t>
            </a:r>
            <a:endParaRPr lang="en-CA" sz="2400" dirty="0" smtClean="0">
              <a:solidFill>
                <a:schemeClr val="bg1"/>
              </a:solidFill>
            </a:endParaRPr>
          </a:p>
        </p:txBody>
      </p:sp>
      <p:pic>
        <p:nvPicPr>
          <p:cNvPr id="9" name="Content Placeholder 5" descr="salt_and_water_reabsorption.jpg"/>
          <p:cNvPicPr>
            <a:picLocks noChangeAspect="1"/>
          </p:cNvPicPr>
          <p:nvPr/>
        </p:nvPicPr>
        <p:blipFill>
          <a:blip r:embed="rId3" cstate="print"/>
          <a:srcRect t="4029" b="3315"/>
          <a:stretch>
            <a:fillRect/>
          </a:stretch>
        </p:blipFill>
        <p:spPr>
          <a:xfrm>
            <a:off x="4343400" y="228600"/>
            <a:ext cx="4649755" cy="3505200"/>
          </a:xfrm>
          <a:prstGeom prst="rect">
            <a:avLst/>
          </a:prstGeom>
        </p:spPr>
      </p:pic>
      <p:pic>
        <p:nvPicPr>
          <p:cNvPr id="11" name="Content Placeholder 5" descr="glomerlular filtration.jpg"/>
          <p:cNvPicPr>
            <a:picLocks noGrp="1" noChangeAspect="1"/>
          </p:cNvPicPr>
          <p:nvPr>
            <p:ph sz="half" idx="2"/>
          </p:nvPr>
        </p:nvPicPr>
        <p:blipFill>
          <a:blip r:embed="rId4" cstate="print"/>
          <a:stretch>
            <a:fillRect/>
          </a:stretch>
        </p:blipFill>
        <p:spPr>
          <a:xfrm>
            <a:off x="5029200" y="3745261"/>
            <a:ext cx="3621552" cy="3112739"/>
          </a:xfrm>
          <a:prstGeom prst="rect">
            <a:avLst/>
          </a:prstGeom>
        </p:spPr>
      </p:pic>
      <p:sp>
        <p:nvSpPr>
          <p:cNvPr id="12" name="TextBox 11"/>
          <p:cNvSpPr txBox="1"/>
          <p:nvPr/>
        </p:nvSpPr>
        <p:spPr>
          <a:xfrm>
            <a:off x="8229600" y="1066800"/>
            <a:ext cx="914400" cy="523220"/>
          </a:xfrm>
          <a:prstGeom prst="rect">
            <a:avLst/>
          </a:prstGeom>
          <a:solidFill>
            <a:srgbClr val="FFFFFF">
              <a:alpha val="52157"/>
            </a:srgbClr>
          </a:solidFill>
        </p:spPr>
        <p:txBody>
          <a:bodyPr wrap="square" rtlCol="0">
            <a:spAutoFit/>
          </a:bodyPr>
          <a:lstStyle/>
          <a:p>
            <a:pPr>
              <a:buClr>
                <a:schemeClr val="bg1"/>
              </a:buClr>
            </a:pPr>
            <a:r>
              <a:rPr lang="en-CA" sz="1400" dirty="0" smtClean="0">
                <a:solidFill>
                  <a:schemeClr val="bg1"/>
                </a:solidFill>
              </a:rPr>
              <a:t>Afferent Arteriole</a:t>
            </a:r>
          </a:p>
        </p:txBody>
      </p:sp>
      <p:sp>
        <p:nvSpPr>
          <p:cNvPr id="13" name="TextBox 12"/>
          <p:cNvSpPr txBox="1"/>
          <p:nvPr/>
        </p:nvSpPr>
        <p:spPr>
          <a:xfrm>
            <a:off x="7086600" y="2209800"/>
            <a:ext cx="1066800" cy="307777"/>
          </a:xfrm>
          <a:prstGeom prst="rect">
            <a:avLst/>
          </a:prstGeom>
          <a:solidFill>
            <a:srgbClr val="FFFFFF">
              <a:alpha val="52157"/>
            </a:srgbClr>
          </a:solidFill>
        </p:spPr>
        <p:txBody>
          <a:bodyPr wrap="square" rtlCol="0">
            <a:spAutoFit/>
          </a:bodyPr>
          <a:lstStyle/>
          <a:p>
            <a:pPr>
              <a:buClr>
                <a:schemeClr val="bg1"/>
              </a:buClr>
            </a:pPr>
            <a:r>
              <a:rPr lang="en-CA" sz="1400" dirty="0" smtClean="0">
                <a:solidFill>
                  <a:schemeClr val="bg1"/>
                </a:solidFill>
              </a:rPr>
              <a:t>Glomerulus</a:t>
            </a:r>
          </a:p>
        </p:txBody>
      </p:sp>
      <p:sp>
        <p:nvSpPr>
          <p:cNvPr id="14" name="TextBox 13"/>
          <p:cNvSpPr txBox="1"/>
          <p:nvPr/>
        </p:nvSpPr>
        <p:spPr>
          <a:xfrm>
            <a:off x="8077200" y="3200400"/>
            <a:ext cx="914400" cy="523220"/>
          </a:xfrm>
          <a:prstGeom prst="rect">
            <a:avLst/>
          </a:prstGeom>
          <a:solidFill>
            <a:srgbClr val="FFFFFF">
              <a:alpha val="52157"/>
            </a:srgbClr>
          </a:solidFill>
        </p:spPr>
        <p:txBody>
          <a:bodyPr wrap="square" rtlCol="0">
            <a:spAutoFit/>
          </a:bodyPr>
          <a:lstStyle/>
          <a:p>
            <a:pPr>
              <a:buClr>
                <a:schemeClr val="bg1"/>
              </a:buClr>
            </a:pPr>
            <a:r>
              <a:rPr lang="en-CA" sz="1400" dirty="0" smtClean="0">
                <a:solidFill>
                  <a:schemeClr val="bg1"/>
                </a:solidFill>
              </a:rPr>
              <a:t>Efferent Arteriole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152400"/>
            <a:ext cx="3886200" cy="6705600"/>
          </a:xfrm>
        </p:spPr>
        <p:txBody>
          <a:bodyPr>
            <a:normAutofit fontScale="85000" lnSpcReduction="20000"/>
          </a:bodyPr>
          <a:lstStyle/>
          <a:p>
            <a:pPr marL="582930" indent="-514350">
              <a:buClr>
                <a:schemeClr val="bg1"/>
              </a:buClr>
              <a:buFont typeface="+mj-lt"/>
              <a:buAutoNum type="arabicPeriod" startAt="5"/>
            </a:pPr>
            <a:r>
              <a:rPr lang="en-CA" dirty="0" smtClean="0">
                <a:solidFill>
                  <a:schemeClr val="bg1"/>
                </a:solidFill>
              </a:rPr>
              <a:t>Filtrate goes down into the loop of the nephron where it is hypertonic outside the tubule.  This causes water to be reabsorbed along the descending limb of the loop</a:t>
            </a:r>
          </a:p>
          <a:p>
            <a:pPr marL="582930" indent="-514350">
              <a:buClr>
                <a:schemeClr val="bg1"/>
              </a:buClr>
              <a:buFont typeface="+mj-lt"/>
              <a:buAutoNum type="arabicPeriod" startAt="5"/>
            </a:pPr>
            <a:r>
              <a:rPr lang="en-CA" dirty="0" smtClean="0">
                <a:solidFill>
                  <a:schemeClr val="bg1"/>
                </a:solidFill>
              </a:rPr>
              <a:t>Salt (NaCl or Na+) is reabsorbed along the ascending limb of the loop.  This is what causes the medulla to become hypertonic drawing the water out of the tubule by osmosis at the descending limb.</a:t>
            </a:r>
          </a:p>
          <a:p>
            <a:pPr marL="582930" indent="-514350">
              <a:buClr>
                <a:schemeClr val="bg1"/>
              </a:buClr>
              <a:buNone/>
            </a:pPr>
            <a:r>
              <a:rPr lang="en-CA" dirty="0" smtClean="0">
                <a:solidFill>
                  <a:schemeClr val="bg1"/>
                </a:solidFill>
              </a:rPr>
              <a:t>Note: water reabsorption also occurs at the collecting duct due to the hypertonic medulla</a:t>
            </a:r>
          </a:p>
          <a:p>
            <a:pPr marL="582930" indent="-514350">
              <a:buClr>
                <a:schemeClr val="bg1"/>
              </a:buClr>
              <a:buFont typeface="+mj-lt"/>
              <a:buAutoNum type="arabicPeriod" startAt="5"/>
            </a:pPr>
            <a:endParaRPr lang="en-CA" dirty="0">
              <a:solidFill>
                <a:schemeClr val="bg1"/>
              </a:solidFill>
            </a:endParaRPr>
          </a:p>
        </p:txBody>
      </p:sp>
      <p:pic>
        <p:nvPicPr>
          <p:cNvPr id="7" name="Picture 7" descr="reabsorptionwater_a_c_la_739"/>
          <p:cNvPicPr>
            <a:picLocks noGrp="1" noChangeAspect="1" noChangeArrowheads="1"/>
          </p:cNvPicPr>
          <p:nvPr>
            <p:ph sz="half" idx="2"/>
          </p:nvPr>
        </p:nvPicPr>
        <p:blipFill>
          <a:blip r:embed="rId3" cstate="print"/>
          <a:srcRect l="11258" t="8485" r="7316" b="1931"/>
          <a:stretch>
            <a:fillRect/>
          </a:stretch>
        </p:blipFill>
        <p:spPr>
          <a:xfrm>
            <a:off x="3850758" y="381000"/>
            <a:ext cx="5220586" cy="624840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0" y="228601"/>
            <a:ext cx="4502944" cy="6067864"/>
          </a:xfrm>
        </p:spPr>
        <p:txBody>
          <a:bodyPr/>
          <a:lstStyle/>
          <a:p>
            <a:pPr marL="582930" indent="-514350">
              <a:buClr>
                <a:schemeClr val="bg1"/>
              </a:buClr>
              <a:buFont typeface="+mj-lt"/>
              <a:buAutoNum type="arabicPeriod" startAt="7"/>
            </a:pPr>
            <a:r>
              <a:rPr lang="en-CA" dirty="0" smtClean="0">
                <a:solidFill>
                  <a:schemeClr val="bg1"/>
                </a:solidFill>
              </a:rPr>
              <a:t>The filtrate travels up into the renal cortex again into the distal convoluted tubule where additional wastes like creatinine is excreted.  Also drugs and Hydrogen ions.  To maintain pH balance, H+ is excreted and HCO3- is reabsorbed.  The H+ is buffered by ammonia in the tubule and urine</a:t>
            </a:r>
            <a:endParaRPr lang="en-CA" dirty="0">
              <a:solidFill>
                <a:schemeClr val="bg1"/>
              </a:solidFill>
            </a:endParaRPr>
          </a:p>
        </p:txBody>
      </p:sp>
      <p:pic>
        <p:nvPicPr>
          <p:cNvPr id="11" name="Content Placeholder 7" descr="processes_in_urine_c_la_739"/>
          <p:cNvPicPr>
            <a:picLocks noGrp="1" noChangeAspect="1" noChangeArrowheads="1"/>
          </p:cNvPicPr>
          <p:nvPr>
            <p:ph sz="half" idx="2"/>
          </p:nvPr>
        </p:nvPicPr>
        <p:blipFill>
          <a:blip r:embed="rId3" cstate="print"/>
          <a:srcRect l="33370" t="22562" r="26006" b="31561"/>
          <a:stretch>
            <a:fillRect/>
          </a:stretch>
        </p:blipFill>
        <p:spPr>
          <a:xfrm>
            <a:off x="5105400" y="0"/>
            <a:ext cx="4038600" cy="3429000"/>
          </a:xfrm>
          <a:prstGeom prst="rect">
            <a:avLst/>
          </a:prstGeom>
          <a:noFill/>
          <a:ln/>
        </p:spPr>
      </p:pic>
      <p:pic>
        <p:nvPicPr>
          <p:cNvPr id="12" name="Picture 7" descr="acid_base_balance_c_la_739"/>
          <p:cNvPicPr>
            <a:picLocks noChangeAspect="1" noChangeArrowheads="1"/>
          </p:cNvPicPr>
          <p:nvPr/>
        </p:nvPicPr>
        <p:blipFill>
          <a:blip r:embed="rId4" cstate="print"/>
          <a:srcRect t="5950"/>
          <a:stretch>
            <a:fillRect/>
          </a:stretch>
        </p:blipFill>
        <p:spPr>
          <a:xfrm>
            <a:off x="4876800" y="3332972"/>
            <a:ext cx="4267199" cy="3525027"/>
          </a:xfrm>
          <a:prstGeom prst="rect">
            <a:avLst/>
          </a:prstGeom>
          <a:noFill/>
          <a:ln/>
        </p:spPr>
      </p:pic>
      <p:cxnSp>
        <p:nvCxnSpPr>
          <p:cNvPr id="14" name="Straight Arrow Connector 13"/>
          <p:cNvCxnSpPr/>
          <p:nvPr/>
        </p:nvCxnSpPr>
        <p:spPr>
          <a:xfrm flipH="1">
            <a:off x="7467600" y="3276600"/>
            <a:ext cx="533400" cy="2209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467600" y="2667000"/>
            <a:ext cx="11430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CA"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6355</TotalTime>
  <Words>1118</Words>
  <Application>Microsoft Office PowerPoint</Application>
  <PresentationFormat>On-screen Show (4:3)</PresentationFormat>
  <Paragraphs>156</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Metro</vt:lpstr>
      <vt:lpstr>Chapter 13: Excretion</vt:lpstr>
      <vt:lpstr>EXCRETION</vt:lpstr>
      <vt:lpstr>Urination  = micturition reflex</vt:lpstr>
      <vt:lpstr>Kidney Anatomy</vt:lpstr>
      <vt:lpstr>Nephrons = kidney tubules for urine formation</vt:lpstr>
      <vt:lpstr>Nephron Anatomy &amp; Urine Formation</vt:lpstr>
      <vt:lpstr>Urine Formation</vt:lpstr>
      <vt:lpstr>PowerPoint Presentation</vt:lpstr>
      <vt:lpstr>PowerPoint Presentation</vt:lpstr>
      <vt:lpstr>PowerPoint Presentation</vt:lpstr>
      <vt:lpstr>Summary</vt:lpstr>
      <vt:lpstr>Hormones</vt:lpstr>
      <vt:lpstr>PowerPoint Presentation</vt:lpstr>
      <vt:lpstr>Aldosterone</vt:lpstr>
      <vt:lpstr>PowerPoint Presentation</vt:lpstr>
      <vt:lpstr>PowerPoint Presentation</vt:lpstr>
      <vt:lpstr>PowerPoint Presentation</vt:lpstr>
      <vt:lpstr>PowerPoint Presentation</vt:lpstr>
      <vt:lpstr>PowerPoint Presentation</vt:lpstr>
      <vt:lpstr>PowerPoint Presentation</vt:lpstr>
      <vt:lpstr>Label all molecules with direction of transport in the nephron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2.1 &amp; 2.2: DNA &amp; Protein synthesis</dc:title>
  <dc:creator>Dhiman</dc:creator>
  <cp:lastModifiedBy>localadmin</cp:lastModifiedBy>
  <cp:revision>170</cp:revision>
  <dcterms:created xsi:type="dcterms:W3CDTF">2012-07-12T08:24:20Z</dcterms:created>
  <dcterms:modified xsi:type="dcterms:W3CDTF">2013-12-03T04:59:27Z</dcterms:modified>
</cp:coreProperties>
</file>