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7" r:id="rId2"/>
    <p:sldId id="272" r:id="rId3"/>
    <p:sldId id="273" r:id="rId4"/>
    <p:sldId id="284" r:id="rId5"/>
    <p:sldId id="274" r:id="rId6"/>
    <p:sldId id="283" r:id="rId7"/>
    <p:sldId id="275" r:id="rId8"/>
    <p:sldId id="276" r:id="rId9"/>
    <p:sldId id="277" r:id="rId10"/>
    <p:sldId id="278" r:id="rId11"/>
    <p:sldId id="286" r:id="rId12"/>
    <p:sldId id="282" r:id="rId13"/>
    <p:sldId id="279" r:id="rId14"/>
    <p:sldId id="285" r:id="rId15"/>
    <p:sldId id="280" r:id="rId16"/>
    <p:sldId id="281" r:id="rId17"/>
    <p:sldId id="287" r:id="rId18"/>
    <p:sldId id="288" r:id="rId19"/>
    <p:sldId id="289" r:id="rId20"/>
    <p:sldId id="290" r:id="rId21"/>
    <p:sldId id="291" r:id="rId22"/>
    <p:sldId id="292" r:id="rId23"/>
    <p:sldId id="293"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99FF"/>
    <a:srgbClr val="FF99FF"/>
    <a:srgbClr val="CC66FF"/>
    <a:srgbClr val="CC00CC"/>
    <a:srgbClr val="6FF2F9"/>
    <a:srgbClr val="FB1C05"/>
    <a:srgbClr val="FCEB10"/>
    <a:srgbClr val="00CCFF"/>
    <a:srgbClr val="E4FB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79" autoAdjust="0"/>
  </p:normalViewPr>
  <p:slideViewPr>
    <p:cSldViewPr>
      <p:cViewPr varScale="1">
        <p:scale>
          <a:sx n="70" d="100"/>
          <a:sy n="70" d="100"/>
        </p:scale>
        <p:origin x="-5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F6536CE-DFDC-4B93-A1D4-E5AD3612B308}" type="datetimeFigureOut">
              <a:rPr lang="en-US" smtClean="0"/>
              <a:pPr/>
              <a:t>12/10/2013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33D7541-F295-4E6F-8EE3-5AB7C303E7B4}" type="slidenum">
              <a:rPr lang="en-US" smtClean="0"/>
              <a:pPr/>
              <a:t>‹#›</a:t>
            </a:fld>
            <a:endParaRPr lang="en-US"/>
          </a:p>
        </p:txBody>
      </p:sp>
    </p:spTree>
    <p:extLst>
      <p:ext uri="{BB962C8B-B14F-4D97-AF65-F5344CB8AC3E}">
        <p14:creationId xmlns:p14="http://schemas.microsoft.com/office/powerpoint/2010/main" val="4239157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D36E5F-F18D-4F9A-9DAE-91CE0773E93C}" type="datetimeFigureOut">
              <a:rPr lang="en-CA" smtClean="0"/>
              <a:pPr/>
              <a:t>10/12/2013</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86DA871-0AD5-463D-B770-859431BACF61}" type="slidenum">
              <a:rPr lang="en-CA" smtClean="0"/>
              <a:pPr/>
              <a:t>‹#›</a:t>
            </a:fld>
            <a:endParaRPr lang="en-CA"/>
          </a:p>
        </p:txBody>
      </p:sp>
    </p:spTree>
    <p:extLst>
      <p:ext uri="{BB962C8B-B14F-4D97-AF65-F5344CB8AC3E}">
        <p14:creationId xmlns:p14="http://schemas.microsoft.com/office/powerpoint/2010/main" val="199962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12/10/2013</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12/10/2013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12/10/2013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12/10/2013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12/10/2013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12/10/2013</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12/10/2013</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12/10/2013</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12/10/2013</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12/10/2013</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12/10/2013</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12/10/2013</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971800"/>
            <a:ext cx="8458200" cy="1822704"/>
          </a:xfrm>
        </p:spPr>
        <p:txBody>
          <a:bodyPr/>
          <a:lstStyle/>
          <a:p>
            <a:r>
              <a:rPr lang="en-US" sz="5400" dirty="0" smtClean="0">
                <a:solidFill>
                  <a:schemeClr val="bg1"/>
                </a:solidFill>
              </a:rPr>
              <a:t>chapter 14: </a:t>
            </a:r>
            <a:r>
              <a:rPr lang="en-US" sz="5400" dirty="0" smtClean="0">
                <a:solidFill>
                  <a:schemeClr val="bg1"/>
                </a:solidFill>
              </a:rPr>
              <a:t>Reproduction</a:t>
            </a:r>
            <a:endParaRPr lang="en-US" sz="5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female_hormone_c_la_739"/>
          <p:cNvPicPr>
            <a:picLocks noGrp="1" noChangeAspect="1" noChangeArrowheads="1"/>
          </p:cNvPicPr>
          <p:nvPr>
            <p:ph idx="1"/>
          </p:nvPr>
        </p:nvPicPr>
        <p:blipFill>
          <a:blip r:embed="rId3" cstate="print"/>
          <a:srcRect l="25000" t="4237" b="48435"/>
          <a:stretch>
            <a:fillRect/>
          </a:stretch>
        </p:blipFill>
        <p:spPr>
          <a:xfrm>
            <a:off x="-1" y="3048000"/>
            <a:ext cx="9188605" cy="3810000"/>
          </a:xfrm>
          <a:noFill/>
        </p:spPr>
      </p:pic>
      <p:sp>
        <p:nvSpPr>
          <p:cNvPr id="5" name="TextBox 4"/>
          <p:cNvSpPr txBox="1"/>
          <p:nvPr/>
        </p:nvSpPr>
        <p:spPr>
          <a:xfrm>
            <a:off x="0" y="0"/>
            <a:ext cx="2209800" cy="2246769"/>
          </a:xfrm>
          <a:prstGeom prst="rect">
            <a:avLst/>
          </a:prstGeom>
          <a:noFill/>
        </p:spPr>
        <p:txBody>
          <a:bodyPr wrap="square" rtlCol="0">
            <a:spAutoFit/>
          </a:bodyPr>
          <a:lstStyle/>
          <a:p>
            <a:r>
              <a:rPr lang="en-CA" sz="2000" b="1" dirty="0" smtClean="0">
                <a:solidFill>
                  <a:schemeClr val="bg1"/>
                </a:solidFill>
              </a:rPr>
              <a:t>Day 1-5: FSH stimulates follicle development and </a:t>
            </a:r>
            <a:r>
              <a:rPr lang="en-CA" sz="2000" b="1" dirty="0" err="1" smtClean="0">
                <a:solidFill>
                  <a:schemeClr val="bg1"/>
                </a:solidFill>
              </a:rPr>
              <a:t>oogenesis</a:t>
            </a:r>
            <a:r>
              <a:rPr lang="en-CA" sz="2000" b="1" dirty="0" smtClean="0">
                <a:solidFill>
                  <a:schemeClr val="bg1"/>
                </a:solidFill>
              </a:rPr>
              <a:t>.  Estrogen production increases</a:t>
            </a:r>
            <a:endParaRPr lang="en-CA" sz="2000" b="1" dirty="0">
              <a:solidFill>
                <a:schemeClr val="bg1"/>
              </a:solidFill>
            </a:endParaRPr>
          </a:p>
        </p:txBody>
      </p:sp>
      <p:sp>
        <p:nvSpPr>
          <p:cNvPr id="6" name="TextBox 5"/>
          <p:cNvSpPr txBox="1"/>
          <p:nvPr/>
        </p:nvSpPr>
        <p:spPr>
          <a:xfrm>
            <a:off x="2133600" y="0"/>
            <a:ext cx="1524000" cy="2246769"/>
          </a:xfrm>
          <a:prstGeom prst="rect">
            <a:avLst/>
          </a:prstGeom>
          <a:noFill/>
        </p:spPr>
        <p:txBody>
          <a:bodyPr wrap="square" rtlCol="0">
            <a:spAutoFit/>
          </a:bodyPr>
          <a:lstStyle/>
          <a:p>
            <a:r>
              <a:rPr lang="en-CA" sz="2000" b="1" dirty="0" smtClean="0">
                <a:solidFill>
                  <a:schemeClr val="bg1"/>
                </a:solidFill>
              </a:rPr>
              <a:t>Day 6-13: FSH decreases due to negative feedback of estrogen</a:t>
            </a:r>
            <a:endParaRPr lang="en-CA" sz="2000" b="1" dirty="0">
              <a:solidFill>
                <a:schemeClr val="bg1"/>
              </a:solidFill>
            </a:endParaRPr>
          </a:p>
        </p:txBody>
      </p:sp>
      <p:sp>
        <p:nvSpPr>
          <p:cNvPr id="7" name="TextBox 6"/>
          <p:cNvSpPr txBox="1"/>
          <p:nvPr/>
        </p:nvSpPr>
        <p:spPr>
          <a:xfrm>
            <a:off x="3581400" y="0"/>
            <a:ext cx="1905000" cy="2554545"/>
          </a:xfrm>
          <a:prstGeom prst="rect">
            <a:avLst/>
          </a:prstGeom>
          <a:noFill/>
        </p:spPr>
        <p:txBody>
          <a:bodyPr wrap="square" rtlCol="0">
            <a:spAutoFit/>
          </a:bodyPr>
          <a:lstStyle/>
          <a:p>
            <a:r>
              <a:rPr lang="en-CA" sz="2000" b="1" dirty="0" smtClean="0">
                <a:solidFill>
                  <a:schemeClr val="bg1"/>
                </a:solidFill>
              </a:rPr>
              <a:t>Day 14: estrogen exerts positive feedback causing the LH surge which triggers ovulation</a:t>
            </a:r>
            <a:endParaRPr lang="en-CA" sz="2000" b="1" dirty="0">
              <a:solidFill>
                <a:schemeClr val="bg1"/>
              </a:solidFill>
            </a:endParaRPr>
          </a:p>
        </p:txBody>
      </p:sp>
      <p:sp>
        <p:nvSpPr>
          <p:cNvPr id="8" name="TextBox 7"/>
          <p:cNvSpPr txBox="1"/>
          <p:nvPr/>
        </p:nvSpPr>
        <p:spPr>
          <a:xfrm>
            <a:off x="5410200" y="1"/>
            <a:ext cx="1828800" cy="2862322"/>
          </a:xfrm>
          <a:prstGeom prst="rect">
            <a:avLst/>
          </a:prstGeom>
          <a:noFill/>
        </p:spPr>
        <p:txBody>
          <a:bodyPr wrap="square" rtlCol="0">
            <a:spAutoFit/>
          </a:bodyPr>
          <a:lstStyle/>
          <a:p>
            <a:r>
              <a:rPr lang="en-CA" sz="2000" b="1" dirty="0" smtClean="0">
                <a:solidFill>
                  <a:schemeClr val="bg1"/>
                </a:solidFill>
              </a:rPr>
              <a:t>Day 15-28: LH is higher and helps to maintain the corpus </a:t>
            </a:r>
            <a:r>
              <a:rPr lang="en-CA" sz="2000" b="1" dirty="0" err="1" smtClean="0">
                <a:solidFill>
                  <a:schemeClr val="bg1"/>
                </a:solidFill>
              </a:rPr>
              <a:t>luteum</a:t>
            </a:r>
            <a:r>
              <a:rPr lang="en-CA" sz="2000" b="1" dirty="0" smtClean="0">
                <a:solidFill>
                  <a:schemeClr val="bg1"/>
                </a:solidFill>
              </a:rPr>
              <a:t> in the ovary; this increases production of progesterone</a:t>
            </a:r>
            <a:endParaRPr lang="en-CA" sz="2000" b="1" dirty="0">
              <a:solidFill>
                <a:schemeClr val="bg1"/>
              </a:solidFill>
            </a:endParaRPr>
          </a:p>
        </p:txBody>
      </p:sp>
      <p:sp>
        <p:nvSpPr>
          <p:cNvPr id="9" name="TextBox 8"/>
          <p:cNvSpPr txBox="1"/>
          <p:nvPr/>
        </p:nvSpPr>
        <p:spPr>
          <a:xfrm>
            <a:off x="7239000" y="0"/>
            <a:ext cx="1905000" cy="4093428"/>
          </a:xfrm>
          <a:prstGeom prst="rect">
            <a:avLst/>
          </a:prstGeom>
          <a:noFill/>
        </p:spPr>
        <p:txBody>
          <a:bodyPr wrap="square" rtlCol="0">
            <a:spAutoFit/>
          </a:bodyPr>
          <a:lstStyle/>
          <a:p>
            <a:r>
              <a:rPr lang="en-CA" sz="2000" b="1" dirty="0" smtClean="0">
                <a:solidFill>
                  <a:schemeClr val="bg1"/>
                </a:solidFill>
              </a:rPr>
              <a:t>Day 28: Due to negative feedback of progesterone, the LH levels decrease and the corpus </a:t>
            </a:r>
            <a:r>
              <a:rPr lang="en-CA" sz="2000" b="1" dirty="0" err="1" smtClean="0">
                <a:solidFill>
                  <a:schemeClr val="bg1"/>
                </a:solidFill>
              </a:rPr>
              <a:t>luteum</a:t>
            </a:r>
            <a:r>
              <a:rPr lang="en-CA" sz="2000" b="1" dirty="0" smtClean="0">
                <a:solidFill>
                  <a:schemeClr val="bg1"/>
                </a:solidFill>
              </a:rPr>
              <a:t> degenerates causing lower levels of progesterone and estrogen</a:t>
            </a:r>
            <a:endParaRPr lang="en-CA" sz="20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emale_hormone_c_la_739"/>
          <p:cNvPicPr>
            <a:picLocks noGrp="1" noChangeAspect="1" noChangeArrowheads="1"/>
          </p:cNvPicPr>
          <p:nvPr>
            <p:ph idx="1"/>
          </p:nvPr>
        </p:nvPicPr>
        <p:blipFill>
          <a:blip r:embed="rId2" cstate="print"/>
          <a:srcRect l="25000" t="54994" b="1108"/>
          <a:stretch>
            <a:fillRect/>
          </a:stretch>
        </p:blipFill>
        <p:spPr>
          <a:xfrm>
            <a:off x="0" y="0"/>
            <a:ext cx="9144000" cy="3733800"/>
          </a:xfrm>
          <a:noFill/>
        </p:spPr>
      </p:pic>
      <p:sp>
        <p:nvSpPr>
          <p:cNvPr id="5" name="TextBox 4"/>
          <p:cNvSpPr txBox="1"/>
          <p:nvPr/>
        </p:nvSpPr>
        <p:spPr>
          <a:xfrm>
            <a:off x="152400" y="3733800"/>
            <a:ext cx="1828800" cy="2246769"/>
          </a:xfrm>
          <a:prstGeom prst="rect">
            <a:avLst/>
          </a:prstGeom>
          <a:noFill/>
        </p:spPr>
        <p:txBody>
          <a:bodyPr wrap="square" rtlCol="0">
            <a:spAutoFit/>
          </a:bodyPr>
          <a:lstStyle/>
          <a:p>
            <a:r>
              <a:rPr lang="en-CA" sz="2000" b="1" dirty="0" smtClean="0">
                <a:solidFill>
                  <a:schemeClr val="bg1"/>
                </a:solidFill>
              </a:rPr>
              <a:t>Day 1-5: menstruation due to the low hormone levels from end of previous cycle</a:t>
            </a:r>
            <a:endParaRPr lang="en-CA" sz="2000" b="1" dirty="0">
              <a:solidFill>
                <a:schemeClr val="bg1"/>
              </a:solidFill>
            </a:endParaRPr>
          </a:p>
        </p:txBody>
      </p:sp>
      <p:sp>
        <p:nvSpPr>
          <p:cNvPr id="6" name="TextBox 5"/>
          <p:cNvSpPr txBox="1"/>
          <p:nvPr/>
        </p:nvSpPr>
        <p:spPr>
          <a:xfrm>
            <a:off x="2362200" y="3657600"/>
            <a:ext cx="2286000" cy="2862322"/>
          </a:xfrm>
          <a:prstGeom prst="rect">
            <a:avLst/>
          </a:prstGeom>
          <a:noFill/>
        </p:spPr>
        <p:txBody>
          <a:bodyPr wrap="square" rtlCol="0">
            <a:spAutoFit/>
          </a:bodyPr>
          <a:lstStyle/>
          <a:p>
            <a:r>
              <a:rPr lang="en-CA" sz="2000" b="1" dirty="0" smtClean="0">
                <a:solidFill>
                  <a:schemeClr val="bg1"/>
                </a:solidFill>
              </a:rPr>
              <a:t>Day 6-14: as follicle grows there is an increase production of estrogen which causes the endometrium to become vascular and rebuild/grow</a:t>
            </a:r>
            <a:endParaRPr lang="en-CA" sz="2000" b="1" dirty="0">
              <a:solidFill>
                <a:schemeClr val="bg1"/>
              </a:solidFill>
            </a:endParaRPr>
          </a:p>
        </p:txBody>
      </p:sp>
      <p:sp>
        <p:nvSpPr>
          <p:cNvPr id="7" name="TextBox 6"/>
          <p:cNvSpPr txBox="1"/>
          <p:nvPr/>
        </p:nvSpPr>
        <p:spPr>
          <a:xfrm>
            <a:off x="5867400" y="3657600"/>
            <a:ext cx="2209800" cy="2862322"/>
          </a:xfrm>
          <a:prstGeom prst="rect">
            <a:avLst/>
          </a:prstGeom>
          <a:noFill/>
        </p:spPr>
        <p:txBody>
          <a:bodyPr wrap="square" rtlCol="0">
            <a:spAutoFit/>
          </a:bodyPr>
          <a:lstStyle/>
          <a:p>
            <a:r>
              <a:rPr lang="en-CA" sz="2000" b="1" dirty="0" smtClean="0">
                <a:solidFill>
                  <a:schemeClr val="bg1"/>
                </a:solidFill>
              </a:rPr>
              <a:t>Day 14-28: the corpus </a:t>
            </a:r>
            <a:r>
              <a:rPr lang="en-CA" sz="2000" b="1" dirty="0" err="1" smtClean="0">
                <a:solidFill>
                  <a:schemeClr val="bg1"/>
                </a:solidFill>
              </a:rPr>
              <a:t>luteum</a:t>
            </a:r>
            <a:r>
              <a:rPr lang="en-CA" sz="2000" b="1" dirty="0" smtClean="0">
                <a:solidFill>
                  <a:schemeClr val="bg1"/>
                </a:solidFill>
              </a:rPr>
              <a:t> secretes progesterone causing the endometrium to double/triple in thickness and become </a:t>
            </a:r>
            <a:r>
              <a:rPr lang="en-CA" sz="2000" b="1" dirty="0" err="1" smtClean="0">
                <a:solidFill>
                  <a:schemeClr val="bg1"/>
                </a:solidFill>
              </a:rPr>
              <a:t>secretory</a:t>
            </a:r>
            <a:endParaRPr lang="en-CA" sz="20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pPr algn="ctr">
              <a:buClr>
                <a:schemeClr val="bg1"/>
              </a:buClr>
            </a:pPr>
            <a:r>
              <a:rPr lang="en-CA" dirty="0" smtClean="0">
                <a:solidFill>
                  <a:schemeClr val="bg1"/>
                </a:solidFill>
                <a:latin typeface="+mn-lt"/>
              </a:rPr>
              <a:t>Effects of Estrogen During Puberty</a:t>
            </a:r>
            <a:endParaRPr lang="en-CA" dirty="0">
              <a:solidFill>
                <a:schemeClr val="bg1"/>
              </a:solidFill>
              <a:latin typeface="+mn-lt"/>
            </a:endParaRPr>
          </a:p>
        </p:txBody>
      </p:sp>
      <p:sp>
        <p:nvSpPr>
          <p:cNvPr id="3" name="Content Placeholder 2"/>
          <p:cNvSpPr>
            <a:spLocks noGrp="1"/>
          </p:cNvSpPr>
          <p:nvPr>
            <p:ph idx="1"/>
          </p:nvPr>
        </p:nvSpPr>
        <p:spPr>
          <a:xfrm>
            <a:off x="381000" y="1981200"/>
            <a:ext cx="8305800" cy="3810000"/>
          </a:xfrm>
        </p:spPr>
        <p:txBody>
          <a:bodyPr/>
          <a:lstStyle/>
          <a:p>
            <a:pPr>
              <a:buClr>
                <a:schemeClr val="bg1"/>
              </a:buClr>
            </a:pPr>
            <a:r>
              <a:rPr lang="en-CA" dirty="0" smtClean="0">
                <a:solidFill>
                  <a:schemeClr val="bg1"/>
                </a:solidFill>
              </a:rPr>
              <a:t>Menstrual cycle beings promoting production of eggs (</a:t>
            </a:r>
            <a:r>
              <a:rPr lang="en-CA" dirty="0" err="1" smtClean="0">
                <a:solidFill>
                  <a:schemeClr val="bg1"/>
                </a:solidFill>
              </a:rPr>
              <a:t>oocytes</a:t>
            </a:r>
            <a:r>
              <a:rPr lang="en-CA" dirty="0" smtClean="0">
                <a:solidFill>
                  <a:schemeClr val="bg1"/>
                </a:solidFill>
              </a:rPr>
              <a:t>) = initiates </a:t>
            </a:r>
            <a:r>
              <a:rPr lang="en-CA" dirty="0" err="1" smtClean="0">
                <a:solidFill>
                  <a:schemeClr val="bg1"/>
                </a:solidFill>
              </a:rPr>
              <a:t>oogenesis</a:t>
            </a:r>
            <a:endParaRPr lang="en-CA" dirty="0" smtClean="0">
              <a:solidFill>
                <a:schemeClr val="bg1"/>
              </a:solidFill>
            </a:endParaRPr>
          </a:p>
          <a:p>
            <a:pPr>
              <a:buClr>
                <a:schemeClr val="bg1"/>
              </a:buClr>
            </a:pPr>
            <a:r>
              <a:rPr lang="en-CA" dirty="0" smtClean="0">
                <a:solidFill>
                  <a:schemeClr val="bg1"/>
                </a:solidFill>
              </a:rPr>
              <a:t>Promotes breast develop</a:t>
            </a:r>
          </a:p>
          <a:p>
            <a:pPr>
              <a:buClr>
                <a:schemeClr val="bg1"/>
              </a:buClr>
            </a:pPr>
            <a:r>
              <a:rPr lang="en-CA" dirty="0" smtClean="0">
                <a:solidFill>
                  <a:schemeClr val="bg1"/>
                </a:solidFill>
              </a:rPr>
              <a:t>Increased hair </a:t>
            </a:r>
            <a:r>
              <a:rPr lang="en-CA" dirty="0" err="1" smtClean="0">
                <a:solidFill>
                  <a:schemeClr val="bg1"/>
                </a:solidFill>
              </a:rPr>
              <a:t>axillary</a:t>
            </a:r>
            <a:r>
              <a:rPr lang="en-CA" dirty="0" smtClean="0">
                <a:solidFill>
                  <a:schemeClr val="bg1"/>
                </a:solidFill>
              </a:rPr>
              <a:t> and pubic hair growth</a:t>
            </a:r>
          </a:p>
          <a:p>
            <a:pPr>
              <a:buClr>
                <a:schemeClr val="bg1"/>
              </a:buClr>
            </a:pPr>
            <a:r>
              <a:rPr lang="en-CA" dirty="0" smtClean="0">
                <a:solidFill>
                  <a:schemeClr val="bg1"/>
                </a:solidFill>
              </a:rPr>
              <a:t>Promotes wider hips</a:t>
            </a:r>
          </a:p>
          <a:p>
            <a:pPr>
              <a:buClr>
                <a:schemeClr val="bg1"/>
              </a:buClr>
            </a:pPr>
            <a:r>
              <a:rPr lang="en-CA" dirty="0" smtClean="0">
                <a:solidFill>
                  <a:schemeClr val="bg1"/>
                </a:solidFill>
              </a:rPr>
              <a:t>Increases fat deposition on body</a:t>
            </a:r>
            <a:endParaRPr lang="en-CA"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762000"/>
          </a:xfrm>
        </p:spPr>
        <p:txBody>
          <a:bodyPr/>
          <a:lstStyle/>
          <a:p>
            <a:r>
              <a:rPr lang="en-CA"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n-lt"/>
              </a:rPr>
              <a:t>Implantation</a:t>
            </a:r>
            <a:endParaRPr lang="en-CA"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n-lt"/>
            </a:endParaRPr>
          </a:p>
        </p:txBody>
      </p:sp>
      <p:pic>
        <p:nvPicPr>
          <p:cNvPr id="4" name="Picture 5" descr="human_development_b_c_la_739"/>
          <p:cNvPicPr>
            <a:picLocks noGrp="1" noChangeAspect="1" noChangeArrowheads="1"/>
          </p:cNvPicPr>
          <p:nvPr>
            <p:ph idx="1"/>
          </p:nvPr>
        </p:nvPicPr>
        <p:blipFill>
          <a:blip r:embed="rId3" cstate="print"/>
          <a:srcRect t="3387"/>
          <a:stretch>
            <a:fillRect/>
          </a:stretch>
        </p:blipFill>
        <p:spPr>
          <a:xfrm>
            <a:off x="0" y="1219200"/>
            <a:ext cx="4572000" cy="4648200"/>
          </a:xfrm>
          <a:noFill/>
          <a:ln/>
        </p:spPr>
      </p:pic>
      <p:sp>
        <p:nvSpPr>
          <p:cNvPr id="5" name="TextBox 4"/>
          <p:cNvSpPr txBox="1"/>
          <p:nvPr/>
        </p:nvSpPr>
        <p:spPr>
          <a:xfrm>
            <a:off x="3962400" y="117693"/>
            <a:ext cx="5181600" cy="6740307"/>
          </a:xfrm>
          <a:prstGeom prst="rect">
            <a:avLst/>
          </a:prstGeom>
          <a:solidFill>
            <a:schemeClr val="tx1"/>
          </a:solidFill>
        </p:spPr>
        <p:txBody>
          <a:bodyPr wrap="square" rtlCol="0">
            <a:spAutoFit/>
          </a:bodyPr>
          <a:lstStyle/>
          <a:p>
            <a:pPr>
              <a:buFont typeface="Wingdings" pitchFamily="2" charset="2"/>
              <a:buChar char="Ø"/>
            </a:pPr>
            <a:r>
              <a:rPr lang="en-CA" b="1" dirty="0" smtClean="0">
                <a:solidFill>
                  <a:schemeClr val="bg1"/>
                </a:solidFill>
              </a:rPr>
              <a:t>After ovulation, the egg only survives for 12-24 hours or it will disintegrate and be removed along the endometrium during menstruation.</a:t>
            </a:r>
          </a:p>
          <a:p>
            <a:pPr>
              <a:buFont typeface="Wingdings" pitchFamily="2" charset="2"/>
              <a:buChar char="Ø"/>
            </a:pPr>
            <a:r>
              <a:rPr lang="en-CA" b="1" dirty="0" smtClean="0">
                <a:solidFill>
                  <a:schemeClr val="bg1"/>
                </a:solidFill>
              </a:rPr>
              <a:t>If it is fertilized inside the oviduct, then cell divisions begin as it continues to travel towards the uterus.  </a:t>
            </a:r>
          </a:p>
          <a:p>
            <a:pPr>
              <a:buFont typeface="Wingdings" pitchFamily="2" charset="2"/>
              <a:buChar char="Ø"/>
            </a:pPr>
            <a:r>
              <a:rPr lang="en-CA" b="1" dirty="0" smtClean="0">
                <a:solidFill>
                  <a:schemeClr val="bg1"/>
                </a:solidFill>
              </a:rPr>
              <a:t>When the embryo reaches the uterus it can implant in the endometrium = this is called IMPLANTATION</a:t>
            </a:r>
          </a:p>
          <a:p>
            <a:pPr>
              <a:buFont typeface="Wingdings" pitchFamily="2" charset="2"/>
              <a:buChar char="Ø"/>
            </a:pPr>
            <a:r>
              <a:rPr lang="en-CA" b="1" dirty="0" smtClean="0">
                <a:solidFill>
                  <a:schemeClr val="bg1"/>
                </a:solidFill>
              </a:rPr>
              <a:t>It releases the hormone HCG which signals to the ovary to maintain the corpus </a:t>
            </a:r>
            <a:r>
              <a:rPr lang="en-CA" b="1" dirty="0" err="1" smtClean="0">
                <a:solidFill>
                  <a:schemeClr val="bg1"/>
                </a:solidFill>
              </a:rPr>
              <a:t>luteum</a:t>
            </a:r>
            <a:r>
              <a:rPr lang="en-CA" b="1" dirty="0" smtClean="0">
                <a:solidFill>
                  <a:schemeClr val="bg1"/>
                </a:solidFill>
              </a:rPr>
              <a:t> </a:t>
            </a:r>
          </a:p>
          <a:p>
            <a:pPr>
              <a:buFont typeface="Wingdings" pitchFamily="2" charset="2"/>
              <a:buChar char="Ø"/>
            </a:pPr>
            <a:r>
              <a:rPr lang="en-CA" b="1" dirty="0" smtClean="0">
                <a:solidFill>
                  <a:schemeClr val="bg1"/>
                </a:solidFill>
              </a:rPr>
              <a:t>The corpus </a:t>
            </a:r>
            <a:r>
              <a:rPr lang="en-CA" b="1" dirty="0" err="1" smtClean="0">
                <a:solidFill>
                  <a:schemeClr val="bg1"/>
                </a:solidFill>
              </a:rPr>
              <a:t>luteum</a:t>
            </a:r>
            <a:r>
              <a:rPr lang="en-CA" b="1" dirty="0" smtClean="0">
                <a:solidFill>
                  <a:schemeClr val="bg1"/>
                </a:solidFill>
              </a:rPr>
              <a:t> continues secreting progesterone and estrogen which helps to keep the endometrium intact and prevents menstruation along with exerting negative feedback on the hypothalamus and anterior pituitary to keep FSH low so no new follicles will develop. </a:t>
            </a:r>
          </a:p>
          <a:p>
            <a:pPr>
              <a:buFont typeface="Wingdings" pitchFamily="2" charset="2"/>
              <a:buChar char="Ø"/>
            </a:pPr>
            <a:r>
              <a:rPr lang="en-CA" b="1" dirty="0" smtClean="0">
                <a:solidFill>
                  <a:schemeClr val="bg1"/>
                </a:solidFill>
              </a:rPr>
              <a:t>When the placenta develops, it produces enough estrogen and progesterone to maintain the endometrium for the entire term of the pregnancy.</a:t>
            </a:r>
          </a:p>
          <a:p>
            <a:pPr>
              <a:buFont typeface="Wingdings" pitchFamily="2" charset="2"/>
              <a:buChar char="Ø"/>
            </a:pPr>
            <a:r>
              <a:rPr lang="en-CA" b="1" dirty="0" smtClean="0">
                <a:solidFill>
                  <a:schemeClr val="bg1"/>
                </a:solidFill>
              </a:rPr>
              <a:t>After birthing, the placenta is removed and the hormone levels in the blood drop triggering Day 1 when menstruation starts.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lstStyle/>
          <a:p>
            <a:endParaRPr lang="en-CA">
              <a:solidFill>
                <a:schemeClr val="bg1"/>
              </a:solidFill>
            </a:endParaRPr>
          </a:p>
        </p:txBody>
      </p:sp>
      <p:pic>
        <p:nvPicPr>
          <p:cNvPr id="6" name="Content Placeholder 5" descr="C0134170-Human_fertilisation,_artwork-SPL.jpg"/>
          <p:cNvPicPr>
            <a:picLocks noGrp="1" noChangeAspect="1"/>
          </p:cNvPicPr>
          <p:nvPr>
            <p:ph idx="1"/>
          </p:nvPr>
        </p:nvPicPr>
        <p:blipFill>
          <a:blip r:embed="rId3" cstate="print"/>
          <a:srcRect b="5912"/>
          <a:stretch>
            <a:fillRect/>
          </a:stretch>
        </p:blipFill>
        <p:spPr>
          <a:xfrm>
            <a:off x="0" y="0"/>
            <a:ext cx="9144000" cy="6858001"/>
          </a:xfrm>
          <a:ln>
            <a:solidFill>
              <a:schemeClr val="bg1"/>
            </a:solidFill>
          </a:ln>
        </p:spPr>
      </p:pic>
      <p:pic>
        <p:nvPicPr>
          <p:cNvPr id="7" name="Picture 6" descr="C0082356-Implantation-SPL.jpg"/>
          <p:cNvPicPr>
            <a:picLocks noChangeAspect="1"/>
          </p:cNvPicPr>
          <p:nvPr/>
        </p:nvPicPr>
        <p:blipFill>
          <a:blip r:embed="rId4" cstate="print"/>
          <a:srcRect l="7229" t="-310" r="18074" b="7430"/>
          <a:stretch>
            <a:fillRect/>
          </a:stretch>
        </p:blipFill>
        <p:spPr>
          <a:xfrm>
            <a:off x="0" y="4092677"/>
            <a:ext cx="3429000" cy="2765323"/>
          </a:xfrm>
          <a:prstGeom prst="rect">
            <a:avLst/>
          </a:prstGeom>
          <a:ln>
            <a:solidFill>
              <a:schemeClr val="bg1"/>
            </a:solidFill>
          </a:ln>
        </p:spPr>
      </p:pic>
      <p:cxnSp>
        <p:nvCxnSpPr>
          <p:cNvPr id="9" name="Straight Arrow Connector 8"/>
          <p:cNvCxnSpPr/>
          <p:nvPr/>
        </p:nvCxnSpPr>
        <p:spPr>
          <a:xfrm flipV="1">
            <a:off x="8382000" y="609600"/>
            <a:ext cx="0" cy="18288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96200" y="2362200"/>
            <a:ext cx="1447800" cy="923330"/>
          </a:xfrm>
          <a:prstGeom prst="rect">
            <a:avLst/>
          </a:prstGeom>
          <a:solidFill>
            <a:schemeClr val="tx1"/>
          </a:solidFill>
          <a:ln>
            <a:solidFill>
              <a:schemeClr val="bg1"/>
            </a:solidFill>
          </a:ln>
        </p:spPr>
        <p:txBody>
          <a:bodyPr wrap="square" rtlCol="0">
            <a:spAutoFit/>
          </a:bodyPr>
          <a:lstStyle/>
          <a:p>
            <a:r>
              <a:rPr lang="en-CA" b="1" dirty="0" smtClean="0">
                <a:solidFill>
                  <a:schemeClr val="bg1"/>
                </a:solidFill>
              </a:rPr>
              <a:t>Fertilization of the egg occurs here</a:t>
            </a:r>
            <a:endParaRPr lang="en-CA" b="1" dirty="0">
              <a:solidFill>
                <a:schemeClr val="bg1"/>
              </a:solidFill>
            </a:endParaRPr>
          </a:p>
        </p:txBody>
      </p:sp>
      <p:cxnSp>
        <p:nvCxnSpPr>
          <p:cNvPr id="13" name="Straight Arrow Connector 12"/>
          <p:cNvCxnSpPr/>
          <p:nvPr/>
        </p:nvCxnSpPr>
        <p:spPr>
          <a:xfrm flipH="1" flipV="1">
            <a:off x="5029200" y="2590800"/>
            <a:ext cx="1143000" cy="1143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34000" y="3657600"/>
            <a:ext cx="2133600" cy="923330"/>
          </a:xfrm>
          <a:prstGeom prst="rect">
            <a:avLst/>
          </a:prstGeom>
          <a:solidFill>
            <a:schemeClr val="tx1"/>
          </a:solidFill>
          <a:ln>
            <a:solidFill>
              <a:schemeClr val="bg1"/>
            </a:solidFill>
          </a:ln>
        </p:spPr>
        <p:txBody>
          <a:bodyPr wrap="square" rtlCol="0">
            <a:spAutoFit/>
          </a:bodyPr>
          <a:lstStyle/>
          <a:p>
            <a:r>
              <a:rPr lang="en-CA" b="1" dirty="0" smtClean="0">
                <a:solidFill>
                  <a:schemeClr val="bg1"/>
                </a:solidFill>
              </a:rPr>
              <a:t>Implantation of the embryo in the endometrium</a:t>
            </a:r>
            <a:endParaRPr lang="en-CA" b="1" dirty="0">
              <a:solidFill>
                <a:schemeClr val="bg1"/>
              </a:solidFill>
            </a:endParaRPr>
          </a:p>
        </p:txBody>
      </p:sp>
      <p:cxnSp>
        <p:nvCxnSpPr>
          <p:cNvPr id="18" name="Straight Arrow Connector 17"/>
          <p:cNvCxnSpPr/>
          <p:nvPr/>
        </p:nvCxnSpPr>
        <p:spPr>
          <a:xfrm flipV="1">
            <a:off x="2819400" y="2590800"/>
            <a:ext cx="1981200" cy="1981200"/>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4191000"/>
            <a:ext cx="990600" cy="369332"/>
          </a:xfrm>
          <a:prstGeom prst="rect">
            <a:avLst/>
          </a:prstGeom>
          <a:solidFill>
            <a:schemeClr val="tx1"/>
          </a:solidFill>
          <a:ln>
            <a:solidFill>
              <a:schemeClr val="bg1"/>
            </a:solidFill>
          </a:ln>
        </p:spPr>
        <p:txBody>
          <a:bodyPr wrap="square" rtlCol="0">
            <a:spAutoFit/>
          </a:bodyPr>
          <a:lstStyle/>
          <a:p>
            <a:r>
              <a:rPr lang="en-CA" b="1" dirty="0" smtClean="0">
                <a:solidFill>
                  <a:schemeClr val="bg1"/>
                </a:solidFill>
              </a:rPr>
              <a:t>Embryo</a:t>
            </a:r>
            <a:endParaRPr lang="en-CA" b="1" dirty="0">
              <a:solidFill>
                <a:schemeClr val="bg1"/>
              </a:solidFill>
            </a:endParaRPr>
          </a:p>
        </p:txBody>
      </p:sp>
      <p:pic>
        <p:nvPicPr>
          <p:cNvPr id="20" name="Picture 19" descr="C0107887-Zygote,_artwork.jpg"/>
          <p:cNvPicPr>
            <a:picLocks noChangeAspect="1"/>
          </p:cNvPicPr>
          <p:nvPr/>
        </p:nvPicPr>
        <p:blipFill>
          <a:blip r:embed="rId5" cstate="print"/>
          <a:stretch>
            <a:fillRect/>
          </a:stretch>
        </p:blipFill>
        <p:spPr>
          <a:xfrm>
            <a:off x="0" y="0"/>
            <a:ext cx="2968625" cy="1676400"/>
          </a:xfrm>
          <a:prstGeom prst="rect">
            <a:avLst/>
          </a:prstGeom>
          <a:ln>
            <a:solidFill>
              <a:schemeClr val="bg1"/>
            </a:solidFill>
          </a:ln>
        </p:spPr>
      </p:pic>
      <p:cxnSp>
        <p:nvCxnSpPr>
          <p:cNvPr id="21" name="Straight Arrow Connector 20"/>
          <p:cNvCxnSpPr>
            <a:stCxn id="24" idx="0"/>
          </p:cNvCxnSpPr>
          <p:nvPr/>
        </p:nvCxnSpPr>
        <p:spPr>
          <a:xfrm flipV="1">
            <a:off x="1524000" y="1066800"/>
            <a:ext cx="5486400" cy="609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1676400"/>
            <a:ext cx="3048000" cy="646331"/>
          </a:xfrm>
          <a:prstGeom prst="rect">
            <a:avLst/>
          </a:prstGeom>
          <a:solidFill>
            <a:schemeClr val="tx1"/>
          </a:solidFill>
          <a:ln>
            <a:solidFill>
              <a:schemeClr val="bg1"/>
            </a:solidFill>
          </a:ln>
        </p:spPr>
        <p:txBody>
          <a:bodyPr wrap="square" rtlCol="0">
            <a:spAutoFit/>
          </a:bodyPr>
          <a:lstStyle/>
          <a:p>
            <a:r>
              <a:rPr lang="en-CA" b="1" dirty="0" smtClean="0">
                <a:solidFill>
                  <a:schemeClr val="bg1"/>
                </a:solidFill>
              </a:rPr>
              <a:t>Cilia in oviduct helps conduct egg or embryo to uterus</a:t>
            </a:r>
            <a:endParaRPr lang="en-CA" b="1" dirty="0">
              <a:solidFill>
                <a:schemeClr val="bg1"/>
              </a:solidFill>
            </a:endParaRPr>
          </a:p>
        </p:txBody>
      </p:sp>
      <p:pic>
        <p:nvPicPr>
          <p:cNvPr id="28" name="Content Placeholder 3" descr="P6480223-Fertilisation,_computer_artwork-SPL.jpg"/>
          <p:cNvPicPr>
            <a:picLocks noChangeAspect="1"/>
          </p:cNvPicPr>
          <p:nvPr/>
        </p:nvPicPr>
        <p:blipFill>
          <a:blip r:embed="rId6" cstate="print"/>
          <a:srcRect t="19355" b="21693"/>
          <a:stretch>
            <a:fillRect/>
          </a:stretch>
        </p:blipFill>
        <p:spPr>
          <a:xfrm>
            <a:off x="4419600" y="0"/>
            <a:ext cx="2540000" cy="838200"/>
          </a:xfrm>
          <a:prstGeom prst="rect">
            <a:avLst/>
          </a:prstGeom>
          <a:ln>
            <a:solidFill>
              <a:schemeClr val="bg1"/>
            </a:solidFill>
          </a:ln>
        </p:spPr>
      </p:pic>
      <p:cxnSp>
        <p:nvCxnSpPr>
          <p:cNvPr id="29" name="Straight Arrow Connector 28"/>
          <p:cNvCxnSpPr>
            <a:stCxn id="28" idx="3"/>
          </p:cNvCxnSpPr>
          <p:nvPr/>
        </p:nvCxnSpPr>
        <p:spPr>
          <a:xfrm>
            <a:off x="6959600" y="419100"/>
            <a:ext cx="1117600" cy="381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algn="ctr"/>
            <a:r>
              <a:rPr lang="en-CA" b="1" dirty="0" smtClean="0">
                <a:solidFill>
                  <a:schemeClr val="bg1"/>
                </a:solidFill>
                <a:latin typeface="+mn-lt"/>
              </a:rPr>
              <a:t>Birthing = positive feedback of oxytocin</a:t>
            </a:r>
            <a:endParaRPr lang="en-CA" b="1" dirty="0">
              <a:solidFill>
                <a:schemeClr val="bg1"/>
              </a:solidFill>
              <a:latin typeface="+mn-lt"/>
            </a:endParaRPr>
          </a:p>
        </p:txBody>
      </p:sp>
      <p:pic>
        <p:nvPicPr>
          <p:cNvPr id="4" name="Picture 4" descr="three_stages_partur_c_la_739"/>
          <p:cNvPicPr>
            <a:picLocks noGrp="1" noChangeAspect="1" noChangeArrowheads="1"/>
          </p:cNvPicPr>
          <p:nvPr>
            <p:ph idx="1"/>
          </p:nvPr>
        </p:nvPicPr>
        <p:blipFill>
          <a:blip r:embed="rId3" cstate="print"/>
          <a:srcRect t="4303" b="5783"/>
          <a:stretch>
            <a:fillRect/>
          </a:stretch>
        </p:blipFill>
        <p:spPr>
          <a:xfrm>
            <a:off x="1371600" y="3303646"/>
            <a:ext cx="6351126" cy="3554354"/>
          </a:xfrm>
          <a:noFill/>
          <a:ln/>
        </p:spPr>
      </p:pic>
      <p:sp>
        <p:nvSpPr>
          <p:cNvPr id="5" name="TextBox 4"/>
          <p:cNvSpPr txBox="1"/>
          <p:nvPr/>
        </p:nvSpPr>
        <p:spPr>
          <a:xfrm>
            <a:off x="228600" y="533400"/>
            <a:ext cx="8915400" cy="2862322"/>
          </a:xfrm>
          <a:prstGeom prst="rect">
            <a:avLst/>
          </a:prstGeom>
          <a:noFill/>
        </p:spPr>
        <p:txBody>
          <a:bodyPr wrap="square" rtlCol="0">
            <a:spAutoFit/>
          </a:bodyPr>
          <a:lstStyle/>
          <a:p>
            <a:pPr>
              <a:buFont typeface="Wingdings" pitchFamily="2" charset="2"/>
              <a:buChar char="Ø"/>
            </a:pPr>
            <a:r>
              <a:rPr lang="en-CA" sz="2000" b="1" dirty="0" smtClean="0">
                <a:solidFill>
                  <a:schemeClr val="bg1"/>
                </a:solidFill>
              </a:rPr>
              <a:t>At the end of 9 months when the fetus has grown very large, it exerts a greater pressure on the cervix</a:t>
            </a:r>
          </a:p>
          <a:p>
            <a:pPr>
              <a:buFont typeface="Wingdings" pitchFamily="2" charset="2"/>
              <a:buChar char="Ø"/>
            </a:pPr>
            <a:r>
              <a:rPr lang="en-CA" sz="2000" b="1" dirty="0" smtClean="0">
                <a:solidFill>
                  <a:schemeClr val="bg1"/>
                </a:solidFill>
              </a:rPr>
              <a:t>This sends a signal in the form of action potentials to the hypothalamus </a:t>
            </a:r>
          </a:p>
          <a:p>
            <a:pPr>
              <a:buFont typeface="Wingdings" pitchFamily="2" charset="2"/>
              <a:buChar char="Ø"/>
            </a:pPr>
            <a:r>
              <a:rPr lang="en-CA" sz="2000" b="1" dirty="0" smtClean="0">
                <a:solidFill>
                  <a:schemeClr val="bg1"/>
                </a:solidFill>
              </a:rPr>
              <a:t>The hypothalamus produces oxytocin which is secreted out of the posterior pituitary</a:t>
            </a:r>
          </a:p>
          <a:p>
            <a:pPr>
              <a:buFont typeface="Wingdings" pitchFamily="2" charset="2"/>
              <a:buChar char="Ø"/>
            </a:pPr>
            <a:r>
              <a:rPr lang="en-CA" sz="2000" b="1" dirty="0" smtClean="0">
                <a:solidFill>
                  <a:schemeClr val="bg1"/>
                </a:solidFill>
              </a:rPr>
              <a:t>Oxytocin causes uterine contractions which squeeze the fetus and causes it to push more on the cervix as it dilates.</a:t>
            </a:r>
          </a:p>
          <a:p>
            <a:pPr>
              <a:buFont typeface="Wingdings" pitchFamily="2" charset="2"/>
              <a:buChar char="Ø"/>
            </a:pPr>
            <a:r>
              <a:rPr lang="en-CA" sz="2000" b="1" dirty="0" smtClean="0">
                <a:solidFill>
                  <a:schemeClr val="bg1"/>
                </a:solidFill>
              </a:rPr>
              <a:t>This continues to cause oxytocin to increases which causes increased uterine contractions until the baby and placenta is birthed.</a:t>
            </a:r>
            <a:endParaRPr lang="en-CA" sz="20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762000"/>
          </a:xfrm>
        </p:spPr>
        <p:txBody>
          <a:bodyPr/>
          <a:lstStyle/>
          <a:p>
            <a:r>
              <a:rPr lang="en-CA" dirty="0" smtClean="0">
                <a:solidFill>
                  <a:schemeClr val="bg1"/>
                </a:solidFill>
                <a:latin typeface="+mn-lt"/>
              </a:rPr>
              <a:t>Oxytocin and milk letdown</a:t>
            </a:r>
            <a:endParaRPr lang="en-CA" dirty="0">
              <a:solidFill>
                <a:schemeClr val="bg1"/>
              </a:solidFill>
              <a:latin typeface="+mn-lt"/>
            </a:endParaRPr>
          </a:p>
        </p:txBody>
      </p:sp>
      <p:pic>
        <p:nvPicPr>
          <p:cNvPr id="4" name="Picture 4" descr="female_breast_anato_c_la_739"/>
          <p:cNvPicPr>
            <a:picLocks noGrp="1" noChangeAspect="1" noChangeArrowheads="1"/>
          </p:cNvPicPr>
          <p:nvPr>
            <p:ph idx="1"/>
          </p:nvPr>
        </p:nvPicPr>
        <p:blipFill>
          <a:blip r:embed="rId3" cstate="print"/>
          <a:srcRect t="4753" b="4087"/>
          <a:stretch>
            <a:fillRect/>
          </a:stretch>
        </p:blipFill>
        <p:spPr>
          <a:xfrm>
            <a:off x="3810000" y="1066800"/>
            <a:ext cx="5105400" cy="5562600"/>
          </a:xfrm>
          <a:noFill/>
          <a:ln/>
        </p:spPr>
      </p:pic>
      <p:sp>
        <p:nvSpPr>
          <p:cNvPr id="5" name="TextBox 4"/>
          <p:cNvSpPr txBox="1"/>
          <p:nvPr/>
        </p:nvSpPr>
        <p:spPr>
          <a:xfrm>
            <a:off x="228600" y="1066800"/>
            <a:ext cx="3657600" cy="4524315"/>
          </a:xfrm>
          <a:prstGeom prst="rect">
            <a:avLst/>
          </a:prstGeom>
          <a:noFill/>
        </p:spPr>
        <p:txBody>
          <a:bodyPr wrap="square" rtlCol="0">
            <a:spAutoFit/>
          </a:bodyPr>
          <a:lstStyle/>
          <a:p>
            <a:r>
              <a:rPr lang="en-CA" sz="2400" b="1" dirty="0" smtClean="0">
                <a:solidFill>
                  <a:schemeClr val="bg1"/>
                </a:solidFill>
              </a:rPr>
              <a:t>During breast feeding, the suckling of the nipple sends a signal to the hypothalamus to produce and secrete oxytocin which is secreted out of the posterior pituitary.</a:t>
            </a:r>
          </a:p>
          <a:p>
            <a:endParaRPr lang="en-CA" sz="2400" b="1" dirty="0" smtClean="0">
              <a:solidFill>
                <a:schemeClr val="bg1"/>
              </a:solidFill>
            </a:endParaRPr>
          </a:p>
          <a:p>
            <a:r>
              <a:rPr lang="en-CA" sz="2400" b="1" dirty="0" smtClean="0">
                <a:solidFill>
                  <a:schemeClr val="bg1"/>
                </a:solidFill>
              </a:rPr>
              <a:t>Oxytocin causes the milk to letdown from the mammary glands in the breast to feed the baby.</a:t>
            </a:r>
            <a:endParaRPr lang="en-CA" sz="240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38599" t="34306" r="21223" b="15694"/>
          <a:stretch>
            <a:fillRect/>
          </a:stretch>
        </p:blipFill>
        <p:spPr bwMode="auto">
          <a:xfrm>
            <a:off x="0" y="914400"/>
            <a:ext cx="4876800" cy="4267199"/>
          </a:xfrm>
          <a:prstGeom prst="rect">
            <a:avLst/>
          </a:prstGeom>
          <a:noFill/>
          <a:ln w="9525">
            <a:noFill/>
            <a:miter lim="800000"/>
            <a:headEnd/>
            <a:tailEnd/>
          </a:ln>
        </p:spPr>
      </p:pic>
      <p:graphicFrame>
        <p:nvGraphicFramePr>
          <p:cNvPr id="20" name="Content Placeholder 3"/>
          <p:cNvGraphicFramePr>
            <a:graphicFrameLocks/>
          </p:cNvGraphicFramePr>
          <p:nvPr/>
        </p:nvGraphicFramePr>
        <p:xfrm>
          <a:off x="4876800" y="0"/>
          <a:ext cx="4267200" cy="6882912"/>
        </p:xfrm>
        <a:graphic>
          <a:graphicData uri="http://schemas.openxmlformats.org/drawingml/2006/table">
            <a:tbl>
              <a:tblPr firstRow="1" bandRow="1">
                <a:tableStyleId>{93296810-A885-4BE3-A3E7-6D5BEEA58F35}</a:tableStyleId>
              </a:tblPr>
              <a:tblGrid>
                <a:gridCol w="533400"/>
                <a:gridCol w="3733800"/>
              </a:tblGrid>
              <a:tr h="340848">
                <a:tc>
                  <a:txBody>
                    <a:bodyPr/>
                    <a:lstStyle/>
                    <a:p>
                      <a:pPr algn="ctr"/>
                      <a:endParaRPr lang="en-CA" b="1" dirty="0">
                        <a:solidFill>
                          <a:schemeClr val="bg1"/>
                        </a:solidFill>
                      </a:endParaRPr>
                    </a:p>
                  </a:txBody>
                  <a:tcPr/>
                </a:tc>
                <a:tc>
                  <a:txBody>
                    <a:bodyPr/>
                    <a:lstStyle/>
                    <a:p>
                      <a:pPr algn="ctr"/>
                      <a:r>
                        <a:rPr lang="en-CA" b="1" dirty="0" smtClean="0">
                          <a:solidFill>
                            <a:schemeClr val="bg1"/>
                          </a:solidFill>
                        </a:rPr>
                        <a:t>Function</a:t>
                      </a:r>
                      <a:endParaRPr lang="en-CA" b="1" dirty="0">
                        <a:solidFill>
                          <a:schemeClr val="bg1"/>
                        </a:solidFill>
                      </a:endParaRPr>
                    </a:p>
                  </a:txBody>
                  <a:tcPr/>
                </a:tc>
              </a:tr>
              <a:tr h="592138">
                <a:tc>
                  <a:txBody>
                    <a:bodyPr/>
                    <a:lstStyle/>
                    <a:p>
                      <a:pPr algn="ctr"/>
                      <a:endParaRPr lang="en-CA" b="1" dirty="0">
                        <a:solidFill>
                          <a:schemeClr val="bg1"/>
                        </a:solidFill>
                      </a:endParaRPr>
                    </a:p>
                  </a:txBody>
                  <a:tcPr/>
                </a:tc>
                <a:tc>
                  <a:txBody>
                    <a:bodyPr/>
                    <a:lstStyle/>
                    <a:p>
                      <a:pPr algn="l"/>
                      <a:r>
                        <a:rPr lang="en-CA" sz="1400" b="1" dirty="0" smtClean="0">
                          <a:solidFill>
                            <a:schemeClr val="bg1"/>
                          </a:solidFill>
                        </a:rPr>
                        <a:t>Organ</a:t>
                      </a:r>
                      <a:r>
                        <a:rPr lang="en-CA" sz="1400" b="1" baseline="0" dirty="0" smtClean="0">
                          <a:solidFill>
                            <a:schemeClr val="bg1"/>
                          </a:solidFill>
                        </a:rPr>
                        <a:t> of sexual intercourse</a:t>
                      </a:r>
                      <a:endParaRPr lang="en-CA" sz="1400" b="1" dirty="0">
                        <a:solidFill>
                          <a:schemeClr val="bg1"/>
                        </a:solidFill>
                      </a:endParaRPr>
                    </a:p>
                  </a:txBody>
                  <a:tcPr/>
                </a:tc>
              </a:tr>
              <a:tr h="599777">
                <a:tc>
                  <a:txBody>
                    <a:bodyPr/>
                    <a:lstStyle/>
                    <a:p>
                      <a:pPr algn="ctr"/>
                      <a:endParaRPr lang="en-CA" b="1" dirty="0">
                        <a:solidFill>
                          <a:schemeClr val="bg1"/>
                        </a:solidFill>
                      </a:endParaRPr>
                    </a:p>
                  </a:txBody>
                  <a:tcPr/>
                </a:tc>
                <a:tc>
                  <a:txBody>
                    <a:bodyPr/>
                    <a:lstStyle/>
                    <a:p>
                      <a:pPr algn="l"/>
                      <a:r>
                        <a:rPr lang="en-CA" sz="1400" b="1" dirty="0" smtClean="0">
                          <a:solidFill>
                            <a:schemeClr val="bg1"/>
                          </a:solidFill>
                        </a:rPr>
                        <a:t>Stores urine</a:t>
                      </a:r>
                      <a:endParaRPr lang="en-CA" sz="1400" b="1" dirty="0">
                        <a:solidFill>
                          <a:schemeClr val="bg1"/>
                        </a:solidFill>
                      </a:endParaRPr>
                    </a:p>
                  </a:txBody>
                  <a:tcPr/>
                </a:tc>
              </a:tr>
              <a:tr h="723892">
                <a:tc>
                  <a:txBody>
                    <a:bodyPr/>
                    <a:lstStyle/>
                    <a:p>
                      <a:pPr algn="ctr"/>
                      <a:endParaRPr lang="en-CA" b="1" dirty="0">
                        <a:solidFill>
                          <a:schemeClr val="bg1"/>
                        </a:solidFill>
                      </a:endParaRPr>
                    </a:p>
                  </a:txBody>
                  <a:tcPr/>
                </a:tc>
                <a:tc>
                  <a:txBody>
                    <a:bodyPr/>
                    <a:lstStyle/>
                    <a:p>
                      <a:pPr algn="l"/>
                      <a:r>
                        <a:rPr lang="en-CA" sz="1400" b="1" dirty="0" smtClean="0">
                          <a:solidFill>
                            <a:schemeClr val="bg1"/>
                          </a:solidFill>
                        </a:rPr>
                        <a:t>Secretes Fructose into semen</a:t>
                      </a:r>
                      <a:endParaRPr lang="en-CA" sz="1400" b="1" dirty="0">
                        <a:solidFill>
                          <a:schemeClr val="bg1"/>
                        </a:solidFill>
                      </a:endParaRPr>
                    </a:p>
                  </a:txBody>
                  <a:tcPr/>
                </a:tc>
              </a:tr>
              <a:tr h="622432">
                <a:tc>
                  <a:txBody>
                    <a:bodyPr/>
                    <a:lstStyle/>
                    <a:p>
                      <a:pPr algn="ctr"/>
                      <a:endParaRPr lang="en-CA" b="1" dirty="0">
                        <a:solidFill>
                          <a:schemeClr val="bg1"/>
                        </a:solidFill>
                      </a:endParaRPr>
                    </a:p>
                  </a:txBody>
                  <a:tcPr/>
                </a:tc>
                <a:tc>
                  <a:txBody>
                    <a:bodyPr/>
                    <a:lstStyle/>
                    <a:p>
                      <a:pPr algn="l"/>
                      <a:r>
                        <a:rPr lang="en-CA" sz="1400" b="1" dirty="0" smtClean="0">
                          <a:solidFill>
                            <a:schemeClr val="bg1"/>
                          </a:solidFill>
                        </a:rPr>
                        <a:t>Provides</a:t>
                      </a:r>
                      <a:r>
                        <a:rPr lang="en-CA" sz="1400" b="1" baseline="0" dirty="0" smtClean="0">
                          <a:solidFill>
                            <a:schemeClr val="bg1"/>
                          </a:solidFill>
                        </a:rPr>
                        <a:t> and alkaline fluid and prostaglandins to semen</a:t>
                      </a:r>
                      <a:endParaRPr lang="en-CA" sz="1400" b="1" dirty="0">
                        <a:solidFill>
                          <a:schemeClr val="bg1"/>
                        </a:solidFill>
                      </a:endParaRPr>
                    </a:p>
                  </a:txBody>
                  <a:tcPr/>
                </a:tc>
              </a:tr>
              <a:tr h="707349">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400" b="1" baseline="0" dirty="0" smtClean="0">
                          <a:solidFill>
                            <a:schemeClr val="bg1"/>
                          </a:solidFill>
                        </a:rPr>
                        <a:t>Site of sperm maturation and gain ability to swim</a:t>
                      </a:r>
                    </a:p>
                  </a:txBody>
                  <a:tcPr/>
                </a:tc>
              </a:tr>
              <a:tr h="745285">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400" b="1" baseline="0" dirty="0" smtClean="0">
                          <a:solidFill>
                            <a:schemeClr val="bg1"/>
                          </a:solidFill>
                        </a:rPr>
                        <a:t>Site of spermatogenesis and testosterone production</a:t>
                      </a:r>
                    </a:p>
                  </a:txBody>
                  <a:tcPr/>
                </a:tc>
              </a:tr>
              <a:tr h="726948">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400" b="1" baseline="0" dirty="0" smtClean="0">
                          <a:solidFill>
                            <a:schemeClr val="bg1"/>
                          </a:solidFill>
                        </a:rPr>
                        <a:t>Secretes mucus for lubrication during intercourse and into semen</a:t>
                      </a:r>
                    </a:p>
                  </a:txBody>
                  <a:tcPr/>
                </a:tc>
              </a:tr>
              <a:tr h="599777">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400" b="1" baseline="0" dirty="0" smtClean="0">
                          <a:solidFill>
                            <a:schemeClr val="bg1"/>
                          </a:solidFill>
                        </a:rPr>
                        <a:t>Common passage for semen and urine</a:t>
                      </a:r>
                    </a:p>
                  </a:txBody>
                  <a:tcPr/>
                </a:tc>
              </a:tr>
              <a:tr h="599777">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400" b="1" baseline="0" dirty="0" smtClean="0">
                          <a:solidFill>
                            <a:schemeClr val="bg1"/>
                          </a:solidFill>
                        </a:rPr>
                        <a:t>Stores sperm and transports it during ejaculation</a:t>
                      </a:r>
                    </a:p>
                  </a:txBody>
                  <a:tcPr/>
                </a:tc>
              </a:tr>
              <a:tr h="599777">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400" b="1" baseline="0" dirty="0" smtClean="0">
                          <a:solidFill>
                            <a:schemeClr val="bg1"/>
                          </a:solidFill>
                        </a:rPr>
                        <a:t>Contractions help add secretions to make semen enter urethra</a:t>
                      </a:r>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P6240182-Sperm_with_chromosome,_computer_artwork-SPL.jpg"/>
          <p:cNvPicPr>
            <a:picLocks noGrp="1" noChangeAspect="1"/>
          </p:cNvPicPr>
          <p:nvPr>
            <p:ph idx="1"/>
          </p:nvPr>
        </p:nvPicPr>
        <p:blipFill>
          <a:blip r:embed="rId3" cstate="print"/>
          <a:stretch>
            <a:fillRect/>
          </a:stretch>
        </p:blipFill>
        <p:spPr>
          <a:xfrm rot="16200000">
            <a:off x="1143002" y="-1143000"/>
            <a:ext cx="6858000" cy="9144000"/>
          </a:xfrm>
        </p:spPr>
      </p:pic>
      <p:sp>
        <p:nvSpPr>
          <p:cNvPr id="6" name="TextBox 5"/>
          <p:cNvSpPr txBox="1"/>
          <p:nvPr/>
        </p:nvSpPr>
        <p:spPr>
          <a:xfrm>
            <a:off x="7620000" y="228600"/>
            <a:ext cx="381000" cy="457200"/>
          </a:xfrm>
          <a:prstGeom prst="rect">
            <a:avLst/>
          </a:prstGeom>
          <a:noFill/>
        </p:spPr>
        <p:txBody>
          <a:bodyPr wrap="square" rtlCol="0">
            <a:spAutoFit/>
          </a:bodyPr>
          <a:lstStyle/>
          <a:p>
            <a:r>
              <a:rPr lang="en-CA" sz="2400" b="1" dirty="0" smtClean="0">
                <a:solidFill>
                  <a:schemeClr val="bg1"/>
                </a:solidFill>
              </a:rPr>
              <a:t>A</a:t>
            </a:r>
            <a:endParaRPr lang="en-CA" sz="2400" b="1" dirty="0">
              <a:solidFill>
                <a:schemeClr val="bg1"/>
              </a:solidFill>
            </a:endParaRPr>
          </a:p>
        </p:txBody>
      </p:sp>
      <p:sp>
        <p:nvSpPr>
          <p:cNvPr id="7" name="TextBox 6"/>
          <p:cNvSpPr txBox="1"/>
          <p:nvPr/>
        </p:nvSpPr>
        <p:spPr>
          <a:xfrm>
            <a:off x="5410200" y="1219200"/>
            <a:ext cx="381000" cy="457200"/>
          </a:xfrm>
          <a:prstGeom prst="rect">
            <a:avLst/>
          </a:prstGeom>
          <a:noFill/>
        </p:spPr>
        <p:txBody>
          <a:bodyPr wrap="square" rtlCol="0">
            <a:spAutoFit/>
          </a:bodyPr>
          <a:lstStyle/>
          <a:p>
            <a:r>
              <a:rPr lang="en-CA" sz="2400" b="1" dirty="0" smtClean="0">
                <a:solidFill>
                  <a:schemeClr val="bg1"/>
                </a:solidFill>
              </a:rPr>
              <a:t>B</a:t>
            </a:r>
            <a:endParaRPr lang="en-CA" sz="2400" b="1" dirty="0">
              <a:solidFill>
                <a:schemeClr val="bg1"/>
              </a:solidFill>
            </a:endParaRPr>
          </a:p>
        </p:txBody>
      </p:sp>
      <p:sp>
        <p:nvSpPr>
          <p:cNvPr id="8" name="TextBox 7"/>
          <p:cNvSpPr txBox="1"/>
          <p:nvPr/>
        </p:nvSpPr>
        <p:spPr>
          <a:xfrm>
            <a:off x="4114800" y="2971800"/>
            <a:ext cx="381000" cy="457200"/>
          </a:xfrm>
          <a:prstGeom prst="rect">
            <a:avLst/>
          </a:prstGeom>
          <a:noFill/>
        </p:spPr>
        <p:txBody>
          <a:bodyPr wrap="square" rtlCol="0">
            <a:spAutoFit/>
          </a:bodyPr>
          <a:lstStyle/>
          <a:p>
            <a:r>
              <a:rPr lang="en-CA" sz="2400" b="1" dirty="0" smtClean="0">
                <a:solidFill>
                  <a:schemeClr val="bg1"/>
                </a:solidFill>
              </a:rPr>
              <a:t>C</a:t>
            </a:r>
            <a:endParaRPr lang="en-CA" sz="2400" b="1" dirty="0">
              <a:solidFill>
                <a:schemeClr val="bg1"/>
              </a:solidFill>
            </a:endParaRPr>
          </a:p>
        </p:txBody>
      </p:sp>
      <p:sp>
        <p:nvSpPr>
          <p:cNvPr id="9" name="TextBox 8"/>
          <p:cNvSpPr txBox="1"/>
          <p:nvPr/>
        </p:nvSpPr>
        <p:spPr>
          <a:xfrm>
            <a:off x="1905000" y="4495800"/>
            <a:ext cx="381000" cy="457200"/>
          </a:xfrm>
          <a:prstGeom prst="rect">
            <a:avLst/>
          </a:prstGeom>
          <a:noFill/>
        </p:spPr>
        <p:txBody>
          <a:bodyPr wrap="square" rtlCol="0">
            <a:spAutoFit/>
          </a:bodyPr>
          <a:lstStyle/>
          <a:p>
            <a:r>
              <a:rPr lang="en-CA" sz="2400" b="1" dirty="0" smtClean="0">
                <a:solidFill>
                  <a:schemeClr val="bg1"/>
                </a:solidFill>
              </a:rPr>
              <a:t>D</a:t>
            </a:r>
            <a:endParaRPr lang="en-CA" sz="24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36108" t="30972" r="26184" b="20695"/>
          <a:stretch>
            <a:fillRect/>
          </a:stretch>
        </p:blipFill>
        <p:spPr bwMode="auto">
          <a:xfrm>
            <a:off x="-1" y="762000"/>
            <a:ext cx="5354129" cy="4419600"/>
          </a:xfrm>
          <a:prstGeom prst="rect">
            <a:avLst/>
          </a:prstGeom>
          <a:noFill/>
          <a:ln w="9525">
            <a:noFill/>
            <a:miter lim="800000"/>
            <a:headEnd/>
            <a:tailEnd/>
          </a:ln>
        </p:spPr>
      </p:pic>
      <p:graphicFrame>
        <p:nvGraphicFramePr>
          <p:cNvPr id="16" name="Content Placeholder 3"/>
          <p:cNvGraphicFramePr>
            <a:graphicFrameLocks/>
          </p:cNvGraphicFramePr>
          <p:nvPr/>
        </p:nvGraphicFramePr>
        <p:xfrm>
          <a:off x="5334000" y="0"/>
          <a:ext cx="3810000" cy="6858001"/>
        </p:xfrm>
        <a:graphic>
          <a:graphicData uri="http://schemas.openxmlformats.org/drawingml/2006/table">
            <a:tbl>
              <a:tblPr firstRow="1" bandRow="1">
                <a:tableStyleId>{93296810-A885-4BE3-A3E7-6D5BEEA58F35}</a:tableStyleId>
              </a:tblPr>
              <a:tblGrid>
                <a:gridCol w="476250"/>
                <a:gridCol w="3333750"/>
              </a:tblGrid>
              <a:tr h="462086">
                <a:tc>
                  <a:txBody>
                    <a:bodyPr/>
                    <a:lstStyle/>
                    <a:p>
                      <a:pPr algn="ctr"/>
                      <a:endParaRPr lang="en-CA" b="1" dirty="0">
                        <a:solidFill>
                          <a:schemeClr val="bg1"/>
                        </a:solidFill>
                      </a:endParaRPr>
                    </a:p>
                  </a:txBody>
                  <a:tcPr/>
                </a:tc>
                <a:tc>
                  <a:txBody>
                    <a:bodyPr/>
                    <a:lstStyle/>
                    <a:p>
                      <a:pPr algn="ctr"/>
                      <a:r>
                        <a:rPr lang="en-CA" b="1" dirty="0" smtClean="0">
                          <a:solidFill>
                            <a:schemeClr val="bg1"/>
                          </a:solidFill>
                        </a:rPr>
                        <a:t>Function</a:t>
                      </a:r>
                      <a:endParaRPr lang="en-CA" b="1" dirty="0">
                        <a:solidFill>
                          <a:schemeClr val="bg1"/>
                        </a:solidFill>
                      </a:endParaRPr>
                    </a:p>
                  </a:txBody>
                  <a:tcPr/>
                </a:tc>
              </a:tr>
              <a:tr h="802757">
                <a:tc>
                  <a:txBody>
                    <a:bodyPr/>
                    <a:lstStyle/>
                    <a:p>
                      <a:pPr algn="ctr"/>
                      <a:endParaRPr lang="en-CA" b="1" dirty="0">
                        <a:solidFill>
                          <a:schemeClr val="bg1"/>
                        </a:solidFill>
                      </a:endParaRPr>
                    </a:p>
                  </a:txBody>
                  <a:tcPr/>
                </a:tc>
                <a:tc>
                  <a:txBody>
                    <a:bodyPr/>
                    <a:lstStyle/>
                    <a:p>
                      <a:pPr algn="l"/>
                      <a:r>
                        <a:rPr lang="en-CA" sz="1400" b="1" dirty="0" smtClean="0">
                          <a:solidFill>
                            <a:schemeClr val="bg1"/>
                          </a:solidFill>
                        </a:rPr>
                        <a:t>Produces estrogen and progesterone along with </a:t>
                      </a:r>
                      <a:r>
                        <a:rPr lang="en-CA" sz="1400" b="1" dirty="0" err="1" smtClean="0">
                          <a:solidFill>
                            <a:schemeClr val="bg1"/>
                          </a:solidFill>
                        </a:rPr>
                        <a:t>oocyte</a:t>
                      </a:r>
                      <a:endParaRPr lang="en-CA" sz="1400" b="1" dirty="0">
                        <a:solidFill>
                          <a:schemeClr val="bg1"/>
                        </a:solidFill>
                      </a:endParaRPr>
                    </a:p>
                  </a:txBody>
                  <a:tcPr/>
                </a:tc>
              </a:tr>
              <a:tr h="813113">
                <a:tc>
                  <a:txBody>
                    <a:bodyPr/>
                    <a:lstStyle/>
                    <a:p>
                      <a:pPr algn="ctr"/>
                      <a:endParaRPr lang="en-CA" b="1" dirty="0">
                        <a:solidFill>
                          <a:schemeClr val="bg1"/>
                        </a:solidFill>
                      </a:endParaRPr>
                    </a:p>
                  </a:txBody>
                  <a:tcPr/>
                </a:tc>
                <a:tc>
                  <a:txBody>
                    <a:bodyPr/>
                    <a:lstStyle/>
                    <a:p>
                      <a:pPr algn="l"/>
                      <a:r>
                        <a:rPr lang="en-CA" sz="1400" b="1" dirty="0" smtClean="0">
                          <a:solidFill>
                            <a:schemeClr val="bg1"/>
                          </a:solidFill>
                        </a:rPr>
                        <a:t>Opening</a:t>
                      </a:r>
                      <a:r>
                        <a:rPr lang="en-CA" sz="1400" b="1" baseline="0" dirty="0" smtClean="0">
                          <a:solidFill>
                            <a:schemeClr val="bg1"/>
                          </a:solidFill>
                        </a:rPr>
                        <a:t> to uterus and normally p</a:t>
                      </a:r>
                      <a:r>
                        <a:rPr lang="en-CA" sz="1400" b="1" dirty="0" smtClean="0">
                          <a:solidFill>
                            <a:schemeClr val="bg1"/>
                          </a:solidFill>
                        </a:rPr>
                        <a:t>lugged</a:t>
                      </a:r>
                      <a:r>
                        <a:rPr lang="en-CA" sz="1400" b="1" baseline="0" dirty="0" smtClean="0">
                          <a:solidFill>
                            <a:schemeClr val="bg1"/>
                          </a:solidFill>
                        </a:rPr>
                        <a:t> with mucus</a:t>
                      </a:r>
                      <a:endParaRPr lang="en-CA" sz="1400" b="1" dirty="0">
                        <a:solidFill>
                          <a:schemeClr val="bg1"/>
                        </a:solidFill>
                      </a:endParaRPr>
                    </a:p>
                  </a:txBody>
                  <a:tcPr/>
                </a:tc>
              </a:tr>
              <a:tr h="981376">
                <a:tc>
                  <a:txBody>
                    <a:bodyPr/>
                    <a:lstStyle/>
                    <a:p>
                      <a:pPr algn="ctr"/>
                      <a:endParaRPr lang="en-CA" b="1" dirty="0">
                        <a:solidFill>
                          <a:schemeClr val="bg1"/>
                        </a:solidFill>
                      </a:endParaRPr>
                    </a:p>
                  </a:txBody>
                  <a:tcPr/>
                </a:tc>
                <a:tc>
                  <a:txBody>
                    <a:bodyPr/>
                    <a:lstStyle/>
                    <a:p>
                      <a:pPr algn="l"/>
                      <a:r>
                        <a:rPr lang="en-CA" sz="1400" b="1" dirty="0" smtClean="0">
                          <a:solidFill>
                            <a:schemeClr val="bg1"/>
                          </a:solidFill>
                        </a:rPr>
                        <a:t>Stores urine</a:t>
                      </a:r>
                      <a:endParaRPr lang="en-CA" sz="1400" b="1" dirty="0">
                        <a:solidFill>
                          <a:schemeClr val="bg1"/>
                        </a:solidFill>
                      </a:endParaRPr>
                    </a:p>
                  </a:txBody>
                  <a:tcPr/>
                </a:tc>
              </a:tr>
              <a:tr h="843826">
                <a:tc>
                  <a:txBody>
                    <a:bodyPr/>
                    <a:lstStyle/>
                    <a:p>
                      <a:pPr algn="ctr"/>
                      <a:endParaRPr lang="en-CA" b="1" dirty="0">
                        <a:solidFill>
                          <a:schemeClr val="bg1"/>
                        </a:solidFill>
                      </a:endParaRPr>
                    </a:p>
                  </a:txBody>
                  <a:tcPr/>
                </a:tc>
                <a:tc>
                  <a:txBody>
                    <a:bodyPr/>
                    <a:lstStyle/>
                    <a:p>
                      <a:pPr algn="l"/>
                      <a:r>
                        <a:rPr lang="en-CA" sz="1400" b="1" dirty="0" smtClean="0">
                          <a:solidFill>
                            <a:schemeClr val="bg1"/>
                          </a:solidFill>
                        </a:rPr>
                        <a:t>Contains erectile</a:t>
                      </a:r>
                      <a:r>
                        <a:rPr lang="en-CA" sz="1400" b="1" baseline="0" dirty="0" smtClean="0">
                          <a:solidFill>
                            <a:schemeClr val="bg1"/>
                          </a:solidFill>
                        </a:rPr>
                        <a:t> tissue and plays and important role in female orgasm</a:t>
                      </a:r>
                      <a:endParaRPr lang="en-CA" sz="1400" b="1" dirty="0">
                        <a:solidFill>
                          <a:schemeClr val="bg1"/>
                        </a:solidFill>
                      </a:endParaRPr>
                    </a:p>
                  </a:txBody>
                  <a:tcPr/>
                </a:tc>
              </a:tr>
              <a:tr h="958947">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400" b="1" baseline="0" dirty="0" smtClean="0">
                          <a:solidFill>
                            <a:schemeClr val="bg1"/>
                          </a:solidFill>
                        </a:rPr>
                        <a:t>Organ of sexual intercourse</a:t>
                      </a:r>
                    </a:p>
                  </a:txBody>
                  <a:tcPr/>
                </a:tc>
              </a:tr>
              <a:tr h="1010378">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400" b="1" baseline="0" dirty="0" smtClean="0">
                          <a:solidFill>
                            <a:schemeClr val="bg1"/>
                          </a:solidFill>
                        </a:rPr>
                        <a:t>Houses fetus</a:t>
                      </a:r>
                    </a:p>
                  </a:txBody>
                  <a:tcPr/>
                </a:tc>
              </a:tr>
              <a:tr h="985518">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400" b="1" baseline="0" dirty="0" smtClean="0">
                          <a:solidFill>
                            <a:schemeClr val="bg1"/>
                          </a:solidFill>
                        </a:rPr>
                        <a:t>Transports urine out of body</a:t>
                      </a:r>
                    </a:p>
                  </a:txBody>
                  <a:tcPr/>
                </a:tc>
              </a:tr>
            </a:tbl>
          </a:graphicData>
        </a:graphic>
      </p:graphicFrame>
      <p:cxnSp>
        <p:nvCxnSpPr>
          <p:cNvPr id="18" name="Straight Connector 17"/>
          <p:cNvCxnSpPr/>
          <p:nvPr/>
        </p:nvCxnSpPr>
        <p:spPr>
          <a:xfrm>
            <a:off x="1066800" y="2133600"/>
            <a:ext cx="1447800" cy="0"/>
          </a:xfrm>
          <a:prstGeom prst="line">
            <a:avLst/>
          </a:prstGeom>
          <a:ln>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1905000"/>
            <a:ext cx="381000" cy="369332"/>
          </a:xfrm>
          <a:prstGeom prst="rect">
            <a:avLst/>
          </a:prstGeom>
          <a:noFill/>
        </p:spPr>
        <p:txBody>
          <a:bodyPr wrap="square" rtlCol="0">
            <a:spAutoFit/>
          </a:bodyPr>
          <a:lstStyle/>
          <a:p>
            <a:r>
              <a:rPr lang="en-CA" b="1" dirty="0" smtClean="0">
                <a:solidFill>
                  <a:srgbClr val="FB1C05"/>
                </a:solidFill>
              </a:rPr>
              <a:t>J</a:t>
            </a:r>
            <a:endParaRPr lang="en-CA" b="1" dirty="0">
              <a:solidFill>
                <a:srgbClr val="FB1C05"/>
              </a:solidFill>
            </a:endParaRPr>
          </a:p>
        </p:txBody>
      </p:sp>
      <p:cxnSp>
        <p:nvCxnSpPr>
          <p:cNvPr id="20" name="Straight Connector 19"/>
          <p:cNvCxnSpPr/>
          <p:nvPr/>
        </p:nvCxnSpPr>
        <p:spPr>
          <a:xfrm>
            <a:off x="1219200" y="1524000"/>
            <a:ext cx="1143000" cy="0"/>
          </a:xfrm>
          <a:prstGeom prst="line">
            <a:avLst/>
          </a:prstGeom>
          <a:ln>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85800"/>
          </a:xfrm>
        </p:spPr>
        <p:txBody>
          <a:bodyPr/>
          <a:lstStyle/>
          <a:p>
            <a:pPr algn="ctr"/>
            <a:r>
              <a:rPr lang="en-CA" dirty="0" smtClean="0">
                <a:solidFill>
                  <a:schemeClr val="bg1"/>
                </a:solidFill>
                <a:latin typeface="+mn-lt"/>
              </a:rPr>
              <a:t>MALES</a:t>
            </a:r>
            <a:endParaRPr lang="en-CA" dirty="0">
              <a:solidFill>
                <a:schemeClr val="bg1"/>
              </a:solidFill>
              <a:latin typeface="+mn-lt"/>
            </a:endParaRPr>
          </a:p>
        </p:txBody>
      </p:sp>
      <p:pic>
        <p:nvPicPr>
          <p:cNvPr id="14" name="Picture 4" descr="male_reproductive_c_la_739"/>
          <p:cNvPicPr>
            <a:picLocks noGrp="1" noChangeAspect="1" noChangeArrowheads="1"/>
          </p:cNvPicPr>
          <p:nvPr>
            <p:ph idx="1"/>
          </p:nvPr>
        </p:nvPicPr>
        <p:blipFill>
          <a:blip r:embed="rId3" cstate="print"/>
          <a:srcRect t="4092"/>
          <a:stretch>
            <a:fillRect/>
          </a:stretch>
        </p:blipFill>
        <p:spPr>
          <a:xfrm>
            <a:off x="0" y="762000"/>
            <a:ext cx="9144000" cy="5791930"/>
          </a:xfrm>
          <a:noFill/>
        </p:spPr>
      </p:pic>
      <p:sp>
        <p:nvSpPr>
          <p:cNvPr id="15" name="Rectangle 14"/>
          <p:cNvSpPr/>
          <p:nvPr/>
        </p:nvSpPr>
        <p:spPr>
          <a:xfrm>
            <a:off x="1810308" y="4648200"/>
            <a:ext cx="41229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11430"/>
                <a:solidFill>
                  <a:schemeClr val="bg1"/>
                </a:solidFill>
                <a:effectLst>
                  <a:glow rad="228600">
                    <a:schemeClr val="accent4">
                      <a:satMod val="175000"/>
                      <a:alpha val="40000"/>
                    </a:schemeClr>
                  </a:glow>
                  <a:outerShdw blurRad="80000" dist="40000" dir="5040000" algn="tl">
                    <a:srgbClr val="000000">
                      <a:alpha val="30000"/>
                    </a:srgbClr>
                  </a:outerShdw>
                </a:effectLst>
              </a:rPr>
              <a:t>1</a:t>
            </a:r>
            <a:endParaRPr lang="en-US" sz="3600" b="1" cap="none" spc="0" dirty="0">
              <a:ln w="11430"/>
              <a:solidFill>
                <a:schemeClr val="bg1"/>
              </a:solidFill>
              <a:effectLst>
                <a:glow rad="228600">
                  <a:schemeClr val="accent4">
                    <a:satMod val="175000"/>
                    <a:alpha val="40000"/>
                  </a:schemeClr>
                </a:glow>
                <a:outerShdw blurRad="80000" dist="40000" dir="5040000" algn="tl">
                  <a:srgbClr val="000000">
                    <a:alpha val="30000"/>
                  </a:srgbClr>
                </a:outerShdw>
              </a:effectLst>
            </a:endParaRPr>
          </a:p>
        </p:txBody>
      </p:sp>
      <p:sp>
        <p:nvSpPr>
          <p:cNvPr id="17" name="Rectangle 16"/>
          <p:cNvSpPr/>
          <p:nvPr/>
        </p:nvSpPr>
        <p:spPr>
          <a:xfrm>
            <a:off x="2055796" y="4343400"/>
            <a:ext cx="41549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effectLst>
                  <a:glow rad="228600">
                    <a:schemeClr val="accent4">
                      <a:satMod val="175000"/>
                      <a:alpha val="40000"/>
                    </a:schemeClr>
                  </a:glow>
                  <a:outerShdw blurRad="80000" dist="40000" dir="5040000" algn="tl">
                    <a:srgbClr val="000000">
                      <a:alpha val="30000"/>
                    </a:srgbClr>
                  </a:outerShdw>
                </a:effectLst>
              </a:rPr>
              <a:t>2</a:t>
            </a:r>
            <a:endParaRPr lang="en-US" sz="3600" b="1" cap="none" spc="0" dirty="0">
              <a:ln w="11430"/>
              <a:solidFill>
                <a:schemeClr val="bg1"/>
              </a:solidFill>
              <a:effectLst>
                <a:glow rad="228600">
                  <a:schemeClr val="accent4">
                    <a:satMod val="175000"/>
                    <a:alpha val="40000"/>
                  </a:schemeClr>
                </a:glow>
                <a:outerShdw blurRad="80000" dist="40000" dir="5040000" algn="tl">
                  <a:srgbClr val="000000">
                    <a:alpha val="30000"/>
                  </a:srgbClr>
                </a:outerShdw>
              </a:effectLst>
            </a:endParaRPr>
          </a:p>
        </p:txBody>
      </p:sp>
      <p:sp>
        <p:nvSpPr>
          <p:cNvPr id="19" name="Rectangle 18"/>
          <p:cNvSpPr/>
          <p:nvPr/>
        </p:nvSpPr>
        <p:spPr>
          <a:xfrm>
            <a:off x="1601802" y="2438400"/>
            <a:ext cx="40908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effectLst>
                  <a:glow rad="228600">
                    <a:schemeClr val="accent4">
                      <a:satMod val="175000"/>
                      <a:alpha val="40000"/>
                    </a:schemeClr>
                  </a:glow>
                  <a:outerShdw blurRad="80000" dist="40000" dir="5040000" algn="tl">
                    <a:srgbClr val="000000">
                      <a:alpha val="30000"/>
                    </a:srgbClr>
                  </a:outerShdw>
                </a:effectLst>
              </a:rPr>
              <a:t>3</a:t>
            </a:r>
            <a:endParaRPr lang="en-US" sz="3600" b="1" cap="none" spc="0" dirty="0">
              <a:ln w="11430"/>
              <a:solidFill>
                <a:schemeClr val="bg1"/>
              </a:solidFill>
              <a:effectLst>
                <a:glow rad="228600">
                  <a:schemeClr val="accent4">
                    <a:satMod val="175000"/>
                    <a:alpha val="40000"/>
                  </a:schemeClr>
                </a:glow>
                <a:outerShdw blurRad="80000" dist="40000" dir="5040000" algn="tl">
                  <a:srgbClr val="000000">
                    <a:alpha val="30000"/>
                  </a:srgbClr>
                </a:outerShdw>
              </a:effectLst>
            </a:endParaRPr>
          </a:p>
        </p:txBody>
      </p:sp>
      <p:sp>
        <p:nvSpPr>
          <p:cNvPr id="21" name="Rectangle 20"/>
          <p:cNvSpPr/>
          <p:nvPr/>
        </p:nvSpPr>
        <p:spPr>
          <a:xfrm>
            <a:off x="3192384" y="2743200"/>
            <a:ext cx="42832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effectLst>
                  <a:glow rad="228600">
                    <a:schemeClr val="accent4">
                      <a:satMod val="175000"/>
                      <a:alpha val="40000"/>
                    </a:schemeClr>
                  </a:glow>
                  <a:outerShdw blurRad="80000" dist="40000" dir="5040000" algn="tl">
                    <a:srgbClr val="000000">
                      <a:alpha val="30000"/>
                    </a:srgbClr>
                  </a:outerShdw>
                </a:effectLst>
              </a:rPr>
              <a:t>4</a:t>
            </a:r>
            <a:endParaRPr lang="en-US" sz="3600" b="1" cap="none" spc="0" dirty="0">
              <a:ln w="11430"/>
              <a:solidFill>
                <a:schemeClr val="bg1"/>
              </a:solidFill>
              <a:effectLst>
                <a:glow rad="228600">
                  <a:schemeClr val="accent4">
                    <a:satMod val="175000"/>
                    <a:alpha val="40000"/>
                  </a:schemeClr>
                </a:glow>
                <a:outerShdw blurRad="80000" dist="40000" dir="5040000" algn="tl">
                  <a:srgbClr val="000000">
                    <a:alpha val="30000"/>
                  </a:srgbClr>
                </a:outerShdw>
              </a:effectLst>
            </a:endParaRPr>
          </a:p>
        </p:txBody>
      </p:sp>
      <p:sp>
        <p:nvSpPr>
          <p:cNvPr id="22" name="Rectangle 21"/>
          <p:cNvSpPr/>
          <p:nvPr/>
        </p:nvSpPr>
        <p:spPr>
          <a:xfrm>
            <a:off x="1372400" y="3505200"/>
            <a:ext cx="41069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effectLst>
                  <a:glow rad="228600">
                    <a:schemeClr val="accent4">
                      <a:satMod val="175000"/>
                      <a:alpha val="40000"/>
                    </a:schemeClr>
                  </a:glow>
                  <a:outerShdw blurRad="80000" dist="40000" dir="5040000" algn="tl">
                    <a:srgbClr val="000000">
                      <a:alpha val="30000"/>
                    </a:srgbClr>
                  </a:outerShdw>
                </a:effectLst>
              </a:rPr>
              <a:t>5</a:t>
            </a:r>
            <a:endParaRPr lang="en-US" sz="3600" b="1" cap="none" spc="0" dirty="0">
              <a:ln w="11430"/>
              <a:solidFill>
                <a:schemeClr val="bg1"/>
              </a:solidFill>
              <a:effectLst>
                <a:glow rad="228600">
                  <a:schemeClr val="accent4">
                    <a:satMod val="175000"/>
                    <a:alpha val="40000"/>
                  </a:schemeClr>
                </a:glow>
                <a:outerShdw blurRad="80000" dist="40000" dir="5040000" algn="tl">
                  <a:srgbClr val="000000">
                    <a:alpha val="30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0089449-Ovarian_cycle,_artwork-SPL.jpg"/>
          <p:cNvPicPr>
            <a:picLocks noGrp="1" noChangeAspect="1"/>
          </p:cNvPicPr>
          <p:nvPr>
            <p:ph idx="1"/>
          </p:nvPr>
        </p:nvPicPr>
        <p:blipFill>
          <a:blip r:embed="rId3" cstate="print"/>
          <a:srcRect l="18750" t="17714" r="25000" b="10165"/>
          <a:stretch>
            <a:fillRect/>
          </a:stretch>
        </p:blipFill>
        <p:spPr>
          <a:xfrm>
            <a:off x="0" y="0"/>
            <a:ext cx="4800600" cy="3657600"/>
          </a:xfrm>
        </p:spPr>
      </p:pic>
      <p:graphicFrame>
        <p:nvGraphicFramePr>
          <p:cNvPr id="5" name="Content Placeholder 3"/>
          <p:cNvGraphicFramePr>
            <a:graphicFrameLocks/>
          </p:cNvGraphicFramePr>
          <p:nvPr/>
        </p:nvGraphicFramePr>
        <p:xfrm>
          <a:off x="4876800" y="0"/>
          <a:ext cx="4267200" cy="6858001"/>
        </p:xfrm>
        <a:graphic>
          <a:graphicData uri="http://schemas.openxmlformats.org/drawingml/2006/table">
            <a:tbl>
              <a:tblPr firstRow="1" bandRow="1">
                <a:tableStyleId>{93296810-A885-4BE3-A3E7-6D5BEEA58F35}</a:tableStyleId>
              </a:tblPr>
              <a:tblGrid>
                <a:gridCol w="4267200"/>
              </a:tblGrid>
              <a:tr h="539633">
                <a:tc>
                  <a:txBody>
                    <a:bodyPr/>
                    <a:lstStyle/>
                    <a:p>
                      <a:pPr algn="ctr"/>
                      <a:r>
                        <a:rPr lang="en-CA" b="1" dirty="0" smtClean="0">
                          <a:solidFill>
                            <a:schemeClr val="bg1"/>
                          </a:solidFill>
                        </a:rPr>
                        <a:t>Function</a:t>
                      </a:r>
                      <a:endParaRPr lang="en-CA" b="1" dirty="0">
                        <a:solidFill>
                          <a:schemeClr val="bg1"/>
                        </a:solidFill>
                      </a:endParaRPr>
                    </a:p>
                  </a:txBody>
                  <a:tcPr/>
                </a:tc>
              </a:tr>
              <a:tr h="937475">
                <a:tc>
                  <a:txBody>
                    <a:bodyPr/>
                    <a:lstStyle/>
                    <a:p>
                      <a:pPr algn="l"/>
                      <a:r>
                        <a:rPr lang="en-CA" b="1" dirty="0" smtClean="0">
                          <a:solidFill>
                            <a:schemeClr val="bg1"/>
                          </a:solidFill>
                        </a:rPr>
                        <a:t>Follicle</a:t>
                      </a:r>
                      <a:endParaRPr lang="en-CA" b="1" dirty="0">
                        <a:solidFill>
                          <a:schemeClr val="bg1"/>
                        </a:solidFill>
                      </a:endParaRPr>
                    </a:p>
                  </a:txBody>
                  <a:tcPr/>
                </a:tc>
              </a:tr>
              <a:tr h="949570">
                <a:tc>
                  <a:txBody>
                    <a:bodyPr/>
                    <a:lstStyle/>
                    <a:p>
                      <a:pPr algn="l"/>
                      <a:r>
                        <a:rPr lang="en-CA" b="1" dirty="0" err="1" smtClean="0">
                          <a:solidFill>
                            <a:schemeClr val="bg1"/>
                          </a:solidFill>
                        </a:rPr>
                        <a:t>Oocyte</a:t>
                      </a:r>
                      <a:endParaRPr lang="en-CA" b="1" dirty="0">
                        <a:solidFill>
                          <a:schemeClr val="bg1"/>
                        </a:solidFill>
                      </a:endParaRPr>
                    </a:p>
                  </a:txBody>
                  <a:tcPr/>
                </a:tc>
              </a:tr>
              <a:tr h="1146070">
                <a:tc>
                  <a:txBody>
                    <a:bodyPr/>
                    <a:lstStyle/>
                    <a:p>
                      <a:pPr algn="l"/>
                      <a:r>
                        <a:rPr lang="en-CA" b="1" dirty="0" smtClean="0">
                          <a:solidFill>
                            <a:schemeClr val="bg1"/>
                          </a:solidFill>
                        </a:rPr>
                        <a:t>Estrogen</a:t>
                      </a:r>
                      <a:endParaRPr lang="en-CA" b="1" dirty="0">
                        <a:solidFill>
                          <a:schemeClr val="bg1"/>
                        </a:solidFill>
                      </a:endParaRPr>
                    </a:p>
                  </a:txBody>
                  <a:tcPr/>
                </a:tc>
              </a:tr>
              <a:tr h="985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solidFill>
                            <a:schemeClr val="bg1"/>
                          </a:solidFill>
                        </a:rPr>
                        <a:t>Ovulation</a:t>
                      </a:r>
                    </a:p>
                    <a:p>
                      <a:pPr algn="l"/>
                      <a:endParaRPr lang="en-CA" b="1" dirty="0">
                        <a:solidFill>
                          <a:schemeClr val="bg1"/>
                        </a:solidFill>
                      </a:endParaRPr>
                    </a:p>
                  </a:txBody>
                  <a:tcPr/>
                </a:tc>
              </a:tr>
              <a:tr h="1119878">
                <a:tc>
                  <a:txBody>
                    <a:bodyPr/>
                    <a:lstStyle/>
                    <a:p>
                      <a:pPr algn="l">
                        <a:buFont typeface="Arial" pitchFamily="34" charset="0"/>
                        <a:buNone/>
                      </a:pPr>
                      <a:r>
                        <a:rPr lang="en-CA" b="1" baseline="0" dirty="0" smtClean="0">
                          <a:solidFill>
                            <a:schemeClr val="bg1"/>
                          </a:solidFill>
                        </a:rPr>
                        <a:t>Corpus </a:t>
                      </a:r>
                      <a:r>
                        <a:rPr lang="en-CA" b="1" baseline="0" dirty="0" err="1" smtClean="0">
                          <a:solidFill>
                            <a:schemeClr val="bg1"/>
                          </a:solidFill>
                        </a:rPr>
                        <a:t>Luteum</a:t>
                      </a:r>
                      <a:endParaRPr lang="en-CA" b="1" baseline="0" dirty="0" smtClean="0">
                        <a:solidFill>
                          <a:schemeClr val="bg1"/>
                        </a:solidFill>
                      </a:endParaRPr>
                    </a:p>
                  </a:txBody>
                  <a:tcPr/>
                </a:tc>
              </a:tr>
              <a:tr h="1179939">
                <a:tc>
                  <a:txBody>
                    <a:bodyPr/>
                    <a:lstStyle/>
                    <a:p>
                      <a:pPr algn="l">
                        <a:buFont typeface="Arial" pitchFamily="34" charset="0"/>
                        <a:buNone/>
                      </a:pPr>
                      <a:r>
                        <a:rPr lang="en-CA" b="1" baseline="0" dirty="0" smtClean="0">
                          <a:solidFill>
                            <a:schemeClr val="bg1"/>
                          </a:solidFill>
                        </a:rPr>
                        <a:t>Progesterone</a:t>
                      </a:r>
                    </a:p>
                  </a:txBody>
                  <a:tcPr/>
                </a:tc>
              </a:tr>
            </a:tbl>
          </a:graphicData>
        </a:graphic>
      </p:graphicFrame>
      <p:sp>
        <p:nvSpPr>
          <p:cNvPr id="6" name="TextBox 5"/>
          <p:cNvSpPr txBox="1"/>
          <p:nvPr/>
        </p:nvSpPr>
        <p:spPr>
          <a:xfrm>
            <a:off x="685800" y="1905000"/>
            <a:ext cx="420308" cy="523220"/>
          </a:xfrm>
          <a:prstGeom prst="rect">
            <a:avLst/>
          </a:prstGeom>
          <a:noFill/>
        </p:spPr>
        <p:txBody>
          <a:bodyPr wrap="none" rtlCol="0">
            <a:spAutoFit/>
          </a:bodyPr>
          <a:lstStyle/>
          <a:p>
            <a:r>
              <a:rPr lang="en-CA" sz="2800" b="1" dirty="0" smtClean="0">
                <a:solidFill>
                  <a:srgbClr val="FFFF00"/>
                </a:solidFill>
              </a:rPr>
              <a:t>A</a:t>
            </a:r>
            <a:endParaRPr lang="en-CA" sz="2800" b="1" dirty="0">
              <a:solidFill>
                <a:srgbClr val="FFFF00"/>
              </a:solidFill>
            </a:endParaRPr>
          </a:p>
        </p:txBody>
      </p:sp>
      <p:sp>
        <p:nvSpPr>
          <p:cNvPr id="7" name="TextBox 6"/>
          <p:cNvSpPr txBox="1"/>
          <p:nvPr/>
        </p:nvSpPr>
        <p:spPr>
          <a:xfrm>
            <a:off x="2362200" y="152400"/>
            <a:ext cx="409086" cy="523220"/>
          </a:xfrm>
          <a:prstGeom prst="rect">
            <a:avLst/>
          </a:prstGeom>
          <a:noFill/>
        </p:spPr>
        <p:txBody>
          <a:bodyPr wrap="none" rtlCol="0">
            <a:spAutoFit/>
          </a:bodyPr>
          <a:lstStyle/>
          <a:p>
            <a:r>
              <a:rPr lang="en-CA" sz="2800" b="1" dirty="0" smtClean="0">
                <a:solidFill>
                  <a:srgbClr val="FFFF00"/>
                </a:solidFill>
              </a:rPr>
              <a:t>B</a:t>
            </a:r>
            <a:endParaRPr lang="en-CA" sz="2800" b="1" dirty="0">
              <a:solidFill>
                <a:srgbClr val="FFFF00"/>
              </a:solidFill>
            </a:endParaRPr>
          </a:p>
        </p:txBody>
      </p:sp>
      <p:sp>
        <p:nvSpPr>
          <p:cNvPr id="8" name="TextBox 7"/>
          <p:cNvSpPr txBox="1"/>
          <p:nvPr/>
        </p:nvSpPr>
        <p:spPr>
          <a:xfrm>
            <a:off x="4038600" y="1143000"/>
            <a:ext cx="394660" cy="523220"/>
          </a:xfrm>
          <a:prstGeom prst="rect">
            <a:avLst/>
          </a:prstGeom>
          <a:noFill/>
        </p:spPr>
        <p:txBody>
          <a:bodyPr wrap="none" rtlCol="0">
            <a:spAutoFit/>
          </a:bodyPr>
          <a:lstStyle/>
          <a:p>
            <a:r>
              <a:rPr lang="en-CA" sz="2800" b="1" dirty="0" smtClean="0">
                <a:solidFill>
                  <a:srgbClr val="FFFF00"/>
                </a:solidFill>
              </a:rPr>
              <a:t>C</a:t>
            </a:r>
            <a:endParaRPr lang="en-CA" sz="2800" b="1" dirty="0">
              <a:solidFill>
                <a:srgbClr val="FFFF00"/>
              </a:solidFill>
            </a:endParaRPr>
          </a:p>
        </p:txBody>
      </p:sp>
      <p:sp>
        <p:nvSpPr>
          <p:cNvPr id="9" name="TextBox 8"/>
          <p:cNvSpPr txBox="1"/>
          <p:nvPr/>
        </p:nvSpPr>
        <p:spPr>
          <a:xfrm>
            <a:off x="4495800" y="1981200"/>
            <a:ext cx="431528" cy="523220"/>
          </a:xfrm>
          <a:prstGeom prst="rect">
            <a:avLst/>
          </a:prstGeom>
          <a:noFill/>
        </p:spPr>
        <p:txBody>
          <a:bodyPr wrap="none" rtlCol="0">
            <a:spAutoFit/>
          </a:bodyPr>
          <a:lstStyle/>
          <a:p>
            <a:r>
              <a:rPr lang="en-CA" sz="2800" b="1" dirty="0" smtClean="0">
                <a:solidFill>
                  <a:srgbClr val="FFFF00"/>
                </a:solidFill>
              </a:rPr>
              <a:t>D</a:t>
            </a:r>
            <a:endParaRPr lang="en-CA" sz="2800" b="1" dirty="0">
              <a:solidFill>
                <a:srgbClr val="FFFF00"/>
              </a:solidFill>
            </a:endParaRPr>
          </a:p>
        </p:txBody>
      </p:sp>
      <p:sp>
        <p:nvSpPr>
          <p:cNvPr id="10" name="TextBox 9"/>
          <p:cNvSpPr txBox="1"/>
          <p:nvPr/>
        </p:nvSpPr>
        <p:spPr>
          <a:xfrm>
            <a:off x="2819400" y="1905000"/>
            <a:ext cx="388248" cy="523220"/>
          </a:xfrm>
          <a:prstGeom prst="rect">
            <a:avLst/>
          </a:prstGeom>
          <a:noFill/>
        </p:spPr>
        <p:txBody>
          <a:bodyPr wrap="none" rtlCol="0">
            <a:spAutoFit/>
          </a:bodyPr>
          <a:lstStyle/>
          <a:p>
            <a:r>
              <a:rPr lang="en-CA" sz="2800" b="1" dirty="0" smtClean="0">
                <a:solidFill>
                  <a:srgbClr val="FFFF00"/>
                </a:solidFill>
              </a:rPr>
              <a:t>E</a:t>
            </a:r>
            <a:endParaRPr lang="en-CA" sz="2800" b="1" dirty="0">
              <a:solidFill>
                <a:srgbClr val="FFFF00"/>
              </a:solidFill>
            </a:endParaRPr>
          </a:p>
        </p:txBody>
      </p:sp>
      <p:sp>
        <p:nvSpPr>
          <p:cNvPr id="11" name="TextBox 10"/>
          <p:cNvSpPr txBox="1"/>
          <p:nvPr/>
        </p:nvSpPr>
        <p:spPr>
          <a:xfrm>
            <a:off x="1752600" y="1600200"/>
            <a:ext cx="372218" cy="523220"/>
          </a:xfrm>
          <a:prstGeom prst="rect">
            <a:avLst/>
          </a:prstGeom>
          <a:noFill/>
        </p:spPr>
        <p:txBody>
          <a:bodyPr wrap="none" rtlCol="0">
            <a:spAutoFit/>
          </a:bodyPr>
          <a:lstStyle/>
          <a:p>
            <a:r>
              <a:rPr lang="en-CA" sz="2800" b="1" dirty="0" smtClean="0">
                <a:solidFill>
                  <a:srgbClr val="FFFF00"/>
                </a:solidFill>
              </a:rPr>
              <a:t>F</a:t>
            </a:r>
            <a:endParaRPr lang="en-CA" sz="2800" b="1"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0076905-Ovulation,_artwork-SPL.jpg"/>
          <p:cNvPicPr>
            <a:picLocks noGrp="1" noChangeAspect="1"/>
          </p:cNvPicPr>
          <p:nvPr>
            <p:ph sz="half" idx="1"/>
          </p:nvPr>
        </p:nvPicPr>
        <p:blipFill>
          <a:blip r:embed="rId3" cstate="print"/>
          <a:stretch>
            <a:fillRect/>
          </a:stretch>
        </p:blipFill>
        <p:spPr>
          <a:xfrm>
            <a:off x="1" y="0"/>
            <a:ext cx="9144000" cy="5943600"/>
          </a:xfrm>
        </p:spPr>
      </p:pic>
      <p:cxnSp>
        <p:nvCxnSpPr>
          <p:cNvPr id="9" name="Straight Arrow Connector 8"/>
          <p:cNvCxnSpPr/>
          <p:nvPr/>
        </p:nvCxnSpPr>
        <p:spPr>
          <a:xfrm flipV="1">
            <a:off x="4191000" y="2438400"/>
            <a:ext cx="1447800" cy="1066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172200" y="2971800"/>
            <a:ext cx="457200" cy="1219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162800" y="3124200"/>
            <a:ext cx="381000" cy="1143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334000" y="3124200"/>
            <a:ext cx="152400" cy="990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819400" y="3200400"/>
            <a:ext cx="609600" cy="1447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934200" y="457200"/>
            <a:ext cx="22860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153400" y="3200400"/>
            <a:ext cx="4572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52800" y="4495800"/>
            <a:ext cx="381000" cy="457200"/>
          </a:xfrm>
          <a:prstGeom prst="rect">
            <a:avLst/>
          </a:prstGeom>
          <a:noFill/>
        </p:spPr>
        <p:txBody>
          <a:bodyPr wrap="square" rtlCol="0">
            <a:spAutoFit/>
          </a:bodyPr>
          <a:lstStyle/>
          <a:p>
            <a:r>
              <a:rPr lang="en-CA" sz="2400" b="1" dirty="0" smtClean="0">
                <a:solidFill>
                  <a:srgbClr val="C00000"/>
                </a:solidFill>
              </a:rPr>
              <a:t>A</a:t>
            </a:r>
            <a:endParaRPr lang="en-CA" sz="2400" b="1" dirty="0">
              <a:solidFill>
                <a:srgbClr val="C00000"/>
              </a:solidFill>
            </a:endParaRPr>
          </a:p>
        </p:txBody>
      </p:sp>
      <p:sp>
        <p:nvSpPr>
          <p:cNvPr id="26" name="TextBox 25"/>
          <p:cNvSpPr txBox="1"/>
          <p:nvPr/>
        </p:nvSpPr>
        <p:spPr>
          <a:xfrm>
            <a:off x="3886200" y="3276600"/>
            <a:ext cx="381000" cy="457200"/>
          </a:xfrm>
          <a:prstGeom prst="rect">
            <a:avLst/>
          </a:prstGeom>
          <a:noFill/>
        </p:spPr>
        <p:txBody>
          <a:bodyPr wrap="square" rtlCol="0">
            <a:spAutoFit/>
          </a:bodyPr>
          <a:lstStyle/>
          <a:p>
            <a:r>
              <a:rPr lang="en-CA" sz="2400" b="1" dirty="0" smtClean="0">
                <a:solidFill>
                  <a:srgbClr val="C00000"/>
                </a:solidFill>
              </a:rPr>
              <a:t>B</a:t>
            </a:r>
            <a:endParaRPr lang="en-CA" sz="2400" b="1" dirty="0">
              <a:solidFill>
                <a:srgbClr val="C00000"/>
              </a:solidFill>
            </a:endParaRPr>
          </a:p>
        </p:txBody>
      </p:sp>
      <p:sp>
        <p:nvSpPr>
          <p:cNvPr id="27" name="TextBox 26"/>
          <p:cNvSpPr txBox="1"/>
          <p:nvPr/>
        </p:nvSpPr>
        <p:spPr>
          <a:xfrm>
            <a:off x="5029200" y="4038600"/>
            <a:ext cx="381000" cy="457200"/>
          </a:xfrm>
          <a:prstGeom prst="rect">
            <a:avLst/>
          </a:prstGeom>
          <a:noFill/>
        </p:spPr>
        <p:txBody>
          <a:bodyPr wrap="square" rtlCol="0">
            <a:spAutoFit/>
          </a:bodyPr>
          <a:lstStyle/>
          <a:p>
            <a:r>
              <a:rPr lang="en-CA" sz="2400" b="1" dirty="0" smtClean="0">
                <a:solidFill>
                  <a:srgbClr val="C00000"/>
                </a:solidFill>
              </a:rPr>
              <a:t>C</a:t>
            </a:r>
            <a:endParaRPr lang="en-CA" sz="2400" b="1" dirty="0">
              <a:solidFill>
                <a:srgbClr val="C00000"/>
              </a:solidFill>
            </a:endParaRPr>
          </a:p>
        </p:txBody>
      </p:sp>
      <p:sp>
        <p:nvSpPr>
          <p:cNvPr id="28" name="TextBox 27"/>
          <p:cNvSpPr txBox="1"/>
          <p:nvPr/>
        </p:nvSpPr>
        <p:spPr>
          <a:xfrm>
            <a:off x="5943600" y="4038600"/>
            <a:ext cx="381000" cy="457200"/>
          </a:xfrm>
          <a:prstGeom prst="rect">
            <a:avLst/>
          </a:prstGeom>
          <a:noFill/>
        </p:spPr>
        <p:txBody>
          <a:bodyPr wrap="square" rtlCol="0">
            <a:spAutoFit/>
          </a:bodyPr>
          <a:lstStyle/>
          <a:p>
            <a:r>
              <a:rPr lang="en-CA" sz="2400" b="1" dirty="0" smtClean="0">
                <a:solidFill>
                  <a:srgbClr val="C00000"/>
                </a:solidFill>
              </a:rPr>
              <a:t>D</a:t>
            </a:r>
            <a:endParaRPr lang="en-CA" sz="2400" b="1" dirty="0">
              <a:solidFill>
                <a:srgbClr val="C00000"/>
              </a:solidFill>
            </a:endParaRPr>
          </a:p>
        </p:txBody>
      </p:sp>
      <p:sp>
        <p:nvSpPr>
          <p:cNvPr id="29" name="TextBox 28"/>
          <p:cNvSpPr txBox="1"/>
          <p:nvPr/>
        </p:nvSpPr>
        <p:spPr>
          <a:xfrm>
            <a:off x="7391400" y="4191000"/>
            <a:ext cx="381000" cy="457200"/>
          </a:xfrm>
          <a:prstGeom prst="rect">
            <a:avLst/>
          </a:prstGeom>
          <a:noFill/>
        </p:spPr>
        <p:txBody>
          <a:bodyPr wrap="square" rtlCol="0">
            <a:spAutoFit/>
          </a:bodyPr>
          <a:lstStyle/>
          <a:p>
            <a:r>
              <a:rPr lang="en-CA" sz="2400" b="1" dirty="0" smtClean="0">
                <a:solidFill>
                  <a:srgbClr val="C00000"/>
                </a:solidFill>
              </a:rPr>
              <a:t>E</a:t>
            </a:r>
            <a:endParaRPr lang="en-CA" sz="2400" b="1" dirty="0">
              <a:solidFill>
                <a:srgbClr val="C00000"/>
              </a:solidFill>
            </a:endParaRPr>
          </a:p>
        </p:txBody>
      </p:sp>
      <p:sp>
        <p:nvSpPr>
          <p:cNvPr id="30" name="TextBox 29"/>
          <p:cNvSpPr txBox="1"/>
          <p:nvPr/>
        </p:nvSpPr>
        <p:spPr>
          <a:xfrm>
            <a:off x="8458200" y="3657600"/>
            <a:ext cx="381000" cy="457200"/>
          </a:xfrm>
          <a:prstGeom prst="rect">
            <a:avLst/>
          </a:prstGeom>
          <a:noFill/>
        </p:spPr>
        <p:txBody>
          <a:bodyPr wrap="square" rtlCol="0">
            <a:spAutoFit/>
          </a:bodyPr>
          <a:lstStyle/>
          <a:p>
            <a:r>
              <a:rPr lang="en-CA" sz="2400" b="1" dirty="0" smtClean="0">
                <a:solidFill>
                  <a:srgbClr val="C00000"/>
                </a:solidFill>
              </a:rPr>
              <a:t>F</a:t>
            </a:r>
            <a:endParaRPr lang="en-CA" sz="2400" b="1" dirty="0">
              <a:solidFill>
                <a:srgbClr val="C00000"/>
              </a:solidFill>
            </a:endParaRPr>
          </a:p>
        </p:txBody>
      </p:sp>
      <p:sp>
        <p:nvSpPr>
          <p:cNvPr id="31" name="TextBox 30"/>
          <p:cNvSpPr txBox="1"/>
          <p:nvPr/>
        </p:nvSpPr>
        <p:spPr>
          <a:xfrm>
            <a:off x="6705600" y="0"/>
            <a:ext cx="381000" cy="457200"/>
          </a:xfrm>
          <a:prstGeom prst="rect">
            <a:avLst/>
          </a:prstGeom>
          <a:noFill/>
        </p:spPr>
        <p:txBody>
          <a:bodyPr wrap="square" rtlCol="0">
            <a:spAutoFit/>
          </a:bodyPr>
          <a:lstStyle/>
          <a:p>
            <a:r>
              <a:rPr lang="en-CA" sz="2400" b="1" dirty="0" smtClean="0">
                <a:solidFill>
                  <a:srgbClr val="C00000"/>
                </a:solidFill>
              </a:rPr>
              <a:t>G</a:t>
            </a:r>
            <a:endParaRPr lang="en-CA" sz="2400" b="1"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normAutofit lnSpcReduction="10000"/>
          </a:bodyPr>
          <a:lstStyle/>
          <a:p>
            <a:endParaRPr lang="en-CA"/>
          </a:p>
        </p:txBody>
      </p:sp>
      <p:sp>
        <p:nvSpPr>
          <p:cNvPr id="9" name="Content Placeholder 8"/>
          <p:cNvSpPr>
            <a:spLocks noGrp="1"/>
          </p:cNvSpPr>
          <p:nvPr>
            <p:ph sz="half" idx="1"/>
          </p:nvPr>
        </p:nvSpPr>
        <p:spPr>
          <a:xfrm>
            <a:off x="0" y="4114800"/>
            <a:ext cx="9144000" cy="2743200"/>
          </a:xfrm>
          <a:solidFill>
            <a:schemeClr val="tx1"/>
          </a:solidFill>
        </p:spPr>
        <p:txBody>
          <a:bodyPr>
            <a:normAutofit lnSpcReduction="10000"/>
          </a:bodyPr>
          <a:lstStyle/>
          <a:p>
            <a:pPr>
              <a:buClr>
                <a:schemeClr val="accent4">
                  <a:lumMod val="75000"/>
                </a:schemeClr>
              </a:buClr>
              <a:buFont typeface="Wingdings" pitchFamily="2" charset="2"/>
              <a:buChar char="v"/>
            </a:pPr>
            <a:r>
              <a:rPr lang="en-CA" sz="1600" b="1" dirty="0" smtClean="0">
                <a:solidFill>
                  <a:schemeClr val="bg1"/>
                </a:solidFill>
              </a:rPr>
              <a:t>Ovulation occurs at Day ______.</a:t>
            </a:r>
          </a:p>
          <a:p>
            <a:pPr>
              <a:buClr>
                <a:schemeClr val="accent4">
                  <a:lumMod val="75000"/>
                </a:schemeClr>
              </a:buClr>
              <a:buFont typeface="Wingdings" pitchFamily="2" charset="2"/>
              <a:buChar char="v"/>
            </a:pPr>
            <a:r>
              <a:rPr lang="en-CA" sz="1600" b="1" dirty="0" smtClean="0">
                <a:solidFill>
                  <a:schemeClr val="bg1"/>
                </a:solidFill>
              </a:rPr>
              <a:t>___________________ must occur within 12-24 hours after ovulation or the egg will disintegrate</a:t>
            </a:r>
          </a:p>
          <a:p>
            <a:pPr>
              <a:buClr>
                <a:schemeClr val="accent4">
                  <a:lumMod val="75000"/>
                </a:schemeClr>
              </a:buClr>
              <a:buFont typeface="Wingdings" pitchFamily="2" charset="2"/>
              <a:buChar char="v"/>
            </a:pPr>
            <a:r>
              <a:rPr lang="en-CA" sz="1600" b="1" dirty="0" smtClean="0">
                <a:solidFill>
                  <a:schemeClr val="bg1"/>
                </a:solidFill>
              </a:rPr>
              <a:t>Fertilization occurs in the __________________</a:t>
            </a:r>
          </a:p>
          <a:p>
            <a:pPr>
              <a:buClr>
                <a:schemeClr val="accent4">
                  <a:lumMod val="75000"/>
                </a:schemeClr>
              </a:buClr>
              <a:buFont typeface="Wingdings" pitchFamily="2" charset="2"/>
              <a:buChar char="v"/>
            </a:pPr>
            <a:r>
              <a:rPr lang="en-CA" sz="1600" b="1" dirty="0" smtClean="0">
                <a:solidFill>
                  <a:schemeClr val="bg1"/>
                </a:solidFill>
              </a:rPr>
              <a:t>The embryo travel to the _____________ by movement of _________ and muscle contractions</a:t>
            </a:r>
          </a:p>
          <a:p>
            <a:pPr>
              <a:buClr>
                <a:schemeClr val="accent4">
                  <a:lumMod val="75000"/>
                </a:schemeClr>
              </a:buClr>
              <a:buFont typeface="Wingdings" pitchFamily="2" charset="2"/>
              <a:buChar char="v"/>
            </a:pPr>
            <a:r>
              <a:rPr lang="en-CA" sz="1600" b="1" dirty="0" smtClean="0">
                <a:solidFill>
                  <a:schemeClr val="bg1"/>
                </a:solidFill>
              </a:rPr>
              <a:t>The embryo implants in the ________________________ and secretes the hormone __________</a:t>
            </a:r>
          </a:p>
          <a:p>
            <a:pPr>
              <a:buClr>
                <a:schemeClr val="accent4">
                  <a:lumMod val="75000"/>
                </a:schemeClr>
              </a:buClr>
              <a:buFont typeface="Wingdings" pitchFamily="2" charset="2"/>
              <a:buChar char="v"/>
            </a:pPr>
            <a:r>
              <a:rPr lang="en-CA" sz="1600" b="1" dirty="0" smtClean="0">
                <a:solidFill>
                  <a:schemeClr val="bg1"/>
                </a:solidFill>
              </a:rPr>
              <a:t>This hormone prevents the ____________ _____________ from degenerating so the hormone levels remain high.</a:t>
            </a:r>
          </a:p>
          <a:p>
            <a:pPr>
              <a:buClr>
                <a:schemeClr val="accent4">
                  <a:lumMod val="75000"/>
                </a:schemeClr>
              </a:buClr>
              <a:buFont typeface="Wingdings" pitchFamily="2" charset="2"/>
              <a:buChar char="v"/>
            </a:pPr>
            <a:r>
              <a:rPr lang="en-CA" sz="1600" b="1" dirty="0" smtClean="0">
                <a:solidFill>
                  <a:schemeClr val="bg1"/>
                </a:solidFill>
              </a:rPr>
              <a:t>Levels of __________________ and ___________________ remain high to keep endometrium intact and prevent _______________________</a:t>
            </a:r>
            <a:endParaRPr lang="en-CA" sz="1600" b="1" dirty="0">
              <a:solidFill>
                <a:schemeClr val="bg1"/>
              </a:solidFill>
            </a:endParaRPr>
          </a:p>
        </p:txBody>
      </p:sp>
      <p:pic>
        <p:nvPicPr>
          <p:cNvPr id="1026" name="Picture 2"/>
          <p:cNvPicPr>
            <a:picLocks noChangeAspect="1" noChangeArrowheads="1"/>
          </p:cNvPicPr>
          <p:nvPr/>
        </p:nvPicPr>
        <p:blipFill>
          <a:blip r:embed="rId3" cstate="print"/>
          <a:srcRect l="30713" t="23239" r="16457" b="17606"/>
          <a:stretch>
            <a:fillRect/>
          </a:stretch>
        </p:blipFill>
        <p:spPr bwMode="auto">
          <a:xfrm>
            <a:off x="571500" y="0"/>
            <a:ext cx="8001000" cy="4114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anatomy_oplacenta_c_la_739"/>
          <p:cNvPicPr>
            <a:picLocks noGrp="1" noChangeAspect="1" noChangeArrowheads="1"/>
          </p:cNvPicPr>
          <p:nvPr>
            <p:ph idx="1"/>
          </p:nvPr>
        </p:nvPicPr>
        <p:blipFill>
          <a:blip r:embed="rId3" cstate="print"/>
          <a:srcRect t="5172" r="57813" b="4654"/>
          <a:stretch>
            <a:fillRect/>
          </a:stretch>
        </p:blipFill>
        <p:spPr>
          <a:xfrm>
            <a:off x="0" y="1"/>
            <a:ext cx="4572000" cy="6858000"/>
          </a:xfrm>
          <a:noFill/>
          <a:ln/>
        </p:spPr>
      </p:pic>
      <p:sp>
        <p:nvSpPr>
          <p:cNvPr id="8" name="TextBox 7"/>
          <p:cNvSpPr txBox="1"/>
          <p:nvPr/>
        </p:nvSpPr>
        <p:spPr>
          <a:xfrm>
            <a:off x="5486400" y="228600"/>
            <a:ext cx="3044423" cy="523220"/>
          </a:xfrm>
          <a:prstGeom prst="rect">
            <a:avLst/>
          </a:prstGeom>
          <a:noFill/>
        </p:spPr>
        <p:txBody>
          <a:bodyPr wrap="none" rtlCol="0">
            <a:spAutoFit/>
          </a:bodyPr>
          <a:lstStyle/>
          <a:p>
            <a:r>
              <a:rPr lang="en-CA" sz="2800" dirty="0" smtClean="0">
                <a:solidFill>
                  <a:schemeClr val="bg1"/>
                </a:solidFill>
              </a:rPr>
              <a:t>Process of Birthing </a:t>
            </a:r>
            <a:endParaRPr lang="en-CA" sz="2800" dirty="0">
              <a:solidFill>
                <a:schemeClr val="bg1"/>
              </a:solidFill>
            </a:endParaRPr>
          </a:p>
        </p:txBody>
      </p:sp>
      <p:graphicFrame>
        <p:nvGraphicFramePr>
          <p:cNvPr id="9" name="Table 8"/>
          <p:cNvGraphicFramePr>
            <a:graphicFrameLocks noGrp="1"/>
          </p:cNvGraphicFramePr>
          <p:nvPr/>
        </p:nvGraphicFramePr>
        <p:xfrm>
          <a:off x="4572000" y="914400"/>
          <a:ext cx="4572001" cy="5623560"/>
        </p:xfrm>
        <a:graphic>
          <a:graphicData uri="http://schemas.openxmlformats.org/drawingml/2006/table">
            <a:tbl>
              <a:tblPr firstRow="1" bandRow="1">
                <a:tableStyleId>{5940675A-B579-460E-94D1-54222C63F5DA}</a:tableStyleId>
              </a:tblPr>
              <a:tblGrid>
                <a:gridCol w="744281"/>
                <a:gridCol w="3827720"/>
              </a:tblGrid>
              <a:tr h="952500">
                <a:tc>
                  <a:txBody>
                    <a:bodyPr/>
                    <a:lstStyle/>
                    <a:p>
                      <a:pPr marL="342900" indent="-342900" algn="ctr">
                        <a:buFont typeface="+mj-lt"/>
                        <a:buNone/>
                      </a:pPr>
                      <a:r>
                        <a:rPr lang="en-CA" sz="2000" dirty="0" smtClean="0">
                          <a:solidFill>
                            <a:schemeClr val="bg1"/>
                          </a:solidFill>
                        </a:rPr>
                        <a:t>1</a:t>
                      </a:r>
                      <a:endParaRPr lang="en-CA" sz="2000" dirty="0">
                        <a:solidFill>
                          <a:schemeClr val="bg1"/>
                        </a:solidFill>
                      </a:endParaRPr>
                    </a:p>
                  </a:txBody>
                  <a:tcPr/>
                </a:tc>
                <a:tc>
                  <a:txBody>
                    <a:bodyPr/>
                    <a:lstStyle/>
                    <a:p>
                      <a:r>
                        <a:rPr lang="en-CA" sz="2000" b="1" dirty="0" smtClean="0">
                          <a:solidFill>
                            <a:schemeClr val="bg1"/>
                          </a:solidFill>
                        </a:rPr>
                        <a:t>Fetus’</a:t>
                      </a:r>
                      <a:r>
                        <a:rPr lang="en-CA" sz="2000" b="1" baseline="0" dirty="0" smtClean="0">
                          <a:solidFill>
                            <a:schemeClr val="bg1"/>
                          </a:solidFill>
                        </a:rPr>
                        <a:t> head exerts pressure on the _____________</a:t>
                      </a:r>
                      <a:endParaRPr lang="en-CA" sz="2000" b="1" dirty="0">
                        <a:solidFill>
                          <a:schemeClr val="bg1"/>
                        </a:solidFill>
                      </a:endParaRPr>
                    </a:p>
                  </a:txBody>
                  <a:tcPr/>
                </a:tc>
              </a:tr>
              <a:tr h="952500">
                <a:tc>
                  <a:txBody>
                    <a:bodyPr/>
                    <a:lstStyle/>
                    <a:p>
                      <a:pPr marL="342900" indent="-342900" algn="ctr">
                        <a:buFont typeface="+mj-lt"/>
                        <a:buNone/>
                      </a:pPr>
                      <a:r>
                        <a:rPr lang="en-CA" sz="2000" dirty="0" smtClean="0">
                          <a:solidFill>
                            <a:schemeClr val="bg1"/>
                          </a:solidFill>
                        </a:rPr>
                        <a:t>2</a:t>
                      </a:r>
                      <a:endParaRPr lang="en-CA" sz="2000" dirty="0">
                        <a:solidFill>
                          <a:schemeClr val="bg1"/>
                        </a:solidFill>
                      </a:endParaRPr>
                    </a:p>
                  </a:txBody>
                  <a:tcPr/>
                </a:tc>
                <a:tc>
                  <a:txBody>
                    <a:bodyPr/>
                    <a:lstStyle/>
                    <a:p>
                      <a:r>
                        <a:rPr lang="en-CA" sz="2000" b="1" dirty="0" smtClean="0">
                          <a:solidFill>
                            <a:schemeClr val="bg1"/>
                          </a:solidFill>
                        </a:rPr>
                        <a:t>Impulse</a:t>
                      </a:r>
                      <a:r>
                        <a:rPr lang="en-CA" sz="2000" b="1" baseline="0" dirty="0" smtClean="0">
                          <a:solidFill>
                            <a:schemeClr val="bg1"/>
                          </a:solidFill>
                        </a:rPr>
                        <a:t> (______________) is sent to the _________________</a:t>
                      </a:r>
                      <a:endParaRPr lang="en-CA" sz="2000" b="1" dirty="0">
                        <a:solidFill>
                          <a:schemeClr val="bg1"/>
                        </a:solidFill>
                      </a:endParaRPr>
                    </a:p>
                  </a:txBody>
                  <a:tcPr/>
                </a:tc>
              </a:tr>
              <a:tr h="952500">
                <a:tc>
                  <a:txBody>
                    <a:bodyPr/>
                    <a:lstStyle/>
                    <a:p>
                      <a:pPr marL="342900" indent="-342900" algn="ctr">
                        <a:buFont typeface="+mj-lt"/>
                        <a:buNone/>
                      </a:pPr>
                      <a:r>
                        <a:rPr lang="en-CA" sz="2000" dirty="0" smtClean="0">
                          <a:solidFill>
                            <a:schemeClr val="bg1"/>
                          </a:solidFill>
                        </a:rPr>
                        <a:t>3</a:t>
                      </a:r>
                      <a:endParaRPr lang="en-CA" sz="2000" dirty="0">
                        <a:solidFill>
                          <a:schemeClr val="bg1"/>
                        </a:solidFill>
                      </a:endParaRPr>
                    </a:p>
                  </a:txBody>
                  <a:tcPr/>
                </a:tc>
                <a:tc>
                  <a:txBody>
                    <a:bodyPr/>
                    <a:lstStyle/>
                    <a:p>
                      <a:r>
                        <a:rPr lang="en-CA" sz="2000" b="1" dirty="0" smtClean="0">
                          <a:solidFill>
                            <a:schemeClr val="bg1"/>
                          </a:solidFill>
                        </a:rPr>
                        <a:t>Oxytocin</a:t>
                      </a:r>
                      <a:r>
                        <a:rPr lang="en-CA" sz="2000" b="1" baseline="0" dirty="0" smtClean="0">
                          <a:solidFill>
                            <a:schemeClr val="bg1"/>
                          </a:solidFill>
                        </a:rPr>
                        <a:t> is produced and secreted out the ___________   __________</a:t>
                      </a:r>
                      <a:endParaRPr lang="en-CA" sz="2000" b="1" dirty="0">
                        <a:solidFill>
                          <a:schemeClr val="bg1"/>
                        </a:solidFill>
                      </a:endParaRPr>
                    </a:p>
                  </a:txBody>
                  <a:tcPr/>
                </a:tc>
              </a:tr>
              <a:tr h="647700">
                <a:tc>
                  <a:txBody>
                    <a:bodyPr/>
                    <a:lstStyle/>
                    <a:p>
                      <a:pPr marL="342900" indent="-342900" algn="ctr">
                        <a:buFont typeface="+mj-lt"/>
                        <a:buNone/>
                      </a:pPr>
                      <a:r>
                        <a:rPr lang="en-CA" sz="2000" dirty="0" smtClean="0">
                          <a:solidFill>
                            <a:schemeClr val="bg1"/>
                          </a:solidFill>
                        </a:rPr>
                        <a:t>4</a:t>
                      </a:r>
                      <a:endParaRPr lang="en-CA" sz="2000" dirty="0">
                        <a:solidFill>
                          <a:schemeClr val="bg1"/>
                        </a:solidFill>
                      </a:endParaRPr>
                    </a:p>
                  </a:txBody>
                  <a:tcPr/>
                </a:tc>
                <a:tc>
                  <a:txBody>
                    <a:bodyPr/>
                    <a:lstStyle/>
                    <a:p>
                      <a:r>
                        <a:rPr lang="en-CA" sz="2000" b="1" dirty="0" smtClean="0">
                          <a:solidFill>
                            <a:schemeClr val="bg1"/>
                          </a:solidFill>
                        </a:rPr>
                        <a:t> _______________</a:t>
                      </a:r>
                      <a:r>
                        <a:rPr lang="en-CA" sz="2000" b="1" baseline="0" dirty="0" smtClean="0">
                          <a:solidFill>
                            <a:schemeClr val="bg1"/>
                          </a:solidFill>
                        </a:rPr>
                        <a:t> </a:t>
                      </a:r>
                      <a:r>
                        <a:rPr lang="en-CA" sz="2000" b="1" dirty="0" smtClean="0">
                          <a:solidFill>
                            <a:schemeClr val="bg1"/>
                          </a:solidFill>
                        </a:rPr>
                        <a:t>causes uterine contractions</a:t>
                      </a:r>
                      <a:endParaRPr lang="en-CA" sz="2000" b="1" dirty="0">
                        <a:solidFill>
                          <a:schemeClr val="bg1"/>
                        </a:solidFill>
                      </a:endParaRPr>
                    </a:p>
                  </a:txBody>
                  <a:tcPr/>
                </a:tc>
              </a:tr>
              <a:tr h="609600">
                <a:tc>
                  <a:txBody>
                    <a:bodyPr/>
                    <a:lstStyle/>
                    <a:p>
                      <a:pPr marL="342900" indent="-342900" algn="ctr">
                        <a:buFont typeface="+mj-lt"/>
                        <a:buNone/>
                      </a:pPr>
                      <a:r>
                        <a:rPr lang="en-CA" sz="2000" dirty="0" smtClean="0">
                          <a:solidFill>
                            <a:schemeClr val="bg1"/>
                          </a:solidFill>
                        </a:rPr>
                        <a:t>5</a:t>
                      </a:r>
                      <a:endParaRPr lang="en-CA" sz="2000" dirty="0">
                        <a:solidFill>
                          <a:schemeClr val="bg1"/>
                        </a:solidFill>
                      </a:endParaRPr>
                    </a:p>
                  </a:txBody>
                  <a:tcPr/>
                </a:tc>
                <a:tc>
                  <a:txBody>
                    <a:bodyPr/>
                    <a:lstStyle/>
                    <a:p>
                      <a:r>
                        <a:rPr lang="en-CA" sz="2000" b="1" dirty="0" smtClean="0">
                          <a:solidFill>
                            <a:schemeClr val="bg1"/>
                          </a:solidFill>
                        </a:rPr>
                        <a:t>Increases pressure of fetus on the  ___________</a:t>
                      </a:r>
                      <a:endParaRPr lang="en-CA" sz="2000" b="1" dirty="0">
                        <a:solidFill>
                          <a:schemeClr val="bg1"/>
                        </a:solidFill>
                      </a:endParaRPr>
                    </a:p>
                  </a:txBody>
                  <a:tcPr/>
                </a:tc>
              </a:tr>
              <a:tr h="952500">
                <a:tc>
                  <a:txBody>
                    <a:bodyPr/>
                    <a:lstStyle/>
                    <a:p>
                      <a:pPr marL="342900" indent="-342900" algn="ctr">
                        <a:buFont typeface="+mj-lt"/>
                        <a:buNone/>
                      </a:pPr>
                      <a:r>
                        <a:rPr lang="en-CA" sz="2000" dirty="0" smtClean="0">
                          <a:solidFill>
                            <a:schemeClr val="bg1"/>
                          </a:solidFill>
                        </a:rPr>
                        <a:t>6</a:t>
                      </a:r>
                      <a:endParaRPr lang="en-CA" sz="2000" dirty="0">
                        <a:solidFill>
                          <a:schemeClr val="bg1"/>
                        </a:solidFill>
                      </a:endParaRPr>
                    </a:p>
                  </a:txBody>
                  <a:tcPr/>
                </a:tc>
                <a:tc>
                  <a:txBody>
                    <a:bodyPr/>
                    <a:lstStyle/>
                    <a:p>
                      <a:r>
                        <a:rPr lang="en-CA" sz="2000" b="1" dirty="0" smtClean="0">
                          <a:solidFill>
                            <a:schemeClr val="bg1"/>
                          </a:solidFill>
                        </a:rPr>
                        <a:t>________________</a:t>
                      </a:r>
                      <a:r>
                        <a:rPr lang="en-CA" sz="2000" b="1" baseline="0" dirty="0" smtClean="0">
                          <a:solidFill>
                            <a:schemeClr val="bg1"/>
                          </a:solidFill>
                        </a:rPr>
                        <a:t> </a:t>
                      </a:r>
                      <a:r>
                        <a:rPr lang="en-CA" sz="2000" b="1" dirty="0" smtClean="0">
                          <a:solidFill>
                            <a:schemeClr val="bg1"/>
                          </a:solidFill>
                        </a:rPr>
                        <a:t>produces</a:t>
                      </a:r>
                      <a:r>
                        <a:rPr lang="en-CA" sz="2000" b="1" baseline="0" dirty="0" smtClean="0">
                          <a:solidFill>
                            <a:schemeClr val="bg1"/>
                          </a:solidFill>
                        </a:rPr>
                        <a:t> increased ______________ causing increased uterine contractions until fetus birthed</a:t>
                      </a:r>
                      <a:endParaRPr lang="en-CA" sz="2000" b="1" dirty="0">
                        <a:solidFill>
                          <a:schemeClr val="bg1"/>
                        </a:solidFill>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798849"/>
        </p:xfrm>
        <a:graphic>
          <a:graphicData uri="http://schemas.openxmlformats.org/drawingml/2006/table">
            <a:tbl>
              <a:tblPr firstRow="1" bandRow="1">
                <a:tableStyleId>{93296810-A885-4BE3-A3E7-6D5BEEA58F35}</a:tableStyleId>
              </a:tblPr>
              <a:tblGrid>
                <a:gridCol w="2464905"/>
                <a:gridCol w="6679095"/>
              </a:tblGrid>
              <a:tr h="389735">
                <a:tc>
                  <a:txBody>
                    <a:bodyPr/>
                    <a:lstStyle/>
                    <a:p>
                      <a:pPr algn="ctr"/>
                      <a:r>
                        <a:rPr lang="en-CA" b="1" dirty="0" smtClean="0">
                          <a:solidFill>
                            <a:schemeClr val="bg1"/>
                          </a:solidFill>
                        </a:rPr>
                        <a:t>Structure</a:t>
                      </a:r>
                      <a:endParaRPr lang="en-CA" b="1" dirty="0">
                        <a:solidFill>
                          <a:schemeClr val="bg1"/>
                        </a:solidFill>
                      </a:endParaRPr>
                    </a:p>
                  </a:txBody>
                  <a:tcPr/>
                </a:tc>
                <a:tc>
                  <a:txBody>
                    <a:bodyPr/>
                    <a:lstStyle/>
                    <a:p>
                      <a:pPr algn="ctr"/>
                      <a:r>
                        <a:rPr lang="en-CA" b="1" dirty="0" smtClean="0">
                          <a:solidFill>
                            <a:schemeClr val="bg1"/>
                          </a:solidFill>
                        </a:rPr>
                        <a:t>Function</a:t>
                      </a:r>
                      <a:endParaRPr lang="en-CA" b="1" dirty="0">
                        <a:solidFill>
                          <a:schemeClr val="bg1"/>
                        </a:solidFill>
                      </a:endParaRPr>
                    </a:p>
                  </a:txBody>
                  <a:tcPr/>
                </a:tc>
              </a:tr>
              <a:tr h="1061932">
                <a:tc>
                  <a:txBody>
                    <a:bodyPr/>
                    <a:lstStyle/>
                    <a:p>
                      <a:pPr algn="ctr"/>
                      <a:r>
                        <a:rPr lang="en-CA" b="1" dirty="0" smtClean="0">
                          <a:solidFill>
                            <a:schemeClr val="bg1"/>
                          </a:solidFill>
                        </a:rPr>
                        <a:t>1. Testes </a:t>
                      </a:r>
                    </a:p>
                    <a:p>
                      <a:pPr algn="ctr">
                        <a:buFont typeface="Arial" pitchFamily="34" charset="0"/>
                        <a:buChar char="•"/>
                      </a:pPr>
                      <a:r>
                        <a:rPr lang="en-CA" b="1" dirty="0" smtClean="0">
                          <a:solidFill>
                            <a:schemeClr val="bg1"/>
                          </a:solidFill>
                        </a:rPr>
                        <a:t>Seminiferous Tubules</a:t>
                      </a:r>
                    </a:p>
                    <a:p>
                      <a:pPr algn="ctr">
                        <a:buFont typeface="Arial" pitchFamily="34" charset="0"/>
                        <a:buChar char="•"/>
                      </a:pPr>
                      <a:r>
                        <a:rPr lang="en-CA" b="1" dirty="0" smtClean="0">
                          <a:solidFill>
                            <a:schemeClr val="bg1"/>
                          </a:solidFill>
                        </a:rPr>
                        <a:t>Interstitial</a:t>
                      </a:r>
                      <a:r>
                        <a:rPr lang="en-CA" b="1" baseline="0" dirty="0" smtClean="0">
                          <a:solidFill>
                            <a:schemeClr val="bg1"/>
                          </a:solidFill>
                        </a:rPr>
                        <a:t> Cells</a:t>
                      </a:r>
                      <a:endParaRPr lang="en-CA" b="1" dirty="0">
                        <a:solidFill>
                          <a:schemeClr val="bg1"/>
                        </a:solidFill>
                      </a:endParaRPr>
                    </a:p>
                  </a:txBody>
                  <a:tcPr/>
                </a:tc>
                <a:tc>
                  <a:txBody>
                    <a:bodyPr/>
                    <a:lstStyle/>
                    <a:p>
                      <a:pPr algn="ctr"/>
                      <a:r>
                        <a:rPr lang="en-CA" b="1" dirty="0" smtClean="0">
                          <a:solidFill>
                            <a:schemeClr val="bg1"/>
                          </a:solidFill>
                        </a:rPr>
                        <a:t>Site of Spermatogenesis</a:t>
                      </a:r>
                      <a:r>
                        <a:rPr lang="en-CA" b="1" baseline="0" dirty="0" smtClean="0">
                          <a:solidFill>
                            <a:schemeClr val="bg1"/>
                          </a:solidFill>
                        </a:rPr>
                        <a:t> inside the seminiferous tubules &amp; Testosterone production in the interstitial cells</a:t>
                      </a:r>
                      <a:endParaRPr lang="en-CA" b="1" dirty="0">
                        <a:solidFill>
                          <a:schemeClr val="bg1"/>
                        </a:solidFill>
                      </a:endParaRPr>
                    </a:p>
                  </a:txBody>
                  <a:tcPr/>
                </a:tc>
              </a:tr>
              <a:tr h="467683">
                <a:tc>
                  <a:txBody>
                    <a:bodyPr/>
                    <a:lstStyle/>
                    <a:p>
                      <a:pPr algn="ctr"/>
                      <a:r>
                        <a:rPr lang="en-CA" b="1" dirty="0" smtClean="0">
                          <a:solidFill>
                            <a:schemeClr val="bg1"/>
                          </a:solidFill>
                        </a:rPr>
                        <a:t>2. Epididymis</a:t>
                      </a:r>
                      <a:endParaRPr lang="en-CA" b="1" dirty="0">
                        <a:solidFill>
                          <a:schemeClr val="bg1"/>
                        </a:solidFill>
                      </a:endParaRPr>
                    </a:p>
                  </a:txBody>
                  <a:tcPr/>
                </a:tc>
                <a:tc>
                  <a:txBody>
                    <a:bodyPr/>
                    <a:lstStyle/>
                    <a:p>
                      <a:pPr algn="ctr"/>
                      <a:r>
                        <a:rPr lang="en-CA" b="1" dirty="0" smtClean="0">
                          <a:solidFill>
                            <a:schemeClr val="bg1"/>
                          </a:solidFill>
                        </a:rPr>
                        <a:t>Sperm</a:t>
                      </a:r>
                      <a:r>
                        <a:rPr lang="en-CA" b="1" baseline="0" dirty="0" smtClean="0">
                          <a:solidFill>
                            <a:schemeClr val="bg1"/>
                          </a:solidFill>
                        </a:rPr>
                        <a:t> finish maturing and become motile here.</a:t>
                      </a:r>
                      <a:endParaRPr lang="en-CA" b="1" dirty="0">
                        <a:solidFill>
                          <a:schemeClr val="bg1"/>
                        </a:solidFill>
                      </a:endParaRPr>
                    </a:p>
                  </a:txBody>
                  <a:tcPr/>
                </a:tc>
              </a:tr>
              <a:tr h="497013">
                <a:tc>
                  <a:txBody>
                    <a:bodyPr/>
                    <a:lstStyle/>
                    <a:p>
                      <a:pPr algn="ctr"/>
                      <a:r>
                        <a:rPr lang="en-CA" b="1" dirty="0" smtClean="0">
                          <a:solidFill>
                            <a:schemeClr val="bg1"/>
                          </a:solidFill>
                        </a:rPr>
                        <a:t>3. Vas Deferens</a:t>
                      </a:r>
                      <a:endParaRPr lang="en-CA" b="1" dirty="0">
                        <a:solidFill>
                          <a:schemeClr val="bg1"/>
                        </a:solidFill>
                      </a:endParaRPr>
                    </a:p>
                  </a:txBody>
                  <a:tcPr/>
                </a:tc>
                <a:tc>
                  <a:txBody>
                    <a:bodyPr/>
                    <a:lstStyle/>
                    <a:p>
                      <a:pPr algn="ctr"/>
                      <a:r>
                        <a:rPr lang="en-CA" b="1" dirty="0" smtClean="0">
                          <a:solidFill>
                            <a:schemeClr val="bg1"/>
                          </a:solidFill>
                        </a:rPr>
                        <a:t>Sperm travel</a:t>
                      </a:r>
                      <a:r>
                        <a:rPr lang="en-CA" b="1" baseline="0" dirty="0" smtClean="0">
                          <a:solidFill>
                            <a:schemeClr val="bg1"/>
                          </a:solidFill>
                        </a:rPr>
                        <a:t> here from </a:t>
                      </a:r>
                      <a:r>
                        <a:rPr lang="en-CA" b="1" baseline="0" dirty="0" err="1" smtClean="0">
                          <a:solidFill>
                            <a:schemeClr val="bg1"/>
                          </a:solidFill>
                        </a:rPr>
                        <a:t>epididymis</a:t>
                      </a:r>
                      <a:r>
                        <a:rPr lang="en-CA" b="1" baseline="0" dirty="0" smtClean="0">
                          <a:solidFill>
                            <a:schemeClr val="bg1"/>
                          </a:solidFill>
                        </a:rPr>
                        <a:t> and during ejaculation</a:t>
                      </a:r>
                      <a:endParaRPr lang="en-CA" b="1" dirty="0">
                        <a:solidFill>
                          <a:schemeClr val="bg1"/>
                        </a:solidFill>
                      </a:endParaRPr>
                    </a:p>
                  </a:txBody>
                  <a:tcPr/>
                </a:tc>
              </a:tr>
              <a:tr h="935367">
                <a:tc>
                  <a:txBody>
                    <a:bodyPr/>
                    <a:lstStyle/>
                    <a:p>
                      <a:pPr algn="ctr"/>
                      <a:r>
                        <a:rPr lang="en-CA" b="1" dirty="0" smtClean="0">
                          <a:solidFill>
                            <a:schemeClr val="bg1"/>
                          </a:solidFill>
                        </a:rPr>
                        <a:t>4. Ejaculatory Duct</a:t>
                      </a:r>
                      <a:endParaRPr lang="en-CA" b="1" dirty="0">
                        <a:solidFill>
                          <a:schemeClr val="bg1"/>
                        </a:solidFill>
                      </a:endParaRPr>
                    </a:p>
                  </a:txBody>
                  <a:tcPr/>
                </a:tc>
                <a:tc>
                  <a:txBody>
                    <a:bodyPr/>
                    <a:lstStyle/>
                    <a:p>
                      <a:pPr algn="ctr"/>
                      <a:r>
                        <a:rPr lang="en-CA" b="1" dirty="0" smtClean="0">
                          <a:solidFill>
                            <a:schemeClr val="bg1"/>
                          </a:solidFill>
                        </a:rPr>
                        <a:t>During ejaculation,</a:t>
                      </a:r>
                      <a:r>
                        <a:rPr lang="en-CA" b="1" baseline="0" dirty="0" smtClean="0">
                          <a:solidFill>
                            <a:schemeClr val="bg1"/>
                          </a:solidFill>
                        </a:rPr>
                        <a:t> the ejaculatory duct contracts and propels sperm along with secretions from the 3 accessory organs into the Urethra.  This is now called semen.</a:t>
                      </a:r>
                      <a:endParaRPr lang="en-CA" b="1" dirty="0">
                        <a:solidFill>
                          <a:schemeClr val="bg1"/>
                        </a:solidFill>
                      </a:endParaRPr>
                    </a:p>
                  </a:txBody>
                  <a:tcPr/>
                </a:tc>
              </a:tr>
              <a:tr h="808801">
                <a:tc>
                  <a:txBody>
                    <a:bodyPr/>
                    <a:lstStyle/>
                    <a:p>
                      <a:pPr algn="ctr"/>
                      <a:r>
                        <a:rPr lang="en-CA" b="1" dirty="0" smtClean="0">
                          <a:solidFill>
                            <a:schemeClr val="bg1"/>
                          </a:solidFill>
                        </a:rPr>
                        <a:t>Seminal Vesicle</a:t>
                      </a:r>
                      <a:endParaRPr lang="en-CA" b="1" dirty="0">
                        <a:solidFill>
                          <a:schemeClr val="bg1"/>
                        </a:solidFill>
                      </a:endParaRPr>
                    </a:p>
                  </a:txBody>
                  <a:tcPr/>
                </a:tc>
                <a:tc>
                  <a:txBody>
                    <a:bodyPr/>
                    <a:lstStyle/>
                    <a:p>
                      <a:pPr algn="ctr">
                        <a:buFont typeface="Arial" pitchFamily="34" charset="0"/>
                        <a:buNone/>
                      </a:pPr>
                      <a:r>
                        <a:rPr lang="en-CA" b="1" dirty="0" smtClean="0">
                          <a:solidFill>
                            <a:schemeClr val="bg1"/>
                          </a:solidFill>
                        </a:rPr>
                        <a:t>Adds fructose</a:t>
                      </a:r>
                      <a:r>
                        <a:rPr lang="en-CA" b="1" baseline="0" dirty="0" smtClean="0">
                          <a:solidFill>
                            <a:schemeClr val="bg1"/>
                          </a:solidFill>
                        </a:rPr>
                        <a:t> secretions so mitochondria can produce ATP for flagellum to move sperm</a:t>
                      </a:r>
                    </a:p>
                  </a:txBody>
                  <a:tcPr/>
                </a:tc>
              </a:tr>
              <a:tr h="935367">
                <a:tc>
                  <a:txBody>
                    <a:bodyPr/>
                    <a:lstStyle/>
                    <a:p>
                      <a:pPr algn="ctr"/>
                      <a:r>
                        <a:rPr lang="en-CA" b="1" dirty="0" smtClean="0">
                          <a:solidFill>
                            <a:schemeClr val="bg1"/>
                          </a:solidFill>
                        </a:rPr>
                        <a:t>Prostate Gland</a:t>
                      </a:r>
                      <a:endParaRPr lang="en-CA" b="1" dirty="0">
                        <a:solidFill>
                          <a:schemeClr val="bg1"/>
                        </a:solidFill>
                      </a:endParaRPr>
                    </a:p>
                  </a:txBody>
                  <a:tcPr/>
                </a:tc>
                <a:tc>
                  <a:txBody>
                    <a:bodyPr/>
                    <a:lstStyle/>
                    <a:p>
                      <a:pPr algn="ctr">
                        <a:buFont typeface="Arial" pitchFamily="34" charset="0"/>
                        <a:buNone/>
                      </a:pPr>
                      <a:r>
                        <a:rPr lang="en-CA" b="1" baseline="0" dirty="0" smtClean="0">
                          <a:solidFill>
                            <a:schemeClr val="bg1"/>
                          </a:solidFill>
                        </a:rPr>
                        <a:t>Secreted an alkaline fluid to protect sperm from acidity in urethra and vagina.  Also provided prostaglandins to help uterus contract so sperm and travel up the female tract</a:t>
                      </a:r>
                    </a:p>
                  </a:txBody>
                  <a:tcPr/>
                </a:tc>
              </a:tr>
              <a:tr h="486974">
                <a:tc>
                  <a:txBody>
                    <a:bodyPr/>
                    <a:lstStyle/>
                    <a:p>
                      <a:pPr algn="ctr"/>
                      <a:r>
                        <a:rPr lang="en-CA" b="1" dirty="0" err="1" smtClean="0">
                          <a:solidFill>
                            <a:schemeClr val="bg1"/>
                          </a:solidFill>
                        </a:rPr>
                        <a:t>Bulborethral</a:t>
                      </a:r>
                      <a:r>
                        <a:rPr lang="en-CA" b="1" dirty="0" smtClean="0">
                          <a:solidFill>
                            <a:schemeClr val="bg1"/>
                          </a:solidFill>
                        </a:rPr>
                        <a:t> Gland</a:t>
                      </a:r>
                      <a:endParaRPr lang="en-CA" b="1" dirty="0">
                        <a:solidFill>
                          <a:schemeClr val="bg1"/>
                        </a:solidFill>
                      </a:endParaRPr>
                    </a:p>
                  </a:txBody>
                  <a:tcPr/>
                </a:tc>
                <a:tc>
                  <a:txBody>
                    <a:bodyPr/>
                    <a:lstStyle/>
                    <a:p>
                      <a:pPr algn="ctr">
                        <a:buFont typeface="Arial" pitchFamily="34" charset="0"/>
                        <a:buNone/>
                      </a:pPr>
                      <a:r>
                        <a:rPr lang="en-CA" b="1" baseline="0" dirty="0" smtClean="0">
                          <a:solidFill>
                            <a:schemeClr val="bg1"/>
                          </a:solidFill>
                        </a:rPr>
                        <a:t>Adds mucus for lubrication during intercourse</a:t>
                      </a:r>
                    </a:p>
                  </a:txBody>
                  <a:tcPr/>
                </a:tc>
              </a:tr>
              <a:tr h="1215977">
                <a:tc>
                  <a:txBody>
                    <a:bodyPr/>
                    <a:lstStyle/>
                    <a:p>
                      <a:pPr algn="ctr"/>
                      <a:r>
                        <a:rPr lang="en-CA" b="1" dirty="0" smtClean="0">
                          <a:solidFill>
                            <a:schemeClr val="bg1"/>
                          </a:solidFill>
                        </a:rPr>
                        <a:t>5. Urethra</a:t>
                      </a:r>
                      <a:endParaRPr lang="en-CA" b="1" dirty="0">
                        <a:solidFill>
                          <a:schemeClr val="bg1"/>
                        </a:solidFill>
                      </a:endParaRPr>
                    </a:p>
                  </a:txBody>
                  <a:tcPr/>
                </a:tc>
                <a:tc>
                  <a:txBody>
                    <a:bodyPr/>
                    <a:lstStyle/>
                    <a:p>
                      <a:pPr algn="ctr">
                        <a:buFont typeface="Arial" pitchFamily="34" charset="0"/>
                        <a:buNone/>
                      </a:pPr>
                      <a:r>
                        <a:rPr lang="en-CA" b="1" baseline="0" dirty="0" smtClean="0">
                          <a:solidFill>
                            <a:schemeClr val="bg1"/>
                          </a:solidFill>
                        </a:rPr>
                        <a:t>When penis is erect and during orgasm, the penis contracts to propel semen out of the penis and into the female .  It is also a passage for urine during urination.  The external sphincter under the bladder is contracted during ejaculation.</a:t>
                      </a: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543800" cy="914400"/>
          </a:xfrm>
        </p:spPr>
        <p:txBody>
          <a:bodyPr/>
          <a:lstStyle/>
          <a:p>
            <a:r>
              <a:rPr lang="en-CA" b="1" dirty="0" smtClean="0">
                <a:solidFill>
                  <a:schemeClr val="bg1"/>
                </a:solidFill>
                <a:latin typeface="+mn-lt"/>
              </a:rPr>
              <a:t>Sperm </a:t>
            </a:r>
            <a:endParaRPr lang="en-CA" b="1" dirty="0">
              <a:solidFill>
                <a:schemeClr val="bg1"/>
              </a:solidFill>
              <a:latin typeface="+mn-lt"/>
            </a:endParaRPr>
          </a:p>
        </p:txBody>
      </p:sp>
      <p:pic>
        <p:nvPicPr>
          <p:cNvPr id="4" name="Content Placeholder 3" descr="C0134648-Sperm_cell_anatomy,_artwork-SPL.jpg"/>
          <p:cNvPicPr>
            <a:picLocks noGrp="1" noChangeAspect="1"/>
          </p:cNvPicPr>
          <p:nvPr>
            <p:ph idx="1"/>
          </p:nvPr>
        </p:nvPicPr>
        <p:blipFill>
          <a:blip r:embed="rId3" cstate="print"/>
          <a:stretch>
            <a:fillRect/>
          </a:stretch>
        </p:blipFill>
        <p:spPr>
          <a:xfrm>
            <a:off x="3563470" y="0"/>
            <a:ext cx="5580529" cy="4572000"/>
          </a:xfrm>
        </p:spPr>
      </p:pic>
      <p:sp>
        <p:nvSpPr>
          <p:cNvPr id="5" name="TextBox 4"/>
          <p:cNvSpPr txBox="1"/>
          <p:nvPr/>
        </p:nvSpPr>
        <p:spPr>
          <a:xfrm>
            <a:off x="0" y="762000"/>
            <a:ext cx="3581400" cy="5632311"/>
          </a:xfrm>
          <a:prstGeom prst="rect">
            <a:avLst/>
          </a:prstGeom>
          <a:noFill/>
        </p:spPr>
        <p:txBody>
          <a:bodyPr wrap="square" rtlCol="0">
            <a:spAutoFit/>
          </a:bodyPr>
          <a:lstStyle/>
          <a:p>
            <a:pPr>
              <a:buFont typeface="Wingdings" pitchFamily="2" charset="2"/>
              <a:buChar char="Ø"/>
            </a:pPr>
            <a:r>
              <a:rPr lang="en-CA" sz="2000" b="1" dirty="0" smtClean="0">
                <a:solidFill>
                  <a:schemeClr val="bg1"/>
                </a:solidFill>
              </a:rPr>
              <a:t>Head = contains the 23 chromosomes which will provide the genetic information to create a new human</a:t>
            </a:r>
          </a:p>
          <a:p>
            <a:pPr>
              <a:buFont typeface="Wingdings" pitchFamily="2" charset="2"/>
              <a:buChar char="Ø"/>
            </a:pPr>
            <a:r>
              <a:rPr lang="en-CA" sz="2000" b="1" dirty="0" err="1" smtClean="0">
                <a:solidFill>
                  <a:schemeClr val="bg1"/>
                </a:solidFill>
              </a:rPr>
              <a:t>Acrosome</a:t>
            </a:r>
            <a:r>
              <a:rPr lang="en-CA" sz="2000" b="1" dirty="0" smtClean="0">
                <a:solidFill>
                  <a:schemeClr val="bg1"/>
                </a:solidFill>
              </a:rPr>
              <a:t> = covers the head and contains powerful enzymes that can dissolve through the egg shell to penetrate</a:t>
            </a:r>
          </a:p>
          <a:p>
            <a:pPr>
              <a:buFont typeface="Wingdings" pitchFamily="2" charset="2"/>
              <a:buChar char="Ø"/>
            </a:pPr>
            <a:r>
              <a:rPr lang="en-CA" sz="2000" b="1" dirty="0" smtClean="0">
                <a:solidFill>
                  <a:schemeClr val="bg1"/>
                </a:solidFill>
              </a:rPr>
              <a:t>Middle Piece = contains mitochondria that breaks down fructose in semen to produce ATP for flagellum movement</a:t>
            </a:r>
          </a:p>
          <a:p>
            <a:pPr>
              <a:buFont typeface="Wingdings" pitchFamily="2" charset="2"/>
              <a:buChar char="Ø"/>
            </a:pPr>
            <a:r>
              <a:rPr lang="en-CA" sz="2000" b="1" dirty="0" smtClean="0">
                <a:solidFill>
                  <a:schemeClr val="bg1"/>
                </a:solidFill>
              </a:rPr>
              <a:t>Tail = a flagellum that helps the sperm to move towards the egg</a:t>
            </a:r>
            <a:endParaRPr lang="en-CA" sz="2000" b="1" dirty="0">
              <a:solidFill>
                <a:schemeClr val="bg1"/>
              </a:solidFill>
            </a:endParaRPr>
          </a:p>
        </p:txBody>
      </p:sp>
      <p:pic>
        <p:nvPicPr>
          <p:cNvPr id="6" name="Picture 5" descr="P6240182-Sperm_with_chromosome,_computer_artwork-SPL.jpg"/>
          <p:cNvPicPr>
            <a:picLocks noChangeAspect="1"/>
          </p:cNvPicPr>
          <p:nvPr/>
        </p:nvPicPr>
        <p:blipFill>
          <a:blip r:embed="rId4" cstate="print"/>
          <a:srcRect b="4444"/>
          <a:stretch>
            <a:fillRect/>
          </a:stretch>
        </p:blipFill>
        <p:spPr>
          <a:xfrm rot="5400000">
            <a:off x="5955958" y="3669961"/>
            <a:ext cx="2590802" cy="37852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hormonal_control_of_c_la_739"/>
          <p:cNvPicPr>
            <a:picLocks noGrp="1" noChangeAspect="1" noChangeArrowheads="1"/>
          </p:cNvPicPr>
          <p:nvPr>
            <p:ph idx="1"/>
          </p:nvPr>
        </p:nvPicPr>
        <p:blipFill>
          <a:blip r:embed="rId3" cstate="print"/>
          <a:srcRect t="9296"/>
          <a:stretch>
            <a:fillRect/>
          </a:stretch>
        </p:blipFill>
        <p:spPr>
          <a:xfrm>
            <a:off x="1371600" y="0"/>
            <a:ext cx="5715000" cy="5762335"/>
          </a:xfrm>
          <a:noFill/>
        </p:spPr>
      </p:pic>
      <p:sp>
        <p:nvSpPr>
          <p:cNvPr id="5" name="TextBox 4"/>
          <p:cNvSpPr txBox="1"/>
          <p:nvPr/>
        </p:nvSpPr>
        <p:spPr>
          <a:xfrm>
            <a:off x="6096000" y="685800"/>
            <a:ext cx="3048000" cy="1015663"/>
          </a:xfrm>
          <a:prstGeom prst="rect">
            <a:avLst/>
          </a:prstGeom>
          <a:solidFill>
            <a:schemeClr val="tx1"/>
          </a:solidFill>
          <a:ln>
            <a:solidFill>
              <a:schemeClr val="bg1"/>
            </a:solidFill>
          </a:ln>
        </p:spPr>
        <p:txBody>
          <a:bodyPr wrap="square" rtlCol="0">
            <a:spAutoFit/>
          </a:bodyPr>
          <a:lstStyle/>
          <a:p>
            <a:r>
              <a:rPr lang="en-CA" sz="2000" b="1" dirty="0" smtClean="0">
                <a:solidFill>
                  <a:schemeClr val="bg1"/>
                </a:solidFill>
              </a:rPr>
              <a:t>1. Hypothalamus secretes </a:t>
            </a:r>
            <a:r>
              <a:rPr lang="en-CA" sz="2000" b="1" dirty="0" err="1" smtClean="0">
                <a:solidFill>
                  <a:schemeClr val="bg1"/>
                </a:solidFill>
              </a:rPr>
              <a:t>GnRH</a:t>
            </a:r>
            <a:r>
              <a:rPr lang="en-CA" sz="2000" b="1" dirty="0" smtClean="0">
                <a:solidFill>
                  <a:schemeClr val="bg1"/>
                </a:solidFill>
              </a:rPr>
              <a:t>  which stimulates the anterior pituitary</a:t>
            </a:r>
            <a:endParaRPr lang="en-CA" sz="2000" b="1" dirty="0">
              <a:solidFill>
                <a:schemeClr val="bg1"/>
              </a:solidFill>
            </a:endParaRPr>
          </a:p>
        </p:txBody>
      </p:sp>
      <p:sp>
        <p:nvSpPr>
          <p:cNvPr id="6" name="TextBox 5"/>
          <p:cNvSpPr txBox="1"/>
          <p:nvPr/>
        </p:nvSpPr>
        <p:spPr>
          <a:xfrm>
            <a:off x="5715000" y="2438400"/>
            <a:ext cx="3429000" cy="1323439"/>
          </a:xfrm>
          <a:prstGeom prst="rect">
            <a:avLst/>
          </a:prstGeom>
          <a:solidFill>
            <a:schemeClr val="tx1"/>
          </a:solidFill>
          <a:ln>
            <a:solidFill>
              <a:schemeClr val="bg1"/>
            </a:solidFill>
          </a:ln>
        </p:spPr>
        <p:txBody>
          <a:bodyPr wrap="square" rtlCol="0">
            <a:spAutoFit/>
          </a:bodyPr>
          <a:lstStyle/>
          <a:p>
            <a:r>
              <a:rPr lang="en-CA" sz="2000" b="1" dirty="0" smtClean="0">
                <a:solidFill>
                  <a:schemeClr val="bg1"/>
                </a:solidFill>
              </a:rPr>
              <a:t>2b. FSH is secreted from the anterior pituitary and stimulates the </a:t>
            </a:r>
            <a:r>
              <a:rPr lang="en-CA" sz="2000" b="1" dirty="0" err="1" smtClean="0">
                <a:solidFill>
                  <a:schemeClr val="bg1"/>
                </a:solidFill>
              </a:rPr>
              <a:t>seminiferous</a:t>
            </a:r>
            <a:r>
              <a:rPr lang="en-CA" sz="2000" b="1" dirty="0" smtClean="0">
                <a:solidFill>
                  <a:schemeClr val="bg1"/>
                </a:solidFill>
              </a:rPr>
              <a:t> tubules for spermatogenesis</a:t>
            </a:r>
            <a:endParaRPr lang="en-CA" sz="2000" b="1" dirty="0">
              <a:solidFill>
                <a:schemeClr val="bg1"/>
              </a:solidFill>
            </a:endParaRPr>
          </a:p>
        </p:txBody>
      </p:sp>
      <p:sp>
        <p:nvSpPr>
          <p:cNvPr id="7" name="TextBox 6"/>
          <p:cNvSpPr txBox="1"/>
          <p:nvPr/>
        </p:nvSpPr>
        <p:spPr>
          <a:xfrm>
            <a:off x="0" y="2438400"/>
            <a:ext cx="3810000" cy="1323439"/>
          </a:xfrm>
          <a:prstGeom prst="rect">
            <a:avLst/>
          </a:prstGeom>
          <a:solidFill>
            <a:schemeClr val="tx1"/>
          </a:solidFill>
          <a:ln>
            <a:solidFill>
              <a:schemeClr val="bg1"/>
            </a:solidFill>
          </a:ln>
        </p:spPr>
        <p:txBody>
          <a:bodyPr wrap="square" rtlCol="0">
            <a:spAutoFit/>
          </a:bodyPr>
          <a:lstStyle/>
          <a:p>
            <a:r>
              <a:rPr lang="en-CA" sz="2000" b="1" dirty="0" smtClean="0">
                <a:solidFill>
                  <a:schemeClr val="bg1"/>
                </a:solidFill>
              </a:rPr>
              <a:t>2a. LH is secreted from the anterior pituitary and stimulates the interstitial glands to produce testosterone</a:t>
            </a:r>
            <a:endParaRPr lang="en-CA" sz="2000" b="1" dirty="0">
              <a:solidFill>
                <a:schemeClr val="bg1"/>
              </a:solidFill>
            </a:endParaRPr>
          </a:p>
        </p:txBody>
      </p:sp>
      <p:sp>
        <p:nvSpPr>
          <p:cNvPr id="2" name="Title 1"/>
          <p:cNvSpPr>
            <a:spLocks noGrp="1"/>
          </p:cNvSpPr>
          <p:nvPr>
            <p:ph type="title"/>
          </p:nvPr>
        </p:nvSpPr>
        <p:spPr>
          <a:xfrm>
            <a:off x="0" y="0"/>
            <a:ext cx="8305800" cy="533400"/>
          </a:xfrm>
        </p:spPr>
        <p:txBody>
          <a:bodyPr/>
          <a:lstStyle/>
          <a:p>
            <a:r>
              <a:rPr lang="en-CA" sz="3600" b="1"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n-lt"/>
              </a:rPr>
              <a:t>Hormones</a:t>
            </a:r>
            <a:endParaRPr lang="en-CA" sz="3600" b="1"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n-lt"/>
            </a:endParaRPr>
          </a:p>
        </p:txBody>
      </p:sp>
      <p:sp>
        <p:nvSpPr>
          <p:cNvPr id="8" name="TextBox 7"/>
          <p:cNvSpPr txBox="1"/>
          <p:nvPr/>
        </p:nvSpPr>
        <p:spPr>
          <a:xfrm>
            <a:off x="5638800" y="3995678"/>
            <a:ext cx="3505200" cy="2862322"/>
          </a:xfrm>
          <a:prstGeom prst="rect">
            <a:avLst/>
          </a:prstGeom>
          <a:solidFill>
            <a:schemeClr val="tx1"/>
          </a:solidFill>
          <a:ln>
            <a:solidFill>
              <a:schemeClr val="bg1"/>
            </a:solidFill>
          </a:ln>
        </p:spPr>
        <p:txBody>
          <a:bodyPr wrap="square" rtlCol="0">
            <a:spAutoFit/>
          </a:bodyPr>
          <a:lstStyle/>
          <a:p>
            <a:r>
              <a:rPr lang="en-CA" sz="2000" b="1" dirty="0" smtClean="0">
                <a:solidFill>
                  <a:schemeClr val="bg1"/>
                </a:solidFill>
              </a:rPr>
              <a:t>3b. </a:t>
            </a:r>
            <a:r>
              <a:rPr lang="en-CA" sz="2000" b="1" dirty="0" err="1" smtClean="0">
                <a:solidFill>
                  <a:schemeClr val="bg1"/>
                </a:solidFill>
              </a:rPr>
              <a:t>Sertolli</a:t>
            </a:r>
            <a:r>
              <a:rPr lang="en-CA" sz="2000" b="1" dirty="0" smtClean="0">
                <a:solidFill>
                  <a:schemeClr val="bg1"/>
                </a:solidFill>
              </a:rPr>
              <a:t> cells in the tubules takes up testosterone which helps nourish the sperm during spermatogenesis. At the same time, </a:t>
            </a:r>
            <a:r>
              <a:rPr lang="en-CA" sz="2000" b="1" dirty="0" err="1" smtClean="0">
                <a:solidFill>
                  <a:schemeClr val="bg1"/>
                </a:solidFill>
              </a:rPr>
              <a:t>inhibin</a:t>
            </a:r>
            <a:r>
              <a:rPr lang="en-CA" sz="2000" b="1" dirty="0" smtClean="0">
                <a:solidFill>
                  <a:schemeClr val="bg1"/>
                </a:solidFill>
              </a:rPr>
              <a:t> is secreted which exerts negative feedback on the hypothalamus to decrease </a:t>
            </a:r>
            <a:r>
              <a:rPr lang="en-CA" sz="2000" b="1" dirty="0" err="1" smtClean="0">
                <a:solidFill>
                  <a:schemeClr val="bg1"/>
                </a:solidFill>
              </a:rPr>
              <a:t>FSHa</a:t>
            </a:r>
            <a:endParaRPr lang="en-CA" sz="2000" b="1" dirty="0">
              <a:solidFill>
                <a:schemeClr val="bg1"/>
              </a:solidFill>
            </a:endParaRPr>
          </a:p>
        </p:txBody>
      </p:sp>
      <p:sp>
        <p:nvSpPr>
          <p:cNvPr id="9" name="TextBox 8"/>
          <p:cNvSpPr txBox="1"/>
          <p:nvPr/>
        </p:nvSpPr>
        <p:spPr>
          <a:xfrm>
            <a:off x="0" y="4495800"/>
            <a:ext cx="3657600" cy="1938992"/>
          </a:xfrm>
          <a:prstGeom prst="rect">
            <a:avLst/>
          </a:prstGeom>
          <a:solidFill>
            <a:schemeClr val="tx1"/>
          </a:solidFill>
          <a:ln>
            <a:solidFill>
              <a:schemeClr val="bg1"/>
            </a:solidFill>
          </a:ln>
        </p:spPr>
        <p:txBody>
          <a:bodyPr wrap="square" rtlCol="0">
            <a:spAutoFit/>
          </a:bodyPr>
          <a:lstStyle/>
          <a:p>
            <a:r>
              <a:rPr lang="en-CA" sz="2000" b="1" dirty="0" smtClean="0">
                <a:solidFill>
                  <a:schemeClr val="bg1"/>
                </a:solidFill>
              </a:rPr>
              <a:t>3a. Interstitial cells produce testosterone which helps with sperm production.  It also exerts negative feedback on the hypothalamus to decrease LH</a:t>
            </a:r>
            <a:endParaRPr lang="en-CA" sz="20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914400"/>
          </a:xfrm>
        </p:spPr>
        <p:txBody>
          <a:bodyPr/>
          <a:lstStyle/>
          <a:p>
            <a:pPr algn="ctr">
              <a:buClr>
                <a:schemeClr val="bg1"/>
              </a:buClr>
            </a:pPr>
            <a:r>
              <a:rPr lang="en-CA" dirty="0" smtClean="0">
                <a:solidFill>
                  <a:schemeClr val="bg1"/>
                </a:solidFill>
                <a:latin typeface="+mn-lt"/>
              </a:rPr>
              <a:t>Effects of Testosterone During Puberty</a:t>
            </a:r>
            <a:endParaRPr lang="en-CA" dirty="0">
              <a:solidFill>
                <a:schemeClr val="bg1"/>
              </a:solidFill>
              <a:latin typeface="+mn-lt"/>
            </a:endParaRPr>
          </a:p>
        </p:txBody>
      </p:sp>
      <p:sp>
        <p:nvSpPr>
          <p:cNvPr id="3" name="Content Placeholder 2"/>
          <p:cNvSpPr>
            <a:spLocks noGrp="1"/>
          </p:cNvSpPr>
          <p:nvPr>
            <p:ph idx="1"/>
          </p:nvPr>
        </p:nvSpPr>
        <p:spPr>
          <a:xfrm>
            <a:off x="533400" y="1219200"/>
            <a:ext cx="8153400" cy="5136360"/>
          </a:xfrm>
        </p:spPr>
        <p:txBody>
          <a:bodyPr/>
          <a:lstStyle/>
          <a:p>
            <a:pPr>
              <a:buClr>
                <a:schemeClr val="bg1"/>
              </a:buClr>
            </a:pPr>
            <a:r>
              <a:rPr lang="en-CA" dirty="0" smtClean="0">
                <a:solidFill>
                  <a:schemeClr val="bg1"/>
                </a:solidFill>
              </a:rPr>
              <a:t>Causes initiation of sperm production = spermatogenesis</a:t>
            </a:r>
          </a:p>
          <a:p>
            <a:pPr>
              <a:buClr>
                <a:schemeClr val="bg1"/>
              </a:buClr>
            </a:pPr>
            <a:r>
              <a:rPr lang="en-CA" dirty="0" smtClean="0">
                <a:solidFill>
                  <a:schemeClr val="bg1"/>
                </a:solidFill>
              </a:rPr>
              <a:t>Increased growth of the gonads (testes and penis)</a:t>
            </a:r>
          </a:p>
          <a:p>
            <a:pPr>
              <a:buClr>
                <a:schemeClr val="bg1"/>
              </a:buClr>
            </a:pPr>
            <a:r>
              <a:rPr lang="en-CA" dirty="0" smtClean="0">
                <a:solidFill>
                  <a:schemeClr val="bg1"/>
                </a:solidFill>
              </a:rPr>
              <a:t>Increases hair grow (chest, </a:t>
            </a:r>
            <a:r>
              <a:rPr lang="en-CA" dirty="0" err="1" smtClean="0">
                <a:solidFill>
                  <a:schemeClr val="bg1"/>
                </a:solidFill>
              </a:rPr>
              <a:t>axillary</a:t>
            </a:r>
            <a:r>
              <a:rPr lang="en-CA" dirty="0" smtClean="0">
                <a:solidFill>
                  <a:schemeClr val="bg1"/>
                </a:solidFill>
              </a:rPr>
              <a:t>, pubic)</a:t>
            </a:r>
          </a:p>
          <a:p>
            <a:pPr>
              <a:buClr>
                <a:schemeClr val="bg1"/>
              </a:buClr>
            </a:pPr>
            <a:r>
              <a:rPr lang="en-CA" dirty="0" smtClean="0">
                <a:solidFill>
                  <a:schemeClr val="bg1"/>
                </a:solidFill>
              </a:rPr>
              <a:t>Larger larynx for deeper voice</a:t>
            </a:r>
          </a:p>
          <a:p>
            <a:pPr>
              <a:buClr>
                <a:schemeClr val="bg1"/>
              </a:buClr>
            </a:pPr>
            <a:r>
              <a:rPr lang="en-CA" dirty="0" smtClean="0">
                <a:solidFill>
                  <a:schemeClr val="bg1"/>
                </a:solidFill>
              </a:rPr>
              <a:t>Broader shoulders</a:t>
            </a:r>
          </a:p>
          <a:p>
            <a:pPr>
              <a:buClr>
                <a:schemeClr val="bg1"/>
              </a:buClr>
            </a:pPr>
            <a:r>
              <a:rPr lang="en-CA" dirty="0" smtClean="0">
                <a:solidFill>
                  <a:schemeClr val="bg1"/>
                </a:solidFill>
              </a:rPr>
              <a:t>Testosterone also contributes to aggressive behaviour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CA" dirty="0" smtClean="0">
                <a:solidFill>
                  <a:schemeClr val="bg1"/>
                </a:solidFill>
                <a:latin typeface="+mn-lt"/>
              </a:rPr>
              <a:t>FEMALES</a:t>
            </a:r>
            <a:endParaRPr lang="en-CA" dirty="0">
              <a:solidFill>
                <a:schemeClr val="bg1"/>
              </a:solidFill>
              <a:latin typeface="+mn-lt"/>
            </a:endParaRPr>
          </a:p>
        </p:txBody>
      </p:sp>
      <p:pic>
        <p:nvPicPr>
          <p:cNvPr id="4" name="Picture 4" descr="female_reproductive_c_la_739"/>
          <p:cNvPicPr>
            <a:picLocks noGrp="1" noChangeAspect="1" noChangeArrowheads="1"/>
          </p:cNvPicPr>
          <p:nvPr>
            <p:ph idx="1"/>
          </p:nvPr>
        </p:nvPicPr>
        <p:blipFill>
          <a:blip r:embed="rId3" cstate="print"/>
          <a:srcRect t="9044" r="3125" b="2888"/>
          <a:stretch>
            <a:fillRect/>
          </a:stretch>
        </p:blipFill>
        <p:spPr>
          <a:xfrm>
            <a:off x="-1" y="990600"/>
            <a:ext cx="9144001" cy="5257800"/>
          </a:xfrm>
          <a:noFill/>
        </p:spPr>
      </p:pic>
      <p:sp>
        <p:nvSpPr>
          <p:cNvPr id="5" name="Rectangle 4"/>
          <p:cNvSpPr/>
          <p:nvPr/>
        </p:nvSpPr>
        <p:spPr>
          <a:xfrm>
            <a:off x="2895600" y="1752600"/>
            <a:ext cx="41229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11430"/>
                <a:solidFill>
                  <a:schemeClr val="bg1"/>
                </a:solidFill>
                <a:effectLst>
                  <a:glow rad="228600">
                    <a:schemeClr val="accent4">
                      <a:satMod val="175000"/>
                      <a:alpha val="40000"/>
                    </a:schemeClr>
                  </a:glow>
                  <a:outerShdw blurRad="80000" dist="40000" dir="5040000" algn="tl">
                    <a:srgbClr val="000000">
                      <a:alpha val="30000"/>
                    </a:srgbClr>
                  </a:outerShdw>
                </a:effectLst>
              </a:rPr>
              <a:t>1</a:t>
            </a:r>
            <a:endParaRPr lang="en-US" sz="3600" b="1" cap="none" spc="0" dirty="0">
              <a:ln w="11430"/>
              <a:solidFill>
                <a:schemeClr val="bg1"/>
              </a:solidFill>
              <a:effectLst>
                <a:glow rad="228600">
                  <a:schemeClr val="accent4">
                    <a:satMod val="175000"/>
                    <a:alpha val="40000"/>
                  </a:schemeClr>
                </a:glow>
                <a:outerShdw blurRad="80000" dist="40000" dir="5040000" algn="tl">
                  <a:srgbClr val="000000">
                    <a:alpha val="30000"/>
                  </a:srgbClr>
                </a:outerShdw>
              </a:effectLst>
            </a:endParaRPr>
          </a:p>
        </p:txBody>
      </p:sp>
      <p:sp>
        <p:nvSpPr>
          <p:cNvPr id="6" name="Rectangle 5"/>
          <p:cNvSpPr/>
          <p:nvPr/>
        </p:nvSpPr>
        <p:spPr>
          <a:xfrm>
            <a:off x="2512996" y="1905000"/>
            <a:ext cx="41549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11430"/>
                <a:solidFill>
                  <a:schemeClr val="bg1"/>
                </a:solidFill>
                <a:effectLst>
                  <a:glow rad="228600">
                    <a:schemeClr val="accent4">
                      <a:satMod val="175000"/>
                      <a:alpha val="40000"/>
                    </a:schemeClr>
                  </a:glow>
                  <a:outerShdw blurRad="80000" dist="40000" dir="5040000" algn="tl">
                    <a:srgbClr val="000000">
                      <a:alpha val="30000"/>
                    </a:srgbClr>
                  </a:outerShdw>
                </a:effectLst>
              </a:rPr>
              <a:t>2</a:t>
            </a:r>
            <a:endParaRPr lang="en-US" sz="3600" b="1" cap="none" spc="0" dirty="0">
              <a:ln w="11430"/>
              <a:solidFill>
                <a:schemeClr val="bg1"/>
              </a:solidFill>
              <a:effectLst>
                <a:glow rad="228600">
                  <a:schemeClr val="accent4">
                    <a:satMod val="175000"/>
                    <a:alpha val="40000"/>
                  </a:schemeClr>
                </a:glow>
                <a:outerShdw blurRad="80000" dist="40000" dir="5040000" algn="tl">
                  <a:srgbClr val="000000">
                    <a:alpha val="30000"/>
                  </a:srgbClr>
                </a:outerShdw>
              </a:effectLst>
            </a:endParaRPr>
          </a:p>
        </p:txBody>
      </p:sp>
      <p:sp>
        <p:nvSpPr>
          <p:cNvPr id="7" name="Rectangle 6"/>
          <p:cNvSpPr/>
          <p:nvPr/>
        </p:nvSpPr>
        <p:spPr>
          <a:xfrm>
            <a:off x="3049602" y="2667000"/>
            <a:ext cx="40908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effectLst>
                  <a:glow rad="228600">
                    <a:schemeClr val="accent4">
                      <a:satMod val="175000"/>
                      <a:alpha val="40000"/>
                    </a:schemeClr>
                  </a:glow>
                  <a:outerShdw blurRad="80000" dist="40000" dir="5040000" algn="tl">
                    <a:srgbClr val="000000">
                      <a:alpha val="30000"/>
                    </a:srgbClr>
                  </a:outerShdw>
                </a:effectLst>
              </a:rPr>
              <a:t>3</a:t>
            </a:r>
            <a:endParaRPr lang="en-US" sz="3600" b="1" cap="none" spc="0" dirty="0">
              <a:ln w="11430"/>
              <a:solidFill>
                <a:schemeClr val="bg1"/>
              </a:solidFill>
              <a:effectLst>
                <a:glow rad="228600">
                  <a:schemeClr val="accent4">
                    <a:satMod val="175000"/>
                    <a:alpha val="40000"/>
                  </a:schemeClr>
                </a:glow>
                <a:outerShdw blurRad="80000" dist="40000" dir="5040000" algn="tl">
                  <a:srgbClr val="000000">
                    <a:alpha val="30000"/>
                  </a:srgbClr>
                </a:outerShdw>
              </a:effectLst>
            </a:endParaRPr>
          </a:p>
        </p:txBody>
      </p:sp>
      <p:sp>
        <p:nvSpPr>
          <p:cNvPr id="8" name="Rectangle 7"/>
          <p:cNvSpPr/>
          <p:nvPr/>
        </p:nvSpPr>
        <p:spPr>
          <a:xfrm>
            <a:off x="3649584" y="3276600"/>
            <a:ext cx="42832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effectLst>
                  <a:glow rad="228600">
                    <a:schemeClr val="accent4">
                      <a:satMod val="175000"/>
                      <a:alpha val="40000"/>
                    </a:schemeClr>
                  </a:glow>
                  <a:outerShdw blurRad="80000" dist="40000" dir="5040000" algn="tl">
                    <a:srgbClr val="000000">
                      <a:alpha val="30000"/>
                    </a:srgbClr>
                  </a:outerShdw>
                </a:effectLst>
              </a:rPr>
              <a:t>4</a:t>
            </a:r>
            <a:endParaRPr lang="en-US" sz="3600" b="1" cap="none" spc="0" dirty="0">
              <a:ln w="11430"/>
              <a:solidFill>
                <a:schemeClr val="bg1"/>
              </a:solidFill>
              <a:effectLst>
                <a:glow rad="228600">
                  <a:schemeClr val="accent4">
                    <a:satMod val="175000"/>
                    <a:alpha val="40000"/>
                  </a:schemeClr>
                </a:glow>
                <a:outerShdw blurRad="80000" dist="40000" dir="5040000" algn="tl">
                  <a:srgbClr val="000000">
                    <a:alpha val="30000"/>
                  </a:srgbClr>
                </a:outerShdw>
              </a:effectLst>
            </a:endParaRPr>
          </a:p>
        </p:txBody>
      </p:sp>
      <p:sp>
        <p:nvSpPr>
          <p:cNvPr id="9" name="Rectangle 8"/>
          <p:cNvSpPr/>
          <p:nvPr/>
        </p:nvSpPr>
        <p:spPr>
          <a:xfrm>
            <a:off x="3048801" y="3886200"/>
            <a:ext cx="41069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effectLst>
                  <a:glow rad="228600">
                    <a:schemeClr val="accent4">
                      <a:satMod val="175000"/>
                      <a:alpha val="40000"/>
                    </a:schemeClr>
                  </a:glow>
                  <a:outerShdw blurRad="80000" dist="40000" dir="5040000" algn="tl">
                    <a:srgbClr val="000000">
                      <a:alpha val="30000"/>
                    </a:srgbClr>
                  </a:outerShdw>
                </a:effectLst>
              </a:rPr>
              <a:t>5</a:t>
            </a:r>
            <a:endParaRPr lang="en-US" sz="3600" b="1" cap="none" spc="0" dirty="0">
              <a:ln w="11430"/>
              <a:solidFill>
                <a:schemeClr val="bg1"/>
              </a:solidFill>
              <a:effectLst>
                <a:glow rad="228600">
                  <a:schemeClr val="accent4">
                    <a:satMod val="175000"/>
                    <a:alpha val="40000"/>
                  </a:schemeClr>
                </a:glow>
                <a:outerShdw blurRad="80000" dist="40000" dir="5040000" algn="tl">
                  <a:srgbClr val="000000">
                    <a:alpha val="3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705600"/>
        </p:xfrm>
        <a:graphic>
          <a:graphicData uri="http://schemas.openxmlformats.org/drawingml/2006/table">
            <a:tbl>
              <a:tblPr firstRow="1" bandRow="1">
                <a:tableStyleId>{93296810-A885-4BE3-A3E7-6D5BEEA58F35}</a:tableStyleId>
              </a:tblPr>
              <a:tblGrid>
                <a:gridCol w="2133600"/>
                <a:gridCol w="7010400"/>
              </a:tblGrid>
              <a:tr h="389735">
                <a:tc>
                  <a:txBody>
                    <a:bodyPr/>
                    <a:lstStyle/>
                    <a:p>
                      <a:pPr algn="ctr"/>
                      <a:r>
                        <a:rPr lang="en-CA" b="1" dirty="0" smtClean="0">
                          <a:solidFill>
                            <a:schemeClr val="bg1"/>
                          </a:solidFill>
                        </a:rPr>
                        <a:t>Structure</a:t>
                      </a:r>
                      <a:endParaRPr lang="en-CA" b="1" dirty="0">
                        <a:solidFill>
                          <a:schemeClr val="bg1"/>
                        </a:solidFill>
                      </a:endParaRPr>
                    </a:p>
                  </a:txBody>
                  <a:tcPr/>
                </a:tc>
                <a:tc>
                  <a:txBody>
                    <a:bodyPr/>
                    <a:lstStyle/>
                    <a:p>
                      <a:pPr algn="ctr"/>
                      <a:r>
                        <a:rPr lang="en-CA" b="1" dirty="0" smtClean="0">
                          <a:solidFill>
                            <a:schemeClr val="bg1"/>
                          </a:solidFill>
                        </a:rPr>
                        <a:t>Function</a:t>
                      </a:r>
                      <a:endParaRPr lang="en-CA" b="1" dirty="0">
                        <a:solidFill>
                          <a:schemeClr val="bg1"/>
                        </a:solidFill>
                      </a:endParaRPr>
                    </a:p>
                  </a:txBody>
                  <a:tcPr/>
                </a:tc>
              </a:tr>
              <a:tr h="1061932">
                <a:tc>
                  <a:txBody>
                    <a:bodyPr/>
                    <a:lstStyle/>
                    <a:p>
                      <a:pPr marL="342900" indent="-342900" algn="ctr">
                        <a:buAutoNum type="arabicPeriod"/>
                      </a:pPr>
                      <a:r>
                        <a:rPr lang="en-CA" b="1" dirty="0" smtClean="0">
                          <a:solidFill>
                            <a:schemeClr val="bg1"/>
                          </a:solidFill>
                        </a:rPr>
                        <a:t>Ovaries</a:t>
                      </a:r>
                      <a:endParaRPr lang="en-CA" b="1" dirty="0">
                        <a:solidFill>
                          <a:schemeClr val="bg1"/>
                        </a:solidFill>
                      </a:endParaRPr>
                    </a:p>
                  </a:txBody>
                  <a:tcPr/>
                </a:tc>
                <a:tc>
                  <a:txBody>
                    <a:bodyPr/>
                    <a:lstStyle/>
                    <a:p>
                      <a:pPr algn="ctr"/>
                      <a:r>
                        <a:rPr lang="en-CA" b="1" dirty="0" smtClean="0">
                          <a:solidFill>
                            <a:schemeClr val="bg1"/>
                          </a:solidFill>
                        </a:rPr>
                        <a:t>Follicles</a:t>
                      </a:r>
                      <a:r>
                        <a:rPr lang="en-CA" b="1" baseline="0" dirty="0" smtClean="0">
                          <a:solidFill>
                            <a:schemeClr val="bg1"/>
                          </a:solidFill>
                        </a:rPr>
                        <a:t> are stimulated by FSH to help the egg mature. Only ONE follicle and egg will mature; while at the same time secreted estrogen.  After ovulation, the follicle becomes the corpus </a:t>
                      </a:r>
                      <a:r>
                        <a:rPr lang="en-CA" b="1" baseline="0" dirty="0" err="1" smtClean="0">
                          <a:solidFill>
                            <a:schemeClr val="bg1"/>
                          </a:solidFill>
                        </a:rPr>
                        <a:t>luteum</a:t>
                      </a:r>
                      <a:r>
                        <a:rPr lang="en-CA" b="1" baseline="0" dirty="0" smtClean="0">
                          <a:solidFill>
                            <a:schemeClr val="bg1"/>
                          </a:solidFill>
                        </a:rPr>
                        <a:t> which produces progesterone. </a:t>
                      </a:r>
                      <a:endParaRPr lang="en-CA" b="1" dirty="0">
                        <a:solidFill>
                          <a:schemeClr val="bg1"/>
                        </a:solidFill>
                      </a:endParaRPr>
                    </a:p>
                  </a:txBody>
                  <a:tcPr/>
                </a:tc>
              </a:tr>
              <a:tr h="467683">
                <a:tc>
                  <a:txBody>
                    <a:bodyPr/>
                    <a:lstStyle/>
                    <a:p>
                      <a:pPr algn="ctr"/>
                      <a:r>
                        <a:rPr lang="en-CA" b="1" dirty="0" smtClean="0">
                          <a:solidFill>
                            <a:schemeClr val="bg1"/>
                          </a:solidFill>
                        </a:rPr>
                        <a:t>2. Oviducts (Fallopian Tubes)</a:t>
                      </a:r>
                      <a:endParaRPr lang="en-CA" b="1" dirty="0">
                        <a:solidFill>
                          <a:schemeClr val="bg1"/>
                        </a:solidFill>
                      </a:endParaRPr>
                    </a:p>
                  </a:txBody>
                  <a:tcPr/>
                </a:tc>
                <a:tc>
                  <a:txBody>
                    <a:bodyPr/>
                    <a:lstStyle/>
                    <a:p>
                      <a:pPr algn="ctr"/>
                      <a:r>
                        <a:rPr lang="en-CA" b="1" dirty="0" smtClean="0">
                          <a:solidFill>
                            <a:schemeClr val="bg1"/>
                          </a:solidFill>
                        </a:rPr>
                        <a:t>At</a:t>
                      </a:r>
                      <a:r>
                        <a:rPr lang="en-CA" b="1" baseline="0" dirty="0" smtClean="0">
                          <a:solidFill>
                            <a:schemeClr val="bg1"/>
                          </a:solidFill>
                        </a:rPr>
                        <a:t> ovulation when the egg is released, the </a:t>
                      </a:r>
                      <a:r>
                        <a:rPr lang="en-CA" b="1" baseline="0" dirty="0" err="1" smtClean="0">
                          <a:solidFill>
                            <a:schemeClr val="bg1"/>
                          </a:solidFill>
                        </a:rPr>
                        <a:t>Fimbriae</a:t>
                      </a:r>
                      <a:r>
                        <a:rPr lang="en-CA" b="1" baseline="0" dirty="0" smtClean="0">
                          <a:solidFill>
                            <a:schemeClr val="bg1"/>
                          </a:solidFill>
                        </a:rPr>
                        <a:t> sweep the egg into the oviducts.  Cilia and smooth muscle contractions help move egg to the uterus.  Fertilization would occur in the oviducts.</a:t>
                      </a:r>
                      <a:endParaRPr lang="en-CA" b="1" dirty="0">
                        <a:solidFill>
                          <a:schemeClr val="bg1"/>
                        </a:solidFill>
                      </a:endParaRPr>
                    </a:p>
                  </a:txBody>
                  <a:tcPr/>
                </a:tc>
              </a:tr>
              <a:tr h="497013">
                <a:tc>
                  <a:txBody>
                    <a:bodyPr/>
                    <a:lstStyle/>
                    <a:p>
                      <a:pPr algn="ctr"/>
                      <a:r>
                        <a:rPr lang="en-CA" b="1" dirty="0" smtClean="0">
                          <a:solidFill>
                            <a:schemeClr val="bg1"/>
                          </a:solidFill>
                        </a:rPr>
                        <a:t>3. Uterus</a:t>
                      </a:r>
                      <a:endParaRPr lang="en-CA" b="1" dirty="0">
                        <a:solidFill>
                          <a:schemeClr val="bg1"/>
                        </a:solidFill>
                      </a:endParaRPr>
                    </a:p>
                  </a:txBody>
                  <a:tcPr/>
                </a:tc>
                <a:tc>
                  <a:txBody>
                    <a:bodyPr/>
                    <a:lstStyle/>
                    <a:p>
                      <a:pPr algn="ctr"/>
                      <a:r>
                        <a:rPr lang="en-CA" b="1" dirty="0" smtClean="0">
                          <a:solidFill>
                            <a:schemeClr val="bg1"/>
                          </a:solidFill>
                        </a:rPr>
                        <a:t>The lining of the</a:t>
                      </a:r>
                      <a:r>
                        <a:rPr lang="en-CA" b="1" baseline="0" dirty="0" smtClean="0">
                          <a:solidFill>
                            <a:schemeClr val="bg1"/>
                          </a:solidFill>
                        </a:rPr>
                        <a:t> uterus is called the endometrium ; which is made of vascular tissue.  </a:t>
                      </a:r>
                      <a:r>
                        <a:rPr lang="en-CA" b="1" dirty="0" smtClean="0">
                          <a:solidFill>
                            <a:schemeClr val="bg1"/>
                          </a:solidFill>
                        </a:rPr>
                        <a:t>If</a:t>
                      </a:r>
                      <a:r>
                        <a:rPr lang="en-CA" b="1" baseline="0" dirty="0" smtClean="0">
                          <a:solidFill>
                            <a:schemeClr val="bg1"/>
                          </a:solidFill>
                        </a:rPr>
                        <a:t> egg is fertilized, then the embryo would attach to the endometrium lining.  If no embryo, then the endometrium sheds at the end of the menstrual cycle.</a:t>
                      </a:r>
                      <a:endParaRPr lang="en-CA" b="1" dirty="0">
                        <a:solidFill>
                          <a:schemeClr val="bg1"/>
                        </a:solidFill>
                      </a:endParaRPr>
                    </a:p>
                  </a:txBody>
                  <a:tcPr/>
                </a:tc>
              </a:tr>
              <a:tr h="935367">
                <a:tc>
                  <a:txBody>
                    <a:bodyPr/>
                    <a:lstStyle/>
                    <a:p>
                      <a:pPr algn="ctr"/>
                      <a:r>
                        <a:rPr lang="en-CA" b="1" dirty="0" smtClean="0">
                          <a:solidFill>
                            <a:schemeClr val="bg1"/>
                          </a:solidFill>
                        </a:rPr>
                        <a:t>4. Cervix</a:t>
                      </a:r>
                      <a:endParaRPr lang="en-CA" b="1" dirty="0">
                        <a:solidFill>
                          <a:schemeClr val="bg1"/>
                        </a:solidFill>
                      </a:endParaRPr>
                    </a:p>
                  </a:txBody>
                  <a:tcPr/>
                </a:tc>
                <a:tc>
                  <a:txBody>
                    <a:bodyPr/>
                    <a:lstStyle/>
                    <a:p>
                      <a:pPr algn="ctr"/>
                      <a:r>
                        <a:rPr lang="en-CA" b="1" dirty="0" smtClean="0">
                          <a:solidFill>
                            <a:schemeClr val="bg1"/>
                          </a:solidFill>
                        </a:rPr>
                        <a:t>Opening to the uterus</a:t>
                      </a:r>
                      <a:r>
                        <a:rPr lang="en-CA" b="1" baseline="0" dirty="0" smtClean="0">
                          <a:solidFill>
                            <a:schemeClr val="bg1"/>
                          </a:solidFill>
                        </a:rPr>
                        <a:t>.  Usually plugged with mucus to protect uterus from bacteria.  Becomes watery at ovulation to allow sperm to enter.</a:t>
                      </a:r>
                      <a:endParaRPr lang="en-CA" b="1" dirty="0">
                        <a:solidFill>
                          <a:schemeClr val="bg1"/>
                        </a:solidFill>
                      </a:endParaRPr>
                    </a:p>
                  </a:txBody>
                  <a:tcPr/>
                </a:tc>
              </a:tr>
              <a:tr h="808801">
                <a:tc>
                  <a:txBody>
                    <a:bodyPr/>
                    <a:lstStyle/>
                    <a:p>
                      <a:pPr algn="ctr"/>
                      <a:r>
                        <a:rPr lang="en-CA" b="1" dirty="0" smtClean="0">
                          <a:solidFill>
                            <a:schemeClr val="bg1"/>
                          </a:solidFill>
                        </a:rPr>
                        <a:t>5. Vagina</a:t>
                      </a:r>
                      <a:endParaRPr lang="en-CA" b="1" dirty="0">
                        <a:solidFill>
                          <a:schemeClr val="bg1"/>
                        </a:solidFill>
                      </a:endParaRPr>
                    </a:p>
                  </a:txBody>
                  <a:tcPr/>
                </a:tc>
                <a:tc>
                  <a:txBody>
                    <a:bodyPr/>
                    <a:lstStyle/>
                    <a:p>
                      <a:pPr algn="ctr">
                        <a:buFont typeface="Arial" pitchFamily="34" charset="0"/>
                        <a:buNone/>
                      </a:pPr>
                      <a:r>
                        <a:rPr lang="en-CA" b="1" baseline="0" dirty="0" smtClean="0">
                          <a:solidFill>
                            <a:schemeClr val="bg1"/>
                          </a:solidFill>
                        </a:rPr>
                        <a:t>Organ of sexual intercourse.  Penis enters and ejaculate can introduce sperm into female tract so fertilization can occur.</a:t>
                      </a:r>
                    </a:p>
                  </a:txBody>
                  <a:tcPr/>
                </a:tc>
              </a:tr>
              <a:tr h="517857">
                <a:tc>
                  <a:txBody>
                    <a:bodyPr/>
                    <a:lstStyle/>
                    <a:p>
                      <a:pPr algn="ctr"/>
                      <a:r>
                        <a:rPr lang="en-CA" b="1" dirty="0" smtClean="0">
                          <a:solidFill>
                            <a:schemeClr val="bg1"/>
                          </a:solidFill>
                        </a:rPr>
                        <a:t>Clitoris</a:t>
                      </a:r>
                      <a:endParaRPr lang="en-CA" b="1" dirty="0">
                        <a:solidFill>
                          <a:schemeClr val="bg1"/>
                        </a:solidFill>
                      </a:endParaRPr>
                    </a:p>
                  </a:txBody>
                  <a:tcPr/>
                </a:tc>
                <a:tc>
                  <a:txBody>
                    <a:bodyPr/>
                    <a:lstStyle/>
                    <a:p>
                      <a:pPr algn="ctr">
                        <a:buFont typeface="Arial" pitchFamily="34" charset="0"/>
                        <a:buNone/>
                      </a:pPr>
                      <a:r>
                        <a:rPr lang="en-CA" b="1" baseline="0" dirty="0" smtClean="0">
                          <a:solidFill>
                            <a:schemeClr val="bg1"/>
                          </a:solidFill>
                        </a:rPr>
                        <a:t>Contains erectile tissue and can facilitate an orgasm.</a:t>
                      </a:r>
                    </a:p>
                  </a:txBody>
                  <a:tcPr/>
                </a:tc>
              </a:tr>
              <a:tr h="762000">
                <a:tc>
                  <a:txBody>
                    <a:bodyPr/>
                    <a:lstStyle/>
                    <a:p>
                      <a:pPr algn="ctr"/>
                      <a:r>
                        <a:rPr lang="en-CA" b="1" dirty="0" smtClean="0">
                          <a:solidFill>
                            <a:schemeClr val="bg1"/>
                          </a:solidFill>
                        </a:rPr>
                        <a:t>Labia</a:t>
                      </a:r>
                      <a:endParaRPr lang="en-CA" b="1" dirty="0">
                        <a:solidFill>
                          <a:schemeClr val="bg1"/>
                        </a:solidFill>
                      </a:endParaRPr>
                    </a:p>
                  </a:txBody>
                  <a:tcPr/>
                </a:tc>
                <a:tc>
                  <a:txBody>
                    <a:bodyPr/>
                    <a:lstStyle/>
                    <a:p>
                      <a:pPr algn="ctr">
                        <a:buFont typeface="Arial" pitchFamily="34" charset="0"/>
                        <a:buNone/>
                      </a:pPr>
                      <a:r>
                        <a:rPr lang="en-CA" b="1" baseline="0" dirty="0" smtClean="0">
                          <a:solidFill>
                            <a:schemeClr val="bg1"/>
                          </a:solidFill>
                        </a:rPr>
                        <a:t>Flaps of tissue that protect vagina and urethral opening while also secreting mucus during sexual intercourse for lubrication </a:t>
                      </a: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ovarian_cycle_c_la_739"/>
          <p:cNvPicPr>
            <a:picLocks noGrp="1" noChangeAspect="1" noChangeArrowheads="1"/>
          </p:cNvPicPr>
          <p:nvPr>
            <p:ph idx="1"/>
          </p:nvPr>
        </p:nvPicPr>
        <p:blipFill>
          <a:blip r:embed="rId3" cstate="print"/>
          <a:srcRect t="2659" b="7051"/>
          <a:stretch>
            <a:fillRect/>
          </a:stretch>
        </p:blipFill>
        <p:spPr>
          <a:xfrm>
            <a:off x="0" y="-1"/>
            <a:ext cx="9144000" cy="6797310"/>
          </a:xfrm>
          <a:noFill/>
        </p:spPr>
      </p:pic>
      <p:sp>
        <p:nvSpPr>
          <p:cNvPr id="2" name="Title 1"/>
          <p:cNvSpPr>
            <a:spLocks noGrp="1"/>
          </p:cNvSpPr>
          <p:nvPr>
            <p:ph type="title"/>
          </p:nvPr>
        </p:nvSpPr>
        <p:spPr>
          <a:xfrm>
            <a:off x="0" y="1143000"/>
            <a:ext cx="8686800" cy="685800"/>
          </a:xfrm>
        </p:spPr>
        <p:txBody>
          <a:bodyPr/>
          <a:lstStyle/>
          <a:p>
            <a:r>
              <a:rPr lang="en-CA" b="1" spc="0" dirty="0" smtClean="0">
                <a:ln w="1905"/>
                <a:solidFill>
                  <a:schemeClr val="bg1"/>
                </a:solidFill>
                <a:effectLst>
                  <a:innerShdw blurRad="69850" dist="43180" dir="5400000">
                    <a:srgbClr val="000000">
                      <a:alpha val="65000"/>
                    </a:srgbClr>
                  </a:innerShdw>
                </a:effectLst>
                <a:latin typeface="+mn-lt"/>
              </a:rPr>
              <a:t>Hormones</a:t>
            </a:r>
            <a:endParaRPr lang="en-CA" b="1" spc="0" dirty="0">
              <a:ln w="1905"/>
              <a:solidFill>
                <a:schemeClr val="bg1"/>
              </a:solidFill>
              <a:effectLst>
                <a:innerShdw blurRad="69850" dist="43180" dir="5400000">
                  <a:srgbClr val="000000">
                    <a:alpha val="65000"/>
                  </a:srgbClr>
                </a:innerShdw>
              </a:effectLst>
              <a:latin typeface="+mn-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7028</TotalTime>
  <Words>1420</Words>
  <Application>Microsoft Office PowerPoint</Application>
  <PresentationFormat>On-screen Show (4:3)</PresentationFormat>
  <Paragraphs>190</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vt:lpstr>
      <vt:lpstr>chapter 14: Reproduction</vt:lpstr>
      <vt:lpstr>MALES</vt:lpstr>
      <vt:lpstr>PowerPoint Presentation</vt:lpstr>
      <vt:lpstr>Sperm </vt:lpstr>
      <vt:lpstr>Hormones</vt:lpstr>
      <vt:lpstr>Effects of Testosterone During Puberty</vt:lpstr>
      <vt:lpstr>FEMALES</vt:lpstr>
      <vt:lpstr>PowerPoint Presentation</vt:lpstr>
      <vt:lpstr>Hormones</vt:lpstr>
      <vt:lpstr>PowerPoint Presentation</vt:lpstr>
      <vt:lpstr>PowerPoint Presentation</vt:lpstr>
      <vt:lpstr>Effects of Estrogen During Puberty</vt:lpstr>
      <vt:lpstr>Implantation</vt:lpstr>
      <vt:lpstr>PowerPoint Presentation</vt:lpstr>
      <vt:lpstr>Birthing = positive feedback of oxytocin</vt:lpstr>
      <vt:lpstr>Oxytocin and milk letdown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2.1 &amp; 2.2: DNA &amp; Protein synthesis</dc:title>
  <dc:creator>Dhiman</dc:creator>
  <cp:lastModifiedBy>localadmin</cp:lastModifiedBy>
  <cp:revision>190</cp:revision>
  <dcterms:created xsi:type="dcterms:W3CDTF">2012-07-12T08:24:20Z</dcterms:created>
  <dcterms:modified xsi:type="dcterms:W3CDTF">2013-12-10T21:25:09Z</dcterms:modified>
</cp:coreProperties>
</file>