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78" r:id="rId4"/>
    <p:sldId id="279" r:id="rId5"/>
    <p:sldId id="280" r:id="rId6"/>
    <p:sldId id="281" r:id="rId7"/>
    <p:sldId id="257" r:id="rId8"/>
    <p:sldId id="259" r:id="rId9"/>
    <p:sldId id="260" r:id="rId10"/>
    <p:sldId id="261" r:id="rId11"/>
    <p:sldId id="282" r:id="rId12"/>
    <p:sldId id="283" r:id="rId13"/>
    <p:sldId id="263" r:id="rId14"/>
    <p:sldId id="262" r:id="rId15"/>
    <p:sldId id="265" r:id="rId16"/>
    <p:sldId id="264" r:id="rId17"/>
    <p:sldId id="267" r:id="rId18"/>
    <p:sldId id="266" r:id="rId19"/>
    <p:sldId id="269" r:id="rId20"/>
    <p:sldId id="271" r:id="rId21"/>
    <p:sldId id="270" r:id="rId22"/>
    <p:sldId id="272" r:id="rId23"/>
    <p:sldId id="274" r:id="rId24"/>
    <p:sldId id="275" r:id="rId25"/>
    <p:sldId id="27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7D35B2-D5C0-4EBA-B237-FB93DE7B9B67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11060D-09B0-4CAF-B67C-1C6297128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C71CA-D5F9-4A92-8575-CCAF27E33A6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2FB2-0CAC-4D1C-B9DD-BF89FBB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9/3/2019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5.wmf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8001000" cy="2584704"/>
          </a:xfrm>
        </p:spPr>
        <p:txBody>
          <a:bodyPr/>
          <a:lstStyle/>
          <a:p>
            <a:r>
              <a:rPr lang="en-US" sz="5400" dirty="0">
                <a:solidFill>
                  <a:schemeClr val="tx2">
                    <a:lumMod val="10000"/>
                  </a:schemeClr>
                </a:solidFill>
              </a:rPr>
              <a:t>Chapter 2: biological molecules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7772400" cy="150876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pH Scale</a:t>
            </a:r>
          </a:p>
        </p:txBody>
      </p:sp>
      <p:pic>
        <p:nvPicPr>
          <p:cNvPr id="4" name="Content Placeholder 3" descr="f2-17_the_ph_scale-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5952" y="228600"/>
            <a:ext cx="5337048" cy="66294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514600" y="3810000"/>
            <a:ext cx="1676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1E41-0AB2-44B7-9450-92992990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Synthesis (dehydration) &amp; Hydrolysis</a:t>
            </a:r>
            <a:endParaRPr lang="en-US" dirty="0"/>
          </a:p>
        </p:txBody>
      </p:sp>
      <p:pic>
        <p:nvPicPr>
          <p:cNvPr id="4" name="Shape 137">
            <a:extLst>
              <a:ext uri="{FF2B5EF4-FFF2-40B4-BE49-F238E27FC236}">
                <a16:creationId xmlns:a16="http://schemas.microsoft.com/office/drawing/2014/main" id="{69C884B4-3D02-41F4-BAA8-E2B3E183BF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426464"/>
            <a:ext cx="7448718" cy="5016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1A57-69A0-4512-B3AF-D0834D1E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18" y="1635156"/>
            <a:ext cx="4019382" cy="4572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simple organic molecule, exists individually</a:t>
            </a:r>
            <a:endParaRPr lang="en-US" sz="2800" dirty="0"/>
          </a:p>
          <a:p>
            <a:pPr marL="0" lvl="0" indent="0">
              <a:spcBef>
                <a:spcPts val="0"/>
              </a:spcBef>
              <a:buNone/>
            </a:pP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Polymer/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Macromolecule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many monomers linked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64CD-0394-488F-B15C-85F177EE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Examples of Monomers and Polymers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DE5942-1EA7-49A4-9E69-3541B81D9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793054"/>
              </p:ext>
            </p:extLst>
          </p:nvPr>
        </p:nvGraphicFramePr>
        <p:xfrm>
          <a:off x="914400" y="1784350"/>
          <a:ext cx="7772400" cy="28956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21236070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229651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b="1" u="none" strike="noStrike" cap="none" dirty="0"/>
                        <a:t>Polymer</a:t>
                      </a:r>
                      <a:endParaRPr sz="32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b="1" u="none" strike="noStrike" cap="none"/>
                        <a:t>Monomer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5387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 dirty="0"/>
                        <a:t>carbohydrate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/>
                        <a:t>monosaccharide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617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/>
                        <a:t>protein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/>
                        <a:t>Amino acids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6159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/>
                        <a:t>Nucleic acid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/>
                        <a:t>nucleotides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8159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/>
                        <a:t>lipids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200" u="none" strike="noStrike" cap="none" dirty="0"/>
                        <a:t>Fatty acids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5296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82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3700" dirty="0"/>
              <a:t>Monomer = glucose</a:t>
            </a:r>
          </a:p>
          <a:p>
            <a:r>
              <a:rPr lang="en-US" sz="3700" dirty="0"/>
              <a:t>Polymer </a:t>
            </a:r>
          </a:p>
          <a:p>
            <a:pPr lvl="1"/>
            <a:r>
              <a:rPr lang="en-US" sz="3300" dirty="0"/>
              <a:t>Maltose = </a:t>
            </a:r>
            <a:r>
              <a:rPr lang="en-US" sz="3300" dirty="0" err="1"/>
              <a:t>dissacharide</a:t>
            </a:r>
            <a:r>
              <a:rPr lang="en-US" sz="3300" dirty="0"/>
              <a:t>  of 2 glucose monomers</a:t>
            </a:r>
          </a:p>
          <a:p>
            <a:pPr lvl="1"/>
            <a:r>
              <a:rPr lang="en-US" sz="3300" dirty="0"/>
              <a:t>Starch = stored form of glucose in plants &amp; less branching </a:t>
            </a:r>
          </a:p>
          <a:p>
            <a:pPr lvl="1"/>
            <a:r>
              <a:rPr lang="en-US" sz="3300" dirty="0"/>
              <a:t>Glycogen = stored form of glucose in animals (liver) &amp; more branching</a:t>
            </a:r>
          </a:p>
          <a:p>
            <a:pPr lvl="1"/>
            <a:r>
              <a:rPr lang="en-US" sz="3300" dirty="0"/>
              <a:t>Cellulose</a:t>
            </a:r>
            <a:r>
              <a:rPr lang="en-US" sz="3700" dirty="0"/>
              <a:t> = =in plant cell walls for structure</a:t>
            </a:r>
          </a:p>
          <a:p>
            <a:r>
              <a:rPr lang="en-US" sz="3700" dirty="0"/>
              <a:t>Functions </a:t>
            </a:r>
          </a:p>
          <a:p>
            <a:pPr lvl="1"/>
            <a:r>
              <a:rPr lang="en-US" sz="3300" dirty="0"/>
              <a:t>Short-term energy</a:t>
            </a:r>
          </a:p>
          <a:p>
            <a:pPr lvl="1"/>
            <a:r>
              <a:rPr lang="en-US" sz="3300" dirty="0"/>
              <a:t>Stored energy</a:t>
            </a:r>
          </a:p>
          <a:p>
            <a:pPr lvl="1"/>
            <a:r>
              <a:rPr lang="en-US" sz="3300" dirty="0"/>
              <a:t>Cell-to-cell recognition</a:t>
            </a:r>
          </a:p>
          <a:p>
            <a:pPr lvl="1"/>
            <a:r>
              <a:rPr lang="en-US" sz="3300" dirty="0"/>
              <a:t>Structure in plants and some animals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Carbohydrates </a:t>
            </a:r>
            <a:r>
              <a:rPr lang="en-CA" sz="48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(CH</a:t>
            </a:r>
            <a:r>
              <a:rPr lang="en-CA" sz="4800" b="1" baseline="-25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CA" sz="48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O)</a:t>
            </a:r>
            <a:r>
              <a:rPr lang="en-CA" sz="4800" b="1" baseline="-25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glucosemolecu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06" b="10588"/>
          <a:stretch>
            <a:fillRect/>
          </a:stretch>
        </p:blipFill>
        <p:spPr>
          <a:xfrm>
            <a:off x="381000" y="304800"/>
            <a:ext cx="2057400" cy="2178424"/>
          </a:xfrm>
        </p:spPr>
      </p:pic>
      <p:pic>
        <p:nvPicPr>
          <p:cNvPr id="7" name="Picture 18" descr="glycogen_stru_1_c_la_739"/>
          <p:cNvPicPr>
            <a:picLocks noChangeAspect="1" noChangeArrowheads="1"/>
          </p:cNvPicPr>
          <p:nvPr/>
        </p:nvPicPr>
        <p:blipFill>
          <a:blip r:embed="rId3" cstate="print"/>
          <a:srcRect t="2352" b="50613"/>
          <a:stretch>
            <a:fillRect/>
          </a:stretch>
        </p:blipFill>
        <p:spPr>
          <a:xfrm>
            <a:off x="3124200" y="152400"/>
            <a:ext cx="5390145" cy="3048001"/>
          </a:xfrm>
          <a:prstGeom prst="rect">
            <a:avLst/>
          </a:prstGeom>
          <a:noFill/>
          <a:ln/>
        </p:spPr>
      </p:pic>
      <p:pic>
        <p:nvPicPr>
          <p:cNvPr id="6" name="Picture 17" descr="starch_structure_1_c_la_739"/>
          <p:cNvPicPr>
            <a:picLocks noChangeAspect="1" noChangeArrowheads="1"/>
          </p:cNvPicPr>
          <p:nvPr/>
        </p:nvPicPr>
        <p:blipFill>
          <a:blip r:embed="rId4" cstate="print"/>
          <a:srcRect t="2381" b="52381"/>
          <a:stretch>
            <a:fillRect/>
          </a:stretch>
        </p:blipFill>
        <p:spPr>
          <a:xfrm>
            <a:off x="152400" y="2895600"/>
            <a:ext cx="5114120" cy="2895600"/>
          </a:xfrm>
          <a:prstGeom prst="rect">
            <a:avLst/>
          </a:prstGeom>
          <a:noFill/>
          <a:ln/>
        </p:spPr>
      </p:pic>
      <p:pic>
        <p:nvPicPr>
          <p:cNvPr id="8" name="Picture 19" descr="cellulose_stru_1_c_la_739"/>
          <p:cNvPicPr>
            <a:picLocks noChangeAspect="1" noChangeArrowheads="1"/>
          </p:cNvPicPr>
          <p:nvPr/>
        </p:nvPicPr>
        <p:blipFill>
          <a:blip r:embed="rId5" cstate="print"/>
          <a:srcRect l="10452" t="52962" r="16385" b="2940"/>
          <a:stretch>
            <a:fillRect/>
          </a:stretch>
        </p:blipFill>
        <p:spPr>
          <a:xfrm>
            <a:off x="4800600" y="4572000"/>
            <a:ext cx="4045938" cy="2286000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15240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Glycogen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Cellulose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Glucose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 lnSpcReduction="10000"/>
          </a:bodyPr>
          <a:lstStyle/>
          <a:p>
            <a:r>
              <a:rPr lang="en-US" sz="3700" dirty="0"/>
              <a:t>Monomer = glycerol and fatty acids</a:t>
            </a:r>
          </a:p>
          <a:p>
            <a:r>
              <a:rPr lang="en-US" sz="3700" dirty="0"/>
              <a:t>Polymer </a:t>
            </a:r>
          </a:p>
          <a:p>
            <a:pPr lvl="1"/>
            <a:r>
              <a:rPr lang="en-US" sz="3300" dirty="0" err="1"/>
              <a:t>Trigylceride</a:t>
            </a:r>
            <a:r>
              <a:rPr lang="en-US" sz="3300" dirty="0"/>
              <a:t> (Neutral Fat) = long-term energy source: ex. Body fat</a:t>
            </a:r>
          </a:p>
          <a:p>
            <a:pPr lvl="1"/>
            <a:r>
              <a:rPr lang="en-US" sz="3300" dirty="0"/>
              <a:t>Phospholipids = forms plasma membranes and regulated movement of molecules in/out of cell</a:t>
            </a:r>
          </a:p>
          <a:p>
            <a:pPr lvl="1"/>
            <a:r>
              <a:rPr lang="en-US" sz="3300" dirty="0"/>
              <a:t>Steroids = derived from cholesterol and are chemical messengers: ex. Testosterone, estrogen</a:t>
            </a:r>
            <a:endParaRPr lang="en-US" sz="37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Lipids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turated FA"/>
          <p:cNvPicPr>
            <a:picLocks noChangeAspect="1" noChangeArrowheads="1"/>
          </p:cNvPicPr>
          <p:nvPr/>
        </p:nvPicPr>
        <p:blipFill>
          <a:blip r:embed="rId2" cstate="print"/>
          <a:srcRect b="51351"/>
          <a:stretch>
            <a:fillRect/>
          </a:stretch>
        </p:blipFill>
        <p:spPr>
          <a:xfrm>
            <a:off x="381000" y="152400"/>
            <a:ext cx="4167090" cy="1371600"/>
          </a:xfrm>
          <a:prstGeom prst="rect">
            <a:avLst/>
          </a:prstGeom>
        </p:spPr>
      </p:pic>
      <p:pic>
        <p:nvPicPr>
          <p:cNvPr id="5" name="Picture 5" descr="Saturated FA"/>
          <p:cNvPicPr>
            <a:picLocks noChangeAspect="1" noChangeArrowheads="1"/>
          </p:cNvPicPr>
          <p:nvPr/>
        </p:nvPicPr>
        <p:blipFill>
          <a:blip r:embed="rId2" cstate="print"/>
          <a:srcRect t="51351"/>
          <a:stretch>
            <a:fillRect/>
          </a:stretch>
        </p:blipFill>
        <p:spPr>
          <a:xfrm>
            <a:off x="4648200" y="152400"/>
            <a:ext cx="4167090" cy="1371600"/>
          </a:xfrm>
          <a:prstGeom prst="rect">
            <a:avLst/>
          </a:prstGeom>
        </p:spPr>
      </p:pic>
      <p:pic>
        <p:nvPicPr>
          <p:cNvPr id="6" name="Picture 7" descr="phospholipids_form_c_la_739"/>
          <p:cNvPicPr>
            <a:picLocks noChangeAspect="1" noChangeArrowheads="1"/>
          </p:cNvPicPr>
          <p:nvPr/>
        </p:nvPicPr>
        <p:blipFill>
          <a:blip r:embed="rId3" cstate="print"/>
          <a:srcRect l="9724" t="38958" r="67227" b="31265"/>
          <a:stretch>
            <a:fillRect/>
          </a:stretch>
        </p:blipFill>
        <p:spPr>
          <a:xfrm>
            <a:off x="381000" y="1828800"/>
            <a:ext cx="2209800" cy="3683000"/>
          </a:xfrm>
          <a:prstGeom prst="rect">
            <a:avLst/>
          </a:prstGeom>
          <a:noFill/>
          <a:ln/>
        </p:spPr>
      </p:pic>
      <p:cxnSp>
        <p:nvCxnSpPr>
          <p:cNvPr id="8" name="Straight Arrow Connector 7"/>
          <p:cNvCxnSpPr/>
          <p:nvPr/>
        </p:nvCxnSpPr>
        <p:spPr>
          <a:xfrm flipH="1">
            <a:off x="2438400" y="2133600"/>
            <a:ext cx="1219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14600" y="3124200"/>
            <a:ext cx="14478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steroids_c_la_739"/>
          <p:cNvPicPr>
            <a:picLocks noChangeAspect="1" noChangeArrowheads="1"/>
          </p:cNvPicPr>
          <p:nvPr/>
        </p:nvPicPr>
        <p:blipFill>
          <a:blip r:embed="rId4" cstate="print"/>
          <a:srcRect t="2596" r="-442" b="9140"/>
          <a:stretch>
            <a:fillRect/>
          </a:stretch>
        </p:blipFill>
        <p:spPr>
          <a:xfrm>
            <a:off x="304800" y="5257800"/>
            <a:ext cx="4235823" cy="1600200"/>
          </a:xfrm>
          <a:prstGeom prst="rect">
            <a:avLst/>
          </a:prstGeom>
          <a:noFill/>
          <a:ln/>
        </p:spPr>
      </p:pic>
      <p:pic>
        <p:nvPicPr>
          <p:cNvPr id="12" name="Picture 8" descr="degradation_molecul_c_la_739"/>
          <p:cNvPicPr>
            <a:picLocks noChangeAspect="1" noChangeArrowheads="1"/>
          </p:cNvPicPr>
          <p:nvPr/>
        </p:nvPicPr>
        <p:blipFill>
          <a:blip r:embed="rId5" cstate="print"/>
          <a:srcRect r="87709" b="10934"/>
          <a:stretch>
            <a:fillRect/>
          </a:stretch>
        </p:blipFill>
        <p:spPr>
          <a:xfrm>
            <a:off x="7924800" y="1295400"/>
            <a:ext cx="1219200" cy="3103418"/>
          </a:xfrm>
          <a:prstGeom prst="rect">
            <a:avLst/>
          </a:prstGeom>
          <a:noFill/>
          <a:ln/>
        </p:spPr>
      </p:pic>
      <p:pic>
        <p:nvPicPr>
          <p:cNvPr id="13" name="Picture 8" descr="degradation_molecul_c_la_739"/>
          <p:cNvPicPr>
            <a:picLocks noChangeAspect="1" noChangeArrowheads="1"/>
          </p:cNvPicPr>
          <p:nvPr/>
        </p:nvPicPr>
        <p:blipFill>
          <a:blip r:embed="rId5" cstate="print"/>
          <a:srcRect l="58101" t="6362" r="9497" b="14115"/>
          <a:stretch>
            <a:fillRect/>
          </a:stretch>
        </p:blipFill>
        <p:spPr>
          <a:xfrm>
            <a:off x="4495800" y="3886200"/>
            <a:ext cx="3429000" cy="2956034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36576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Hydrophillic</a:t>
            </a:r>
            <a:r>
              <a:rPr lang="en-US" dirty="0"/>
              <a:t> (polar)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2895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Hydrophobic (non-polar)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Saturated fatty acid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1524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Unsaturated fatty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3505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Triglycerides (Neutral Fat)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541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Steroids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4800" y="4343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glycerol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sz="3700" dirty="0"/>
              <a:t>Monomer = amino acids</a:t>
            </a:r>
          </a:p>
          <a:p>
            <a:r>
              <a:rPr lang="en-US" sz="3700" dirty="0"/>
              <a:t>Functions </a:t>
            </a:r>
          </a:p>
          <a:p>
            <a:pPr lvl="1"/>
            <a:r>
              <a:rPr lang="en-US" sz="3300" dirty="0"/>
              <a:t>Transport molecules = through cell membranes and in the blood (oxygen on </a:t>
            </a:r>
            <a:r>
              <a:rPr lang="en-US" sz="3300" dirty="0" err="1"/>
              <a:t>Hemogblobin</a:t>
            </a:r>
            <a:r>
              <a:rPr lang="en-US" sz="3300" dirty="0"/>
              <a:t>)</a:t>
            </a:r>
          </a:p>
          <a:p>
            <a:pPr lvl="1"/>
            <a:r>
              <a:rPr lang="en-US" sz="3300" dirty="0"/>
              <a:t>Provide structure: ex. Keratin in hair and nails</a:t>
            </a:r>
          </a:p>
          <a:p>
            <a:pPr lvl="1"/>
            <a:r>
              <a:rPr lang="en-US" sz="3300" dirty="0"/>
              <a:t>Provide movement: ex. Myosin &amp; </a:t>
            </a:r>
            <a:r>
              <a:rPr lang="en-US" sz="3300" dirty="0" err="1"/>
              <a:t>actin</a:t>
            </a:r>
            <a:r>
              <a:rPr lang="en-US" sz="3300" dirty="0"/>
              <a:t> in muscles</a:t>
            </a:r>
          </a:p>
          <a:p>
            <a:pPr lvl="1"/>
            <a:r>
              <a:rPr lang="en-US" sz="3300" dirty="0"/>
              <a:t>Speed up chemical reactions: ex. Enzymes</a:t>
            </a:r>
          </a:p>
          <a:p>
            <a:pPr lvl="1"/>
            <a:r>
              <a:rPr lang="en-US" sz="3300" dirty="0"/>
              <a:t>Are chemical messengers: ex. Hormones like insulin</a:t>
            </a:r>
          </a:p>
          <a:p>
            <a:pPr lvl="1"/>
            <a:r>
              <a:rPr lang="en-US" sz="3300" dirty="0"/>
              <a:t>Allow for cell-to-cell identification</a:t>
            </a:r>
          </a:p>
          <a:p>
            <a:pPr lvl="1"/>
            <a:r>
              <a:rPr lang="en-US" sz="3300" dirty="0"/>
              <a:t>Help with immunity: ex. Antibodies are proteins</a:t>
            </a:r>
            <a:endParaRPr lang="en-US" sz="37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Proteins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ino_acid_structur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4067176" cy="2133600"/>
          </a:xfrm>
          <a:prstGeom prst="rect">
            <a:avLst/>
          </a:prstGeom>
        </p:spPr>
      </p:pic>
      <p:pic>
        <p:nvPicPr>
          <p:cNvPr id="5" name="Picture 4" descr="aa synthesis to dipept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667000"/>
            <a:ext cx="5114925" cy="2209800"/>
          </a:xfrm>
          <a:prstGeom prst="rect">
            <a:avLst/>
          </a:prstGeom>
        </p:spPr>
      </p:pic>
      <p:pic>
        <p:nvPicPr>
          <p:cNvPr id="7" name="Picture 6" descr="aa condensation synth to dipeptide.gif"/>
          <p:cNvPicPr>
            <a:picLocks noChangeAspect="1"/>
          </p:cNvPicPr>
          <p:nvPr/>
        </p:nvPicPr>
        <p:blipFill>
          <a:blip r:embed="rId4" cstate="print"/>
          <a:srcRect l="13793" t="56113" r="12226" b="12288"/>
          <a:stretch>
            <a:fillRect/>
          </a:stretch>
        </p:blipFill>
        <p:spPr>
          <a:xfrm>
            <a:off x="1905000" y="5181600"/>
            <a:ext cx="5494867" cy="1676400"/>
          </a:xfrm>
          <a:prstGeom prst="rect">
            <a:avLst/>
          </a:prstGeom>
        </p:spPr>
      </p:pic>
      <p:pic>
        <p:nvPicPr>
          <p:cNvPr id="8" name="Picture 7" descr="amino_acid_structur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1000"/>
            <a:ext cx="4114800" cy="215858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038600" y="1524000"/>
            <a:ext cx="9144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267200" y="4114800"/>
            <a:ext cx="381000" cy="1524000"/>
          </a:xfrm>
          <a:prstGeom prst="downArrow">
            <a:avLst>
              <a:gd name="adj1" fmla="val 56363"/>
              <a:gd name="adj2" fmla="val 111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228600"/>
            <a:ext cx="252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Amino acids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399" y="1752600"/>
            <a:ext cx="187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Amine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9" y="1752600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Acid (carboxyl) group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799" y="2362200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Remainder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799" y="5562600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dipeptide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599" y="4343400"/>
            <a:ext cx="299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Condensation 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6477000"/>
            <a:ext cx="177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Peptide bond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61722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6248400"/>
            <a:ext cx="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29000" y="6248400"/>
            <a:ext cx="0" cy="152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evels_of_protein_o_c_la_739"/>
          <p:cNvPicPr>
            <a:picLocks noChangeAspect="1" noChangeArrowheads="1"/>
          </p:cNvPicPr>
          <p:nvPr/>
        </p:nvPicPr>
        <p:blipFill>
          <a:blip r:embed="rId2" cstate="print"/>
          <a:srcRect t="4462"/>
          <a:stretch>
            <a:fillRect/>
          </a:stretch>
        </p:blipFill>
        <p:spPr>
          <a:xfrm>
            <a:off x="457200" y="380999"/>
            <a:ext cx="8382000" cy="6477001"/>
          </a:xfrm>
          <a:prstGeom prst="rect">
            <a:avLst/>
          </a:prstGeom>
          <a:noFill/>
          <a:ln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600" y="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Protein</a:t>
            </a:r>
            <a:r>
              <a:rPr kumimoji="0" lang="en-US" sz="4000" b="0" i="0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Levels of Structure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4032-3485-487C-8531-EEE910F4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Background 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FDD3-B024-4EAE-BACA-D3DE165A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92">
            <a:extLst>
              <a:ext uri="{FF2B5EF4-FFF2-40B4-BE49-F238E27FC236}">
                <a16:creationId xmlns:a16="http://schemas.microsoft.com/office/drawing/2014/main" id="{ED24D2B1-F0F1-4AB1-8E75-FC4E99405D6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308" y="1340767"/>
            <a:ext cx="3469668" cy="259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3">
            <a:extLst>
              <a:ext uri="{FF2B5EF4-FFF2-40B4-BE49-F238E27FC236}">
                <a16:creationId xmlns:a16="http://schemas.microsoft.com/office/drawing/2014/main" id="{28AFB3DD-E43A-4185-8AE9-F2A316089A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6540"/>
          <a:stretch/>
        </p:blipFill>
        <p:spPr>
          <a:xfrm>
            <a:off x="4430353" y="1340768"/>
            <a:ext cx="3600400" cy="245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4">
            <a:extLst>
              <a:ext uri="{FF2B5EF4-FFF2-40B4-BE49-F238E27FC236}">
                <a16:creationId xmlns:a16="http://schemas.microsoft.com/office/drawing/2014/main" id="{C9EC5FF6-3561-471F-BB51-ED5988C43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316" y="4005063"/>
            <a:ext cx="3397660" cy="254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5">
            <a:extLst>
              <a:ext uri="{FF2B5EF4-FFF2-40B4-BE49-F238E27FC236}">
                <a16:creationId xmlns:a16="http://schemas.microsoft.com/office/drawing/2014/main" id="{B6CD7ED9-3974-4D92-96CC-CAFA391D0A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962583"/>
            <a:ext cx="3458753" cy="2590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95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3700" dirty="0"/>
              <a:t>Monomer = nucleotides (phosphate group, pentose sugar, nitrogenous base)</a:t>
            </a:r>
          </a:p>
          <a:p>
            <a:r>
              <a:rPr lang="en-US" sz="3700" dirty="0"/>
              <a:t>Polymers </a:t>
            </a:r>
          </a:p>
          <a:p>
            <a:pPr lvl="1"/>
            <a:r>
              <a:rPr lang="en-US" sz="3300" dirty="0"/>
              <a:t>DNA (Deoxyribonucleic Acid)</a:t>
            </a:r>
          </a:p>
          <a:p>
            <a:pPr lvl="1"/>
            <a:r>
              <a:rPr lang="en-US" sz="3300" dirty="0"/>
              <a:t>RNA (Ribonucleic Acid)</a:t>
            </a:r>
          </a:p>
          <a:p>
            <a:pPr lvl="1"/>
            <a:r>
              <a:rPr lang="en-US" sz="3300" dirty="0"/>
              <a:t>ATP (Adenosine Triphosphate)</a:t>
            </a:r>
          </a:p>
          <a:p>
            <a:r>
              <a:rPr lang="en-US" sz="3700" dirty="0"/>
              <a:t>Functions</a:t>
            </a:r>
          </a:p>
          <a:p>
            <a:pPr lvl="1"/>
            <a:r>
              <a:rPr lang="en-US" sz="3300" dirty="0"/>
              <a:t>Replication, cell division, directing cell functions, gene expression for protein synthesis, mutations</a:t>
            </a:r>
          </a:p>
          <a:p>
            <a:pPr lvl="1"/>
            <a:r>
              <a:rPr lang="en-US" sz="3300" dirty="0"/>
              <a:t>Protein synthesis</a:t>
            </a:r>
          </a:p>
          <a:p>
            <a:pPr lvl="1"/>
            <a:r>
              <a:rPr lang="en-US" sz="3300" dirty="0"/>
              <a:t>Energy for cell functions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Nucleic Acids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tp_reaction_c_la_739"/>
          <p:cNvPicPr>
            <a:picLocks noChangeAspect="1" noChangeArrowheads="1"/>
          </p:cNvPicPr>
          <p:nvPr/>
        </p:nvPicPr>
        <p:blipFill>
          <a:blip r:embed="rId2" cstate="print"/>
          <a:srcRect t="29783" r="66519" b="25543"/>
          <a:stretch>
            <a:fillRect/>
          </a:stretch>
        </p:blipFill>
        <p:spPr bwMode="auto">
          <a:xfrm>
            <a:off x="6553200" y="4114800"/>
            <a:ext cx="1524000" cy="457200"/>
          </a:xfrm>
          <a:prstGeom prst="rect">
            <a:avLst/>
          </a:prstGeom>
          <a:noFill/>
        </p:spPr>
      </p:pic>
      <p:pic>
        <p:nvPicPr>
          <p:cNvPr id="3" name="Picture 8" descr="overview_of_dna_str_c_la_739"/>
          <p:cNvPicPr>
            <a:picLocks noChangeAspect="1" noChangeArrowheads="1"/>
          </p:cNvPicPr>
          <p:nvPr/>
        </p:nvPicPr>
        <p:blipFill>
          <a:blip r:embed="rId3" cstate="print"/>
          <a:srcRect l="34597" t="3832" r="48663" b="6108"/>
          <a:stretch>
            <a:fillRect/>
          </a:stretch>
        </p:blipFill>
        <p:spPr>
          <a:xfrm rot="2148523">
            <a:off x="5273544" y="2512195"/>
            <a:ext cx="667966" cy="2092960"/>
          </a:xfrm>
          <a:prstGeom prst="rect">
            <a:avLst/>
          </a:prstGeom>
          <a:noFill/>
          <a:ln/>
        </p:spPr>
      </p:pic>
      <p:pic>
        <p:nvPicPr>
          <p:cNvPr id="4" name="Picture 9" descr="nitrogen_containing_c_la_739"/>
          <p:cNvPicPr>
            <a:picLocks noChangeAspect="1" noChangeArrowheads="1"/>
          </p:cNvPicPr>
          <p:nvPr/>
        </p:nvPicPr>
        <p:blipFill>
          <a:blip r:embed="rId4" cstate="print"/>
          <a:srcRect l="50049" r="15542" b="17714"/>
          <a:stretch>
            <a:fillRect/>
          </a:stretch>
        </p:blipFill>
        <p:spPr>
          <a:xfrm>
            <a:off x="5867400" y="4800600"/>
            <a:ext cx="914400" cy="997527"/>
          </a:xfrm>
          <a:prstGeom prst="rect">
            <a:avLst/>
          </a:prstGeom>
          <a:noFill/>
          <a:ln/>
        </p:spPr>
      </p:pic>
      <p:pic>
        <p:nvPicPr>
          <p:cNvPr id="5" name="Picture 4" descr="RNA_structure.jpg"/>
          <p:cNvPicPr>
            <a:picLocks noChangeAspect="1"/>
          </p:cNvPicPr>
          <p:nvPr/>
        </p:nvPicPr>
        <p:blipFill>
          <a:blip r:embed="rId5" cstate="print"/>
          <a:srcRect l="52610" b="5793"/>
          <a:stretch>
            <a:fillRect/>
          </a:stretch>
        </p:blipFill>
        <p:spPr>
          <a:xfrm rot="2253560">
            <a:off x="6917461" y="5294249"/>
            <a:ext cx="807922" cy="1469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180344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Nucleotide</a:t>
            </a:r>
          </a:p>
          <a:p>
            <a:endParaRPr lang="en-US" sz="2400" dirty="0"/>
          </a:p>
          <a:p>
            <a:r>
              <a:rPr lang="en-US" sz="2400" dirty="0"/>
              <a:t>RNA</a:t>
            </a:r>
          </a:p>
          <a:p>
            <a:endParaRPr lang="en-US" sz="2400" dirty="0"/>
          </a:p>
          <a:p>
            <a:r>
              <a:rPr lang="en-US" sz="2400" dirty="0"/>
              <a:t>ATP</a:t>
            </a:r>
          </a:p>
          <a:p>
            <a:endParaRPr lang="en-US" sz="2400" dirty="0"/>
          </a:p>
          <a:p>
            <a:r>
              <a:rPr lang="en-US" sz="2400" dirty="0"/>
              <a:t>DNA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</a:rPr>
              <a:t>Draw a line to match name to image</a:t>
            </a:r>
          </a:p>
        </p:txBody>
      </p:sp>
      <p:pic>
        <p:nvPicPr>
          <p:cNvPr id="9" name="Picture 7" descr="dna_structure_compa_tb_739"/>
          <p:cNvPicPr>
            <a:picLocks noChangeAspect="1" noChangeArrowheads="1"/>
          </p:cNvPicPr>
          <p:nvPr/>
        </p:nvPicPr>
        <p:blipFill>
          <a:blip r:embed="rId6" cstate="print"/>
          <a:srcRect t="8094"/>
          <a:stretch>
            <a:fillRect/>
          </a:stretch>
        </p:blipFill>
        <p:spPr>
          <a:xfrm>
            <a:off x="914400" y="0"/>
            <a:ext cx="7216208" cy="27432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_base_pairing-01_01_03a.jpg"/>
          <p:cNvPicPr>
            <a:picLocks noChangeAspect="1"/>
          </p:cNvPicPr>
          <p:nvPr/>
        </p:nvPicPr>
        <p:blipFill>
          <a:blip r:embed="rId2" cstate="print"/>
          <a:srcRect l="18103" t="50000" r="58621" b="22519"/>
          <a:stretch>
            <a:fillRect/>
          </a:stretch>
        </p:blipFill>
        <p:spPr>
          <a:xfrm>
            <a:off x="0" y="5029200"/>
            <a:ext cx="2057400" cy="1828800"/>
          </a:xfrm>
          <a:prstGeom prst="rect">
            <a:avLst/>
          </a:prstGeom>
        </p:spPr>
      </p:pic>
      <p:pic>
        <p:nvPicPr>
          <p:cNvPr id="4" name="Picture 3" descr="dna-double-helix-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5175" cy="3295650"/>
          </a:xfrm>
          <a:prstGeom prst="rect">
            <a:avLst/>
          </a:prstGeom>
        </p:spPr>
      </p:pic>
      <p:pic>
        <p:nvPicPr>
          <p:cNvPr id="11" name="Picture 10" descr="DNA_base_pairing-01_01_03a.jpg"/>
          <p:cNvPicPr>
            <a:picLocks noChangeAspect="1"/>
          </p:cNvPicPr>
          <p:nvPr/>
        </p:nvPicPr>
        <p:blipFill>
          <a:blip r:embed="rId2" cstate="print"/>
          <a:srcRect l="50000" t="50000" r="26724" b="22519"/>
          <a:stretch>
            <a:fillRect/>
          </a:stretch>
        </p:blipFill>
        <p:spPr>
          <a:xfrm>
            <a:off x="4038600" y="5029200"/>
            <a:ext cx="2057400" cy="1828800"/>
          </a:xfrm>
          <a:prstGeom prst="rect">
            <a:avLst/>
          </a:prstGeom>
        </p:spPr>
      </p:pic>
      <p:pic>
        <p:nvPicPr>
          <p:cNvPr id="12" name="Picture 11" descr="DNA_base_pairing-01_01_03a.jpg"/>
          <p:cNvPicPr>
            <a:picLocks noChangeAspect="1"/>
          </p:cNvPicPr>
          <p:nvPr/>
        </p:nvPicPr>
        <p:blipFill>
          <a:blip r:embed="rId2" cstate="print"/>
          <a:srcRect l="26724" t="50000" r="50862" b="22519"/>
          <a:stretch>
            <a:fillRect/>
          </a:stretch>
        </p:blipFill>
        <p:spPr>
          <a:xfrm>
            <a:off x="2057400" y="5029200"/>
            <a:ext cx="1981200" cy="1828800"/>
          </a:xfrm>
          <a:prstGeom prst="rect">
            <a:avLst/>
          </a:prstGeom>
        </p:spPr>
      </p:pic>
      <p:pic>
        <p:nvPicPr>
          <p:cNvPr id="13" name="Picture 12" descr="DNA_base_pairing-01_01_03a.jpg"/>
          <p:cNvPicPr>
            <a:picLocks noChangeAspect="1"/>
          </p:cNvPicPr>
          <p:nvPr/>
        </p:nvPicPr>
        <p:blipFill>
          <a:blip r:embed="rId2" cstate="print"/>
          <a:srcRect l="58621" t="50000" r="18966" b="22519"/>
          <a:stretch>
            <a:fillRect/>
          </a:stretch>
        </p:blipFill>
        <p:spPr>
          <a:xfrm>
            <a:off x="6096000" y="5029200"/>
            <a:ext cx="1981200" cy="1828800"/>
          </a:xfrm>
          <a:prstGeom prst="rect">
            <a:avLst/>
          </a:prstGeom>
        </p:spPr>
      </p:pic>
      <p:pic>
        <p:nvPicPr>
          <p:cNvPr id="14" name="Picture 13" descr="DNA_base_pairing-01_01_03a.jpg"/>
          <p:cNvPicPr>
            <a:picLocks noChangeAspect="1"/>
          </p:cNvPicPr>
          <p:nvPr/>
        </p:nvPicPr>
        <p:blipFill>
          <a:blip r:embed="rId2" cstate="print"/>
          <a:srcRect l="33620" t="50000" r="56896" b="22519"/>
          <a:stretch>
            <a:fillRect/>
          </a:stretch>
        </p:blipFill>
        <p:spPr>
          <a:xfrm>
            <a:off x="8077200" y="5029200"/>
            <a:ext cx="838200" cy="1828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962400" y="0"/>
            <a:ext cx="4953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Complimentary Base Pairing</a:t>
            </a:r>
          </a:p>
          <a:p>
            <a:endParaRPr lang="en-US" sz="2400" dirty="0"/>
          </a:p>
          <a:p>
            <a:r>
              <a:rPr lang="en-US" sz="2400" dirty="0"/>
              <a:t>Adenine pairs with Thymine with 2 hydrogen bonds</a:t>
            </a:r>
          </a:p>
          <a:p>
            <a:endParaRPr lang="en-US" sz="2400" dirty="0"/>
          </a:p>
          <a:p>
            <a:r>
              <a:rPr lang="en-US" sz="2400" dirty="0"/>
              <a:t>Guanine pairs with Cytosine with 3 hydrogen bonds</a:t>
            </a:r>
          </a:p>
          <a:p>
            <a:endParaRPr lang="en-US" sz="2400" dirty="0"/>
          </a:p>
          <a:p>
            <a:r>
              <a:rPr lang="en-US" sz="2400" dirty="0"/>
              <a:t>Adenine and Guanine are </a:t>
            </a:r>
            <a:r>
              <a:rPr lang="en-US" sz="2400" dirty="0" err="1"/>
              <a:t>purine</a:t>
            </a:r>
            <a:r>
              <a:rPr lang="en-US" sz="2400" dirty="0"/>
              <a:t> bases with a double ring structure</a:t>
            </a:r>
          </a:p>
          <a:p>
            <a:r>
              <a:rPr lang="en-US" sz="2400" dirty="0"/>
              <a:t>Thymine and Cytosine are </a:t>
            </a:r>
            <a:r>
              <a:rPr lang="en-US" sz="2400" dirty="0" err="1"/>
              <a:t>pyrimidine</a:t>
            </a:r>
            <a:r>
              <a:rPr lang="en-US" sz="2400" dirty="0"/>
              <a:t> bases with single ring structure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3581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Write the complimentary strand to the DNA strand given below.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172200" y="22098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8600" y="3429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52800" y="39624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48400" y="4191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48400" y="6096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4800" y="59436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52800" y="6096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7</a:t>
            </a:r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09600" y="1981200"/>
          <a:ext cx="20097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3" imgW="2734057" imgH="1952898" progId="PBrush">
                  <p:embed/>
                </p:oleObj>
              </mc:Choice>
              <mc:Fallback>
                <p:oleObj name="Bitmap Image" r:id="rId3" imgW="2734057" imgH="1952898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2009775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85800" y="4495800"/>
          <a:ext cx="20097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map Image" r:id="rId5" imgW="2572109" imgH="1819529" progId="PBrush">
                  <p:embed/>
                </p:oleObj>
              </mc:Choice>
              <mc:Fallback>
                <p:oleObj name="Bitmap Image" r:id="rId5" imgW="2572109" imgH="181952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2009775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553200" y="5181600"/>
          <a:ext cx="20097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7" imgW="3610479" imgH="1571844" progId="PBrush">
                  <p:embed/>
                </p:oleObj>
              </mc:Choice>
              <mc:Fallback>
                <p:oleObj name="Bitmap Image" r:id="rId7" imgW="3610479" imgH="1571844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81600"/>
                        <a:ext cx="20097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7600" y="2438400"/>
          <a:ext cx="20097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9" imgW="2657846" imgH="2029108" progId="PBrush">
                  <p:embed/>
                </p:oleObj>
              </mc:Choice>
              <mc:Fallback>
                <p:oleObj name="Bitmap Image" r:id="rId9" imgW="2657846" imgH="202910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38400"/>
                        <a:ext cx="200977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3200400"/>
            <a:ext cx="1552575" cy="87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77000" y="381000"/>
          <a:ext cx="20097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12" imgW="2010056" imgH="1809524" progId="PBrush">
                  <p:embed/>
                </p:oleObj>
              </mc:Choice>
              <mc:Fallback>
                <p:oleObj name="Bitmap Image" r:id="rId12" imgW="2010056" imgH="180952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"/>
                        <a:ext cx="2009775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124200" y="4876800"/>
          <a:ext cx="3048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14" imgW="3057143" imgH="952633" progId="PBrush">
                  <p:embed/>
                </p:oleObj>
              </mc:Choice>
              <mc:Fallback>
                <p:oleObj name="Bitmap Image" r:id="rId14" imgW="3057143" imgH="95263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0"/>
                        <a:ext cx="304800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6" cstate="print"/>
          <a:srcRect b="39409"/>
          <a:stretch>
            <a:fillRect/>
          </a:stretch>
        </p:blipFill>
        <p:spPr bwMode="auto">
          <a:xfrm>
            <a:off x="3276600" y="381000"/>
            <a:ext cx="2636838" cy="106679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228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Identify each of these molecules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76600" y="1524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solidFill>
                  <a:sysClr val="windowText" lastClr="00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239000" y="2209800"/>
          <a:ext cx="1143000" cy="425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Picture" r:id="rId3" imgW="259080" imgH="963168" progId="Word.Picture.8">
                  <p:embed/>
                </p:oleObj>
              </mc:Choice>
              <mc:Fallback>
                <p:oleObj name="Picture" r:id="rId3" imgW="259080" imgH="963168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1143000" cy="425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04800" y="381000"/>
          <a:ext cx="341052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Picture" r:id="rId5" imgW="3496056" imgH="554736" progId="Word.Picture.8">
                  <p:embed/>
                </p:oleObj>
              </mc:Choice>
              <mc:Fallback>
                <p:oleObj name="Picture" r:id="rId5" imgW="3496056" imgH="554736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341052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838200" y="2819400"/>
          <a:ext cx="1752600" cy="180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Picture" r:id="rId7" imgW="1106424" imgH="1143000" progId="Word.Picture.8">
                  <p:embed/>
                </p:oleObj>
              </mc:Choice>
              <mc:Fallback>
                <p:oleObj name="Picture" r:id="rId7" imgW="1106424" imgH="114300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1752600" cy="1804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533400"/>
            <a:ext cx="4141355" cy="12954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685800" y="14478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3400" y="18288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0600" y="5715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4953000"/>
            <a:ext cx="2667000" cy="762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ino_acid_structure_4.jpg"/>
          <p:cNvPicPr>
            <a:picLocks noChangeAspect="1"/>
          </p:cNvPicPr>
          <p:nvPr/>
        </p:nvPicPr>
        <p:blipFill>
          <a:blip r:embed="rId2" cstate="print"/>
          <a:srcRect l="38889" t="63542" r="44445" b="4687"/>
          <a:stretch>
            <a:fillRect/>
          </a:stretch>
        </p:blipFill>
        <p:spPr>
          <a:xfrm>
            <a:off x="533400" y="1447800"/>
            <a:ext cx="685800" cy="685800"/>
          </a:xfrm>
          <a:prstGeom prst="rect">
            <a:avLst/>
          </a:prstGeom>
        </p:spPr>
      </p:pic>
      <p:pic>
        <p:nvPicPr>
          <p:cNvPr id="4" name="Picture 3" descr="amino_acid_structure_4.jpg"/>
          <p:cNvPicPr>
            <a:picLocks noChangeAspect="1"/>
          </p:cNvPicPr>
          <p:nvPr/>
        </p:nvPicPr>
        <p:blipFill>
          <a:blip r:embed="rId2" cstate="print"/>
          <a:srcRect l="5621" t="7143" r="66276" b="35714"/>
          <a:stretch>
            <a:fillRect/>
          </a:stretch>
        </p:blipFill>
        <p:spPr>
          <a:xfrm>
            <a:off x="7467600" y="3657600"/>
            <a:ext cx="1143000" cy="1219200"/>
          </a:xfrm>
          <a:prstGeom prst="rect">
            <a:avLst/>
          </a:prstGeom>
        </p:spPr>
      </p:pic>
      <p:pic>
        <p:nvPicPr>
          <p:cNvPr id="5" name="Picture 4" descr="amino_acid_structure_4.jpg"/>
          <p:cNvPicPr>
            <a:picLocks noChangeAspect="1"/>
          </p:cNvPicPr>
          <p:nvPr/>
        </p:nvPicPr>
        <p:blipFill>
          <a:blip r:embed="rId2" cstate="print"/>
          <a:srcRect l="37471" t="35714" r="45669" b="32143"/>
          <a:stretch>
            <a:fillRect/>
          </a:stretch>
        </p:blipFill>
        <p:spPr>
          <a:xfrm>
            <a:off x="533400" y="5029200"/>
            <a:ext cx="685800" cy="685800"/>
          </a:xfrm>
          <a:prstGeom prst="rect">
            <a:avLst/>
          </a:prstGeom>
        </p:spPr>
      </p:pic>
      <p:pic>
        <p:nvPicPr>
          <p:cNvPr id="6" name="Picture 5" descr="amino_acid_structure_4.jpg"/>
          <p:cNvPicPr>
            <a:picLocks noChangeAspect="1"/>
          </p:cNvPicPr>
          <p:nvPr/>
        </p:nvPicPr>
        <p:blipFill>
          <a:blip r:embed="rId2" cstate="print"/>
          <a:srcRect l="39345" t="7143" r="45669" b="60715"/>
          <a:stretch>
            <a:fillRect/>
          </a:stretch>
        </p:blipFill>
        <p:spPr>
          <a:xfrm>
            <a:off x="1905000" y="3733800"/>
            <a:ext cx="609600" cy="685800"/>
          </a:xfrm>
          <a:prstGeom prst="rect">
            <a:avLst/>
          </a:prstGeom>
        </p:spPr>
      </p:pic>
      <p:pic>
        <p:nvPicPr>
          <p:cNvPr id="7" name="Picture 6" descr="amino_acid_structure_4.jpg"/>
          <p:cNvPicPr>
            <a:picLocks noChangeAspect="1"/>
          </p:cNvPicPr>
          <p:nvPr/>
        </p:nvPicPr>
        <p:blipFill>
          <a:blip r:embed="rId2" cstate="print"/>
          <a:srcRect l="59953" t="10714" r="2576" b="35714"/>
          <a:stretch>
            <a:fillRect/>
          </a:stretch>
        </p:blipFill>
        <p:spPr>
          <a:xfrm>
            <a:off x="7315200" y="1828800"/>
            <a:ext cx="1524000" cy="1143000"/>
          </a:xfrm>
          <a:prstGeom prst="rect">
            <a:avLst/>
          </a:prstGeom>
        </p:spPr>
      </p:pic>
      <p:pic>
        <p:nvPicPr>
          <p:cNvPr id="8" name="Picture 7" descr="amino_acid_structure_4.jpg"/>
          <p:cNvPicPr>
            <a:picLocks noChangeAspect="1"/>
          </p:cNvPicPr>
          <p:nvPr/>
        </p:nvPicPr>
        <p:blipFill>
          <a:blip r:embed="rId2" cstate="print"/>
          <a:srcRect l="5621" t="7143" r="66276" b="35714"/>
          <a:stretch>
            <a:fillRect/>
          </a:stretch>
        </p:blipFill>
        <p:spPr>
          <a:xfrm>
            <a:off x="5562600" y="3733800"/>
            <a:ext cx="1143000" cy="1219200"/>
          </a:xfrm>
          <a:prstGeom prst="rect">
            <a:avLst/>
          </a:prstGeom>
        </p:spPr>
      </p:pic>
      <p:pic>
        <p:nvPicPr>
          <p:cNvPr id="9" name="Picture 8" descr="amino_acid_structure_4.jpg"/>
          <p:cNvPicPr>
            <a:picLocks noChangeAspect="1"/>
          </p:cNvPicPr>
          <p:nvPr/>
        </p:nvPicPr>
        <p:blipFill>
          <a:blip r:embed="rId2" cstate="print"/>
          <a:srcRect l="5621" t="7143" r="66276" b="35714"/>
          <a:stretch>
            <a:fillRect/>
          </a:stretch>
        </p:blipFill>
        <p:spPr>
          <a:xfrm>
            <a:off x="5638800" y="5334000"/>
            <a:ext cx="1143000" cy="1219200"/>
          </a:xfrm>
          <a:prstGeom prst="rect">
            <a:avLst/>
          </a:prstGeom>
        </p:spPr>
      </p:pic>
      <p:pic>
        <p:nvPicPr>
          <p:cNvPr id="10" name="Picture 9" descr="amino_acid_structure_4.jpg"/>
          <p:cNvPicPr>
            <a:picLocks noChangeAspect="1"/>
          </p:cNvPicPr>
          <p:nvPr/>
        </p:nvPicPr>
        <p:blipFill>
          <a:blip r:embed="rId2" cstate="print"/>
          <a:srcRect l="5621" t="7143" r="66276" b="35714"/>
          <a:stretch>
            <a:fillRect/>
          </a:stretch>
        </p:blipFill>
        <p:spPr>
          <a:xfrm>
            <a:off x="7620000" y="5334000"/>
            <a:ext cx="1143000" cy="1219200"/>
          </a:xfrm>
          <a:prstGeom prst="rect">
            <a:avLst/>
          </a:prstGeom>
        </p:spPr>
      </p:pic>
      <p:pic>
        <p:nvPicPr>
          <p:cNvPr id="11" name="Picture 10" descr="amino_acid_structure_4.jpg"/>
          <p:cNvPicPr>
            <a:picLocks noChangeAspect="1"/>
          </p:cNvPicPr>
          <p:nvPr/>
        </p:nvPicPr>
        <p:blipFill>
          <a:blip r:embed="rId2" cstate="print"/>
          <a:srcRect l="59953" t="10714" r="2576" b="35714"/>
          <a:stretch>
            <a:fillRect/>
          </a:stretch>
        </p:blipFill>
        <p:spPr>
          <a:xfrm>
            <a:off x="5334000" y="1905000"/>
            <a:ext cx="1524000" cy="1143000"/>
          </a:xfrm>
          <a:prstGeom prst="rect">
            <a:avLst/>
          </a:prstGeom>
        </p:spPr>
      </p:pic>
      <p:pic>
        <p:nvPicPr>
          <p:cNvPr id="12" name="Picture 11" descr="amino_acid_structure_4.jpg"/>
          <p:cNvPicPr>
            <a:picLocks noChangeAspect="1"/>
          </p:cNvPicPr>
          <p:nvPr/>
        </p:nvPicPr>
        <p:blipFill>
          <a:blip r:embed="rId2" cstate="print"/>
          <a:srcRect l="59953" t="10714" r="2576" b="35714"/>
          <a:stretch>
            <a:fillRect/>
          </a:stretch>
        </p:blipFill>
        <p:spPr>
          <a:xfrm>
            <a:off x="5334000" y="457200"/>
            <a:ext cx="1524000" cy="1143000"/>
          </a:xfrm>
          <a:prstGeom prst="rect">
            <a:avLst/>
          </a:prstGeom>
        </p:spPr>
      </p:pic>
      <p:pic>
        <p:nvPicPr>
          <p:cNvPr id="13" name="Picture 12" descr="amino_acid_structure_4.jpg"/>
          <p:cNvPicPr>
            <a:picLocks noChangeAspect="1"/>
          </p:cNvPicPr>
          <p:nvPr/>
        </p:nvPicPr>
        <p:blipFill>
          <a:blip r:embed="rId2" cstate="print"/>
          <a:srcRect l="59953" t="10714" r="2576" b="35714"/>
          <a:stretch>
            <a:fillRect/>
          </a:stretch>
        </p:blipFill>
        <p:spPr>
          <a:xfrm>
            <a:off x="7239000" y="457200"/>
            <a:ext cx="1524000" cy="1143000"/>
          </a:xfrm>
          <a:prstGeom prst="rect">
            <a:avLst/>
          </a:prstGeom>
        </p:spPr>
      </p:pic>
      <p:pic>
        <p:nvPicPr>
          <p:cNvPr id="14" name="Picture 13" descr="amino_acid_structure_4.jpg"/>
          <p:cNvPicPr>
            <a:picLocks noChangeAspect="1"/>
          </p:cNvPicPr>
          <p:nvPr/>
        </p:nvPicPr>
        <p:blipFill>
          <a:blip r:embed="rId2" cstate="print"/>
          <a:srcRect l="38889" t="63542" r="44445" b="4687"/>
          <a:stretch>
            <a:fillRect/>
          </a:stretch>
        </p:blipFill>
        <p:spPr>
          <a:xfrm>
            <a:off x="1752600" y="1524000"/>
            <a:ext cx="685800" cy="685800"/>
          </a:xfrm>
          <a:prstGeom prst="rect">
            <a:avLst/>
          </a:prstGeom>
        </p:spPr>
      </p:pic>
      <p:pic>
        <p:nvPicPr>
          <p:cNvPr id="15" name="Picture 14" descr="amino_acid_structure_4.jpg"/>
          <p:cNvPicPr>
            <a:picLocks noChangeAspect="1"/>
          </p:cNvPicPr>
          <p:nvPr/>
        </p:nvPicPr>
        <p:blipFill>
          <a:blip r:embed="rId2" cstate="print"/>
          <a:srcRect l="38889" t="63542" r="44445" b="4687"/>
          <a:stretch>
            <a:fillRect/>
          </a:stretch>
        </p:blipFill>
        <p:spPr>
          <a:xfrm>
            <a:off x="1905000" y="457200"/>
            <a:ext cx="685800" cy="685800"/>
          </a:xfrm>
          <a:prstGeom prst="rect">
            <a:avLst/>
          </a:prstGeom>
        </p:spPr>
      </p:pic>
      <p:pic>
        <p:nvPicPr>
          <p:cNvPr id="16" name="Picture 15" descr="amino_acid_structure_4.jpg"/>
          <p:cNvPicPr>
            <a:picLocks noChangeAspect="1"/>
          </p:cNvPicPr>
          <p:nvPr/>
        </p:nvPicPr>
        <p:blipFill>
          <a:blip r:embed="rId2" cstate="print"/>
          <a:srcRect l="38889" t="63542" r="44445" b="4687"/>
          <a:stretch>
            <a:fillRect/>
          </a:stretch>
        </p:blipFill>
        <p:spPr>
          <a:xfrm>
            <a:off x="685800" y="457200"/>
            <a:ext cx="685800" cy="685800"/>
          </a:xfrm>
          <a:prstGeom prst="rect">
            <a:avLst/>
          </a:prstGeom>
        </p:spPr>
      </p:pic>
      <p:pic>
        <p:nvPicPr>
          <p:cNvPr id="17" name="Picture 16" descr="amino_acid_structure_4.jpg"/>
          <p:cNvPicPr>
            <a:picLocks noChangeAspect="1"/>
          </p:cNvPicPr>
          <p:nvPr/>
        </p:nvPicPr>
        <p:blipFill>
          <a:blip r:embed="rId2" cstate="print"/>
          <a:srcRect l="39345" t="7143" r="45669" b="60715"/>
          <a:stretch>
            <a:fillRect/>
          </a:stretch>
        </p:blipFill>
        <p:spPr>
          <a:xfrm>
            <a:off x="3124200" y="1524000"/>
            <a:ext cx="609600" cy="685800"/>
          </a:xfrm>
          <a:prstGeom prst="rect">
            <a:avLst/>
          </a:prstGeom>
        </p:spPr>
      </p:pic>
      <p:pic>
        <p:nvPicPr>
          <p:cNvPr id="18" name="Picture 17" descr="amino_acid_structure_4.jpg"/>
          <p:cNvPicPr>
            <a:picLocks noChangeAspect="1"/>
          </p:cNvPicPr>
          <p:nvPr/>
        </p:nvPicPr>
        <p:blipFill>
          <a:blip r:embed="rId2" cstate="print"/>
          <a:srcRect l="39345" t="7143" r="45669" b="60715"/>
          <a:stretch>
            <a:fillRect/>
          </a:stretch>
        </p:blipFill>
        <p:spPr>
          <a:xfrm>
            <a:off x="3048000" y="457200"/>
            <a:ext cx="609600" cy="685800"/>
          </a:xfrm>
          <a:prstGeom prst="rect">
            <a:avLst/>
          </a:prstGeom>
        </p:spPr>
      </p:pic>
      <p:pic>
        <p:nvPicPr>
          <p:cNvPr id="19" name="Picture 18" descr="amino_acid_structure_4.jpg"/>
          <p:cNvPicPr>
            <a:picLocks noChangeAspect="1"/>
          </p:cNvPicPr>
          <p:nvPr/>
        </p:nvPicPr>
        <p:blipFill>
          <a:blip r:embed="rId2" cstate="print"/>
          <a:srcRect l="39345" t="7143" r="45669" b="60715"/>
          <a:stretch>
            <a:fillRect/>
          </a:stretch>
        </p:blipFill>
        <p:spPr>
          <a:xfrm>
            <a:off x="3048000" y="2438400"/>
            <a:ext cx="609600" cy="685800"/>
          </a:xfrm>
          <a:prstGeom prst="rect">
            <a:avLst/>
          </a:prstGeom>
        </p:spPr>
      </p:pic>
      <p:pic>
        <p:nvPicPr>
          <p:cNvPr id="20" name="Picture 19" descr="amino_acid_structure_4.jpg"/>
          <p:cNvPicPr>
            <a:picLocks noChangeAspect="1"/>
          </p:cNvPicPr>
          <p:nvPr/>
        </p:nvPicPr>
        <p:blipFill>
          <a:blip r:embed="rId2" cstate="print"/>
          <a:srcRect l="37471" t="35714" r="45669" b="32143"/>
          <a:stretch>
            <a:fillRect/>
          </a:stretch>
        </p:blipFill>
        <p:spPr>
          <a:xfrm>
            <a:off x="533400" y="3733800"/>
            <a:ext cx="685800" cy="685800"/>
          </a:xfrm>
          <a:prstGeom prst="rect">
            <a:avLst/>
          </a:prstGeom>
        </p:spPr>
      </p:pic>
      <p:pic>
        <p:nvPicPr>
          <p:cNvPr id="21" name="Picture 20" descr="amino_acid_structure_4.jpg"/>
          <p:cNvPicPr>
            <a:picLocks noChangeAspect="1"/>
          </p:cNvPicPr>
          <p:nvPr/>
        </p:nvPicPr>
        <p:blipFill>
          <a:blip r:embed="rId2" cstate="print"/>
          <a:srcRect l="37471" t="35714" r="45669" b="32143"/>
          <a:stretch>
            <a:fillRect/>
          </a:stretch>
        </p:blipFill>
        <p:spPr>
          <a:xfrm>
            <a:off x="609600" y="2514600"/>
            <a:ext cx="685800" cy="685800"/>
          </a:xfrm>
          <a:prstGeom prst="rect">
            <a:avLst/>
          </a:prstGeom>
        </p:spPr>
      </p:pic>
      <p:pic>
        <p:nvPicPr>
          <p:cNvPr id="22" name="Picture 21" descr="amino_acid_structure_4.jpg"/>
          <p:cNvPicPr>
            <a:picLocks noChangeAspect="1"/>
          </p:cNvPicPr>
          <p:nvPr/>
        </p:nvPicPr>
        <p:blipFill>
          <a:blip r:embed="rId2" cstate="print"/>
          <a:srcRect l="37471" t="35714" r="45669" b="32143"/>
          <a:stretch>
            <a:fillRect/>
          </a:stretch>
        </p:blipFill>
        <p:spPr>
          <a:xfrm>
            <a:off x="1752600" y="25908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1241-7801-41B7-BF34-4881F6FD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Covalent Reactions</a:t>
            </a:r>
            <a:br>
              <a:rPr lang="en-CA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 </a:t>
            </a:r>
            <a:r>
              <a:rPr lang="en-CA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</a:t>
            </a:r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endParaRPr lang="en-US" dirty="0"/>
          </a:p>
        </p:txBody>
      </p:sp>
      <p:pic>
        <p:nvPicPr>
          <p:cNvPr id="4" name="Shape 102">
            <a:extLst>
              <a:ext uri="{FF2B5EF4-FFF2-40B4-BE49-F238E27FC236}">
                <a16:creationId xmlns:a16="http://schemas.microsoft.com/office/drawing/2014/main" id="{658C87B7-737B-4555-A18D-47352B34DE1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58906" y="2133600"/>
            <a:ext cx="75438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25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5F6B-BFD5-4889-A86D-AD5CFAA9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43520" y="1864009"/>
            <a:ext cx="7772400" cy="914400"/>
          </a:xfrm>
        </p:spPr>
        <p:txBody>
          <a:bodyPr/>
          <a:lstStyle/>
          <a:p>
            <a: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Covalent Reactions</a:t>
            </a:r>
            <a:b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pic>
        <p:nvPicPr>
          <p:cNvPr id="5" name="Shape 107">
            <a:extLst>
              <a:ext uri="{FF2B5EF4-FFF2-40B4-BE49-F238E27FC236}">
                <a16:creationId xmlns:a16="http://schemas.microsoft.com/office/drawing/2014/main" id="{D13FD892-7263-4BF8-9C7F-12CDA0B0B46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20" t="2870" r="133" b="2871"/>
          <a:stretch/>
        </p:blipFill>
        <p:spPr>
          <a:xfrm>
            <a:off x="2517567" y="533401"/>
            <a:ext cx="6245434" cy="5647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13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E816-A644-49DE-8DB8-070E2800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540"/>
            <a:ext cx="7772400" cy="2169459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Ionic Reactions</a:t>
            </a:r>
            <a:br>
              <a:rPr lang="en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Atoms </a:t>
            </a:r>
            <a:r>
              <a:rPr lang="en-C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or LOSE </a:t>
            </a:r>
            <a:r>
              <a:rPr lang="en-C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br>
              <a:rPr lang="en-C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Ionic bond</a:t>
            </a:r>
            <a:r>
              <a:rPr lang="en-C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attraction between oppositely charged ions</a:t>
            </a:r>
            <a:endParaRPr lang="en-US" sz="3200" dirty="0"/>
          </a:p>
        </p:txBody>
      </p:sp>
      <p:pic>
        <p:nvPicPr>
          <p:cNvPr id="4" name="Shape 113">
            <a:extLst>
              <a:ext uri="{FF2B5EF4-FFF2-40B4-BE49-F238E27FC236}">
                <a16:creationId xmlns:a16="http://schemas.microsoft.com/office/drawing/2014/main" id="{03839B38-DBDD-4BBC-8F0A-68EC14E53DF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2475822"/>
            <a:ext cx="7772400" cy="429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82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3A5E-15E5-422F-8812-047AA9B1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Hydrogen Bonds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1049-6C81-4017-A55A-9EA4F648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bond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covalently bonded hydrogen is positive and attracted to a negatively charged atom</a:t>
            </a:r>
            <a:endParaRPr lang="en-US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Polarity of H</a:t>
            </a:r>
            <a:r>
              <a:rPr lang="en-US" sz="2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lang="en-US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bonds </a:t>
            </a:r>
            <a:endParaRPr lang="en-US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Cohesive</a:t>
            </a:r>
          </a:p>
          <a:p>
            <a:endParaRPr lang="en-US" dirty="0"/>
          </a:p>
        </p:txBody>
      </p:sp>
      <p:pic>
        <p:nvPicPr>
          <p:cNvPr id="4" name="Shape 121">
            <a:extLst>
              <a:ext uri="{FF2B5EF4-FFF2-40B4-BE49-F238E27FC236}">
                <a16:creationId xmlns:a16="http://schemas.microsoft.com/office/drawing/2014/main" id="{0E99DBB8-E9ED-45EF-86CE-CAE12902DC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0" y="2964186"/>
            <a:ext cx="5087060" cy="3391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2">
            <a:extLst>
              <a:ext uri="{FF2B5EF4-FFF2-40B4-BE49-F238E27FC236}">
                <a16:creationId xmlns:a16="http://schemas.microsoft.com/office/drawing/2014/main" id="{DB62B41E-0BF3-452E-9B5E-62DC48C57B51}"/>
              </a:ext>
            </a:extLst>
          </p:cNvPr>
          <p:cNvSpPr/>
          <p:nvPr/>
        </p:nvSpPr>
        <p:spPr>
          <a:xfrm>
            <a:off x="1786136" y="3657600"/>
            <a:ext cx="576064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2">
            <a:extLst>
              <a:ext uri="{FF2B5EF4-FFF2-40B4-BE49-F238E27FC236}">
                <a16:creationId xmlns:a16="http://schemas.microsoft.com/office/drawing/2014/main" id="{18259845-CED5-4361-9AAD-08DB5970D987}"/>
              </a:ext>
            </a:extLst>
          </p:cNvPr>
          <p:cNvSpPr/>
          <p:nvPr/>
        </p:nvSpPr>
        <p:spPr>
          <a:xfrm>
            <a:off x="1871301" y="4608273"/>
            <a:ext cx="576064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97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Water</a:t>
            </a:r>
            <a:r>
              <a:rPr lang="en-US" sz="4800" dirty="0"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/>
              <a:t>Polar = unequal sharing of electron creates opposite charges 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>
                <a:sym typeface="Wingdings" pitchFamily="2" charset="2"/>
              </a:rPr>
              <a:t> Hydrogen is slightly positive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>
                <a:sym typeface="Wingdings" pitchFamily="2" charset="2"/>
              </a:rPr>
              <a:t> Oxygen is slightly negative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/>
              <a:t>Properties of Water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/>
              <a:t>Universal solvent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/>
              <a:t>Lubricant and cohesive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/>
              <a:t>Temperature regulator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/>
              <a:t>Liquid at room temp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800" dirty="0"/>
              <a:t>Frozen water less dense than liquid water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endParaRPr lang="en-US" dirty="0">
              <a:sym typeface="Wingdings" pitchFamily="2" charset="2"/>
            </a:endParaRPr>
          </a:p>
        </p:txBody>
      </p:sp>
      <p:pic>
        <p:nvPicPr>
          <p:cNvPr id="5" name="Content Placeholder 3" descr="WaterMolecule.jpg"/>
          <p:cNvPicPr>
            <a:picLocks noChangeAspect="1"/>
          </p:cNvPicPr>
          <p:nvPr/>
        </p:nvPicPr>
        <p:blipFill>
          <a:blip r:embed="rId3" cstate="print"/>
          <a:srcRect l="3801" t="4255" r="3086" b="4255"/>
          <a:stretch>
            <a:fillRect/>
          </a:stretch>
        </p:blipFill>
        <p:spPr>
          <a:xfrm>
            <a:off x="6018028" y="2071578"/>
            <a:ext cx="3125972" cy="274320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34400" y="2209800"/>
          <a:ext cx="455682" cy="31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253800" imgH="177480" progId="Equation.DSMT4">
                  <p:embed/>
                </p:oleObj>
              </mc:Choice>
              <mc:Fallback>
                <p:oleObj name="Equation" r:id="rId4" imgW="253800" imgH="177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09800"/>
                        <a:ext cx="455682" cy="318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324600" y="2514600"/>
          <a:ext cx="433277" cy="31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14600"/>
                        <a:ext cx="433277" cy="318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696200" y="4495800"/>
          <a:ext cx="455872" cy="31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8" imgW="253800" imgH="177480" progId="Equation.DSMT4">
                  <p:embed/>
                </p:oleObj>
              </mc:Choice>
              <mc:Fallback>
                <p:oleObj name="Equation" r:id="rId8" imgW="25380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495800"/>
                        <a:ext cx="455872" cy="318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Water	</a:t>
            </a:r>
          </a:p>
        </p:txBody>
      </p:sp>
      <p:pic>
        <p:nvPicPr>
          <p:cNvPr id="50" name="Content Placeholder 49" descr="220px-3D_model_hydrogen_bonds_in_water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748030"/>
            <a:ext cx="5715000" cy="566304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943600" y="22860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Hydrogen Bonds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H</a:t>
            </a:r>
            <a:r>
              <a:rPr lang="en-US" sz="4000" baseline="-25000" dirty="0"/>
              <a:t>2</a:t>
            </a:r>
            <a:r>
              <a:rPr lang="en-US" sz="4000" dirty="0"/>
              <a:t>O   </a:t>
            </a:r>
            <a:r>
              <a:rPr lang="en-US" sz="4000" dirty="0">
                <a:sym typeface="Wingdings" pitchFamily="2" charset="2"/>
              </a:rPr>
              <a:t>    H</a:t>
            </a:r>
            <a:r>
              <a:rPr lang="en-US" sz="4000" baseline="30000" dirty="0">
                <a:sym typeface="Wingdings" pitchFamily="2" charset="2"/>
              </a:rPr>
              <a:t>+</a:t>
            </a:r>
            <a:r>
              <a:rPr lang="en-US" sz="4000" dirty="0">
                <a:sym typeface="Wingdings" pitchFamily="2" charset="2"/>
              </a:rPr>
              <a:t> + OH</a:t>
            </a:r>
            <a:r>
              <a:rPr lang="en-US" sz="4000" baseline="30000" dirty="0">
                <a:sym typeface="Wingdings" pitchFamily="2" charset="2"/>
              </a:rPr>
              <a:t>-</a:t>
            </a:r>
            <a:r>
              <a:rPr lang="en-US" sz="4000" dirty="0">
                <a:sym typeface="Wingdings" pitchFamily="2" charset="2"/>
              </a:rPr>
              <a:t>    water dissociates</a:t>
            </a:r>
          </a:p>
          <a:p>
            <a:r>
              <a:rPr lang="en-US" sz="4000" dirty="0">
                <a:sym typeface="Wingdings" pitchFamily="2" charset="2"/>
              </a:rPr>
              <a:t>The level of H</a:t>
            </a:r>
            <a:r>
              <a:rPr lang="en-US" sz="4000" baseline="30000" dirty="0">
                <a:sym typeface="Wingdings" pitchFamily="2" charset="2"/>
              </a:rPr>
              <a:t>+ </a:t>
            </a:r>
            <a:r>
              <a:rPr lang="en-US" sz="4000" dirty="0">
                <a:sym typeface="Wingdings" pitchFamily="2" charset="2"/>
              </a:rPr>
              <a:t>compared to OH</a:t>
            </a:r>
            <a:r>
              <a:rPr lang="en-US" sz="4000" baseline="30000" dirty="0">
                <a:sym typeface="Wingdings" pitchFamily="2" charset="2"/>
              </a:rPr>
              <a:t>- </a:t>
            </a:r>
            <a:r>
              <a:rPr lang="en-US" sz="4000" dirty="0">
                <a:sym typeface="Wingdings" pitchFamily="2" charset="2"/>
              </a:rPr>
              <a:t>helps us to determine the pH of a solution.</a:t>
            </a:r>
            <a:r>
              <a:rPr lang="en-US" sz="4000" baseline="30000" dirty="0">
                <a:sym typeface="Wingdings" pitchFamily="2" charset="2"/>
              </a:rPr>
              <a:t>          </a:t>
            </a:r>
          </a:p>
          <a:p>
            <a:r>
              <a:rPr lang="en-US" sz="4000" dirty="0">
                <a:sym typeface="Wingdings" pitchFamily="2" charset="2"/>
              </a:rPr>
              <a:t>If [H</a:t>
            </a:r>
            <a:r>
              <a:rPr lang="en-US" sz="4000" baseline="30000" dirty="0">
                <a:sym typeface="Wingdings" pitchFamily="2" charset="2"/>
              </a:rPr>
              <a:t>+</a:t>
            </a:r>
            <a:r>
              <a:rPr lang="en-US" sz="4000" dirty="0">
                <a:sym typeface="Wingdings" pitchFamily="2" charset="2"/>
              </a:rPr>
              <a:t> ] &gt; [OH</a:t>
            </a:r>
            <a:r>
              <a:rPr lang="en-US" sz="4000" baseline="30000" dirty="0">
                <a:sym typeface="Wingdings" pitchFamily="2" charset="2"/>
              </a:rPr>
              <a:t>- </a:t>
            </a:r>
            <a:r>
              <a:rPr lang="en-US" sz="4000" dirty="0">
                <a:sym typeface="Wingdings" pitchFamily="2" charset="2"/>
              </a:rPr>
              <a:t>]</a:t>
            </a:r>
            <a:r>
              <a:rPr lang="en-US" sz="4000" baseline="30000" dirty="0">
                <a:sym typeface="Wingdings" pitchFamily="2" charset="2"/>
              </a:rPr>
              <a:t> </a:t>
            </a:r>
            <a:r>
              <a:rPr lang="en-US" sz="4000" dirty="0">
                <a:sym typeface="Wingdings" pitchFamily="2" charset="2"/>
              </a:rPr>
              <a:t>= acidic</a:t>
            </a:r>
          </a:p>
          <a:p>
            <a:r>
              <a:rPr lang="en-US" sz="4000" dirty="0">
                <a:sym typeface="Wingdings" pitchFamily="2" charset="2"/>
              </a:rPr>
              <a:t>If [H</a:t>
            </a:r>
            <a:r>
              <a:rPr lang="en-US" sz="4000" baseline="30000" dirty="0">
                <a:sym typeface="Wingdings" pitchFamily="2" charset="2"/>
              </a:rPr>
              <a:t>+</a:t>
            </a:r>
            <a:r>
              <a:rPr lang="en-US" sz="4000" dirty="0">
                <a:sym typeface="Wingdings" pitchFamily="2" charset="2"/>
              </a:rPr>
              <a:t> ] &lt; OH</a:t>
            </a:r>
            <a:r>
              <a:rPr lang="en-US" sz="4000" baseline="30000" dirty="0">
                <a:sym typeface="Wingdings" pitchFamily="2" charset="2"/>
              </a:rPr>
              <a:t>- </a:t>
            </a:r>
            <a:r>
              <a:rPr lang="en-US" sz="4000" dirty="0">
                <a:sym typeface="Wingdings" pitchFamily="2" charset="2"/>
              </a:rPr>
              <a:t>]</a:t>
            </a:r>
            <a:r>
              <a:rPr lang="en-US" sz="4000" baseline="30000" dirty="0">
                <a:sym typeface="Wingdings" pitchFamily="2" charset="2"/>
              </a:rPr>
              <a:t> </a:t>
            </a:r>
            <a:r>
              <a:rPr lang="en-US" sz="4000" dirty="0">
                <a:sym typeface="Wingdings" pitchFamily="2" charset="2"/>
              </a:rPr>
              <a:t>= basic</a:t>
            </a:r>
          </a:p>
          <a:p>
            <a:r>
              <a:rPr lang="en-US" sz="4000" dirty="0">
                <a:sym typeface="Wingdings" pitchFamily="2" charset="2"/>
              </a:rPr>
              <a:t>Buffers:</a:t>
            </a:r>
          </a:p>
          <a:p>
            <a:pPr lvl="1"/>
            <a:r>
              <a:rPr lang="en-US" sz="3600" dirty="0">
                <a:sym typeface="Wingdings" pitchFamily="2" charset="2"/>
              </a:rPr>
              <a:t>Bicarbonate ion buffers when too much acidity (    H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sym typeface="Wingdings" pitchFamily="2" charset="2"/>
              </a:rPr>
              <a:t> 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sz="3600" dirty="0">
                <a:latin typeface="Times New Roman" pitchFamily="18" charset="0"/>
              </a:rPr>
              <a:t>H</a:t>
            </a:r>
            <a:r>
              <a:rPr lang="en-US" sz="3600" baseline="30000" dirty="0">
                <a:latin typeface="Times New Roman" pitchFamily="18" charset="0"/>
              </a:rPr>
              <a:t>+</a:t>
            </a:r>
            <a:r>
              <a:rPr lang="en-US" sz="3600" dirty="0">
                <a:latin typeface="Times New Roman" pitchFamily="18" charset="0"/>
              </a:rPr>
              <a:t> + HCO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r>
              <a:rPr lang="en-US" sz="3600" baseline="30000" dirty="0">
                <a:latin typeface="Times New Roman" pitchFamily="18" charset="0"/>
              </a:rPr>
              <a:t>-</a:t>
            </a:r>
            <a:r>
              <a:rPr lang="en-US" sz="3600" dirty="0">
                <a:latin typeface="Times New Roman" pitchFamily="18" charset="0"/>
              </a:rPr>
              <a:t> 	        H</a:t>
            </a:r>
            <a:r>
              <a:rPr lang="en-US" sz="3600" baseline="-250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CO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endParaRPr lang="en-US" sz="3600" dirty="0">
              <a:sym typeface="Wingdings" pitchFamily="2" charset="2"/>
            </a:endParaRPr>
          </a:p>
          <a:p>
            <a:pPr lvl="1"/>
            <a:r>
              <a:rPr lang="en-US" sz="3600" dirty="0">
                <a:sym typeface="Wingdings" pitchFamily="2" charset="2"/>
              </a:rPr>
              <a:t>Carbonic acid buffers when too much base    (    OH</a:t>
            </a:r>
            <a:r>
              <a:rPr lang="en-US" sz="3600" baseline="30000" dirty="0">
                <a:sym typeface="Wingdings" pitchFamily="2" charset="2"/>
              </a:rPr>
              <a:t>-</a:t>
            </a:r>
            <a:r>
              <a:rPr lang="en-US" sz="3600" dirty="0">
                <a:sym typeface="Wingdings" pitchFamily="2" charset="2"/>
              </a:rPr>
              <a:t> )</a:t>
            </a:r>
          </a:p>
          <a:p>
            <a:pPr lvl="1"/>
            <a:r>
              <a:rPr lang="en-US" sz="3600" dirty="0">
                <a:latin typeface="Times New Roman" pitchFamily="18" charset="0"/>
              </a:rPr>
              <a:t>OH</a:t>
            </a:r>
            <a:r>
              <a:rPr lang="en-US" sz="3600" baseline="30000" dirty="0">
                <a:latin typeface="Times New Roman" pitchFamily="18" charset="0"/>
              </a:rPr>
              <a:t>-</a:t>
            </a:r>
            <a:r>
              <a:rPr lang="en-US" sz="3600" dirty="0">
                <a:latin typeface="Times New Roman" pitchFamily="18" charset="0"/>
              </a:rPr>
              <a:t> + H</a:t>
            </a:r>
            <a:r>
              <a:rPr lang="en-US" sz="3600" baseline="-250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CO</a:t>
            </a:r>
            <a:r>
              <a:rPr lang="en-US" sz="3600" baseline="-25000" dirty="0">
                <a:latin typeface="Times New Roman" pitchFamily="18" charset="0"/>
              </a:rPr>
              <a:t>3	                 </a:t>
            </a:r>
            <a:r>
              <a:rPr lang="en-US" sz="3600" dirty="0">
                <a:latin typeface="Times New Roman" pitchFamily="18" charset="0"/>
              </a:rPr>
              <a:t>HCO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r>
              <a:rPr lang="en-US" sz="3600" baseline="30000" dirty="0">
                <a:latin typeface="Times New Roman" pitchFamily="18" charset="0"/>
              </a:rPr>
              <a:t>- </a:t>
            </a:r>
            <a:r>
              <a:rPr lang="en-US" sz="3600" dirty="0">
                <a:latin typeface="Times New Roman" pitchFamily="18" charset="0"/>
              </a:rPr>
              <a:t> + H</a:t>
            </a:r>
            <a:r>
              <a:rPr lang="en-US" sz="3600" baseline="-250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O</a:t>
            </a:r>
            <a:endParaRPr lang="en-US" sz="3600" dirty="0">
              <a:sym typeface="Wingdings" pitchFamily="2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77200" y="3733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96200" y="45720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819400" y="4419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48000" y="5257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71600" y="1066800"/>
          <a:ext cx="428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228600" imgH="203040" progId="Equation.DSMT4">
                  <p:embed/>
                </p:oleObj>
              </mc:Choice>
              <mc:Fallback>
                <p:oleObj name="Equation" r:id="rId3" imgW="22860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4286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490</TotalTime>
  <Words>556</Words>
  <Application>Microsoft Office PowerPoint</Application>
  <PresentationFormat>On-screen Show (4:3)</PresentationFormat>
  <Paragraphs>139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Equation</vt:lpstr>
      <vt:lpstr>Bitmap Image</vt:lpstr>
      <vt:lpstr>Picture</vt:lpstr>
      <vt:lpstr>Chapter 2: biological molecules</vt:lpstr>
      <vt:lpstr>Part 1: Background Chemistry</vt:lpstr>
      <vt:lpstr>Covalent Reactions Atoms SHARE electrons</vt:lpstr>
      <vt:lpstr>More Covalent Reactions </vt:lpstr>
      <vt:lpstr>Ionic Reactions Atoms GAIN or LOSE electrons Ionic bond= attraction between oppositely charged ions</vt:lpstr>
      <vt:lpstr>Hydrogen Bonds</vt:lpstr>
      <vt:lpstr>Water </vt:lpstr>
      <vt:lpstr>Water </vt:lpstr>
      <vt:lpstr>pH</vt:lpstr>
      <vt:lpstr>pH Scale</vt:lpstr>
      <vt:lpstr>Synthesis (dehydration) &amp; Hydrolysis</vt:lpstr>
      <vt:lpstr>Examples of Monomers and Polymers</vt:lpstr>
      <vt:lpstr>Carbohydrates (CH2O)n</vt:lpstr>
      <vt:lpstr>PowerPoint Presentation</vt:lpstr>
      <vt:lpstr>Lipids</vt:lpstr>
      <vt:lpstr>PowerPoint Presentation</vt:lpstr>
      <vt:lpstr>Proteins</vt:lpstr>
      <vt:lpstr>PowerPoint Presentation</vt:lpstr>
      <vt:lpstr>PowerPoint Presentation</vt:lpstr>
      <vt:lpstr>Nucleic Acids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1.2: biological molecules</dc:title>
  <dc:creator> </dc:creator>
  <cp:lastModifiedBy>Courtney Markin</cp:lastModifiedBy>
  <cp:revision>48</cp:revision>
  <dcterms:created xsi:type="dcterms:W3CDTF">2012-07-05T07:18:29Z</dcterms:created>
  <dcterms:modified xsi:type="dcterms:W3CDTF">2019-09-03T22:35:01Z</dcterms:modified>
</cp:coreProperties>
</file>