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256" r:id="rId29"/>
    <p:sldId id="257" r:id="rId30"/>
    <p:sldId id="258" r:id="rId31"/>
    <p:sldId id="259" r:id="rId32"/>
    <p:sldId id="261" r:id="rId33"/>
    <p:sldId id="260" r:id="rId34"/>
    <p:sldId id="263" r:id="rId35"/>
    <p:sldId id="271" r:id="rId36"/>
    <p:sldId id="273" r:id="rId37"/>
    <p:sldId id="274" r:id="rId38"/>
    <p:sldId id="275" r:id="rId39"/>
    <p:sldId id="272" r:id="rId40"/>
    <p:sldId id="270" r:id="rId41"/>
    <p:sldId id="262" r:id="rId42"/>
    <p:sldId id="265" r:id="rId43"/>
    <p:sldId id="276" r:id="rId44"/>
    <p:sldId id="269" r:id="rId45"/>
    <p:sldId id="27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BF7310-2CA1-4B39-B3A0-9610A1E23605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C4DFF73E-ED8B-4613-8CA8-AA7CCFA7BDBC}">
      <dgm:prSet phldrT="[Text]"/>
      <dgm:spPr/>
      <dgm:t>
        <a:bodyPr/>
        <a:lstStyle/>
        <a:p>
          <a:r>
            <a:rPr lang="en-CA" dirty="0" smtClean="0"/>
            <a:t>nucleolus</a:t>
          </a:r>
          <a:endParaRPr lang="en-CA" dirty="0"/>
        </a:p>
      </dgm:t>
    </dgm:pt>
    <dgm:pt modelId="{C5DD2CFE-328E-4997-85D9-F57A6BC5A735}" type="parTrans" cxnId="{48461F3C-3F46-4606-B23A-A2C978378F99}">
      <dgm:prSet/>
      <dgm:spPr/>
      <dgm:t>
        <a:bodyPr/>
        <a:lstStyle/>
        <a:p>
          <a:endParaRPr lang="en-CA"/>
        </a:p>
      </dgm:t>
    </dgm:pt>
    <dgm:pt modelId="{76DD2D19-0A49-4BED-8AA3-715B54BDDC97}" type="sibTrans" cxnId="{48461F3C-3F46-4606-B23A-A2C978378F99}">
      <dgm:prSet/>
      <dgm:spPr/>
      <dgm:t>
        <a:bodyPr/>
        <a:lstStyle/>
        <a:p>
          <a:endParaRPr lang="en-CA"/>
        </a:p>
      </dgm:t>
    </dgm:pt>
    <dgm:pt modelId="{1362E718-0227-4802-A282-7C1CF613AECB}">
      <dgm:prSet phldrT="[Text]" phldr="1"/>
      <dgm:spPr/>
      <dgm:t>
        <a:bodyPr/>
        <a:lstStyle/>
        <a:p>
          <a:endParaRPr lang="en-CA" dirty="0"/>
        </a:p>
      </dgm:t>
    </dgm:pt>
    <dgm:pt modelId="{0C8564B4-1B00-470D-93D8-F9872FA28182}" type="parTrans" cxnId="{BE349F2F-C9BC-4DA6-80E3-14DD3BA3AF03}">
      <dgm:prSet/>
      <dgm:spPr/>
      <dgm:t>
        <a:bodyPr/>
        <a:lstStyle/>
        <a:p>
          <a:endParaRPr lang="en-CA"/>
        </a:p>
      </dgm:t>
    </dgm:pt>
    <dgm:pt modelId="{F6EDB274-6ACE-4885-AFBB-24987143B4AE}" type="sibTrans" cxnId="{BE349F2F-C9BC-4DA6-80E3-14DD3BA3AF03}">
      <dgm:prSet/>
      <dgm:spPr/>
      <dgm:t>
        <a:bodyPr/>
        <a:lstStyle/>
        <a:p>
          <a:endParaRPr lang="en-CA"/>
        </a:p>
      </dgm:t>
    </dgm:pt>
    <dgm:pt modelId="{0015AF54-68EC-44AB-9B82-C38B07E44C3D}">
      <dgm:prSet phldrT="[Text]"/>
      <dgm:spPr/>
      <dgm:t>
        <a:bodyPr/>
        <a:lstStyle/>
        <a:p>
          <a:r>
            <a:rPr lang="en-CA" dirty="0" smtClean="0"/>
            <a:t>ribosome</a:t>
          </a:r>
          <a:endParaRPr lang="en-CA" dirty="0"/>
        </a:p>
      </dgm:t>
    </dgm:pt>
    <dgm:pt modelId="{7D67DB46-BBDA-40C0-A7D3-8B14F3EF2E58}" type="parTrans" cxnId="{517B5C96-36B5-4352-BEC1-E86E2BA8B944}">
      <dgm:prSet/>
      <dgm:spPr/>
      <dgm:t>
        <a:bodyPr/>
        <a:lstStyle/>
        <a:p>
          <a:endParaRPr lang="en-CA"/>
        </a:p>
      </dgm:t>
    </dgm:pt>
    <dgm:pt modelId="{7D8CF90E-C0AC-4266-A928-5724D6E713DA}" type="sibTrans" cxnId="{517B5C96-36B5-4352-BEC1-E86E2BA8B944}">
      <dgm:prSet/>
      <dgm:spPr/>
      <dgm:t>
        <a:bodyPr/>
        <a:lstStyle/>
        <a:p>
          <a:endParaRPr lang="en-CA"/>
        </a:p>
      </dgm:t>
    </dgm:pt>
    <dgm:pt modelId="{C0F50E30-71BE-40EB-9225-AC87E73C6985}" type="pres">
      <dgm:prSet presAssocID="{C5BF7310-2CA1-4B39-B3A0-9610A1E23605}" presName="Name0" presStyleCnt="0">
        <dgm:presLayoutVars>
          <dgm:dir/>
          <dgm:resizeHandles val="exact"/>
        </dgm:presLayoutVars>
      </dgm:prSet>
      <dgm:spPr/>
    </dgm:pt>
    <dgm:pt modelId="{491D880D-5099-4685-938B-5CF80C507369}" type="pres">
      <dgm:prSet presAssocID="{C4DFF73E-ED8B-4613-8CA8-AA7CCFA7BDB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D639BC3-6574-47E3-ADE2-F1E30C68B3B7}" type="pres">
      <dgm:prSet presAssocID="{76DD2D19-0A49-4BED-8AA3-715B54BDDC97}" presName="sibTrans" presStyleLbl="sibTrans2D1" presStyleIdx="0" presStyleCnt="2"/>
      <dgm:spPr/>
      <dgm:t>
        <a:bodyPr/>
        <a:lstStyle/>
        <a:p>
          <a:endParaRPr lang="en-CA"/>
        </a:p>
      </dgm:t>
    </dgm:pt>
    <dgm:pt modelId="{366B81C1-CE95-4273-BF14-18A8C307D775}" type="pres">
      <dgm:prSet presAssocID="{76DD2D19-0A49-4BED-8AA3-715B54BDDC97}" presName="connectorText" presStyleLbl="sibTrans2D1" presStyleIdx="0" presStyleCnt="2"/>
      <dgm:spPr/>
      <dgm:t>
        <a:bodyPr/>
        <a:lstStyle/>
        <a:p>
          <a:endParaRPr lang="en-CA"/>
        </a:p>
      </dgm:t>
    </dgm:pt>
    <dgm:pt modelId="{183F7736-9A4E-4602-A326-C8CFEE3D2F13}" type="pres">
      <dgm:prSet presAssocID="{1362E718-0227-4802-A282-7C1CF613AECB}" presName="node" presStyleLbl="node1" presStyleIdx="1" presStyleCnt="3" custScaleX="166408" custScaleY="14014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F34B00C-4EDA-4200-8E95-F6D6BCB5FAB7}" type="pres">
      <dgm:prSet presAssocID="{F6EDB274-6ACE-4885-AFBB-24987143B4AE}" presName="sibTrans" presStyleLbl="sibTrans2D1" presStyleIdx="1" presStyleCnt="2"/>
      <dgm:spPr/>
      <dgm:t>
        <a:bodyPr/>
        <a:lstStyle/>
        <a:p>
          <a:endParaRPr lang="en-CA"/>
        </a:p>
      </dgm:t>
    </dgm:pt>
    <dgm:pt modelId="{F8C963B5-4F01-4C00-A01B-9FB44CC4365F}" type="pres">
      <dgm:prSet presAssocID="{F6EDB274-6ACE-4885-AFBB-24987143B4AE}" presName="connectorText" presStyleLbl="sibTrans2D1" presStyleIdx="1" presStyleCnt="2"/>
      <dgm:spPr/>
      <dgm:t>
        <a:bodyPr/>
        <a:lstStyle/>
        <a:p>
          <a:endParaRPr lang="en-CA"/>
        </a:p>
      </dgm:t>
    </dgm:pt>
    <dgm:pt modelId="{01C93BA4-5F83-4168-B2AB-C4EEF9B92F16}" type="pres">
      <dgm:prSet presAssocID="{0015AF54-68EC-44AB-9B82-C38B07E44C3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08AE1A5F-C395-4A3D-94D1-DBF3B22887EA}" type="presOf" srcId="{F6EDB274-6ACE-4885-AFBB-24987143B4AE}" destId="{F8C963B5-4F01-4C00-A01B-9FB44CC4365F}" srcOrd="1" destOrd="0" presId="urn:microsoft.com/office/officeart/2005/8/layout/process1"/>
    <dgm:cxn modelId="{64544277-3574-4220-9867-2E245F1FAC87}" type="presOf" srcId="{0015AF54-68EC-44AB-9B82-C38B07E44C3D}" destId="{01C93BA4-5F83-4168-B2AB-C4EEF9B92F16}" srcOrd="0" destOrd="0" presId="urn:microsoft.com/office/officeart/2005/8/layout/process1"/>
    <dgm:cxn modelId="{BE349F2F-C9BC-4DA6-80E3-14DD3BA3AF03}" srcId="{C5BF7310-2CA1-4B39-B3A0-9610A1E23605}" destId="{1362E718-0227-4802-A282-7C1CF613AECB}" srcOrd="1" destOrd="0" parTransId="{0C8564B4-1B00-470D-93D8-F9872FA28182}" sibTransId="{F6EDB274-6ACE-4885-AFBB-24987143B4AE}"/>
    <dgm:cxn modelId="{3726F3FF-9A54-4E8B-9FB3-378E35A6F44D}" type="presOf" srcId="{C4DFF73E-ED8B-4613-8CA8-AA7CCFA7BDBC}" destId="{491D880D-5099-4685-938B-5CF80C507369}" srcOrd="0" destOrd="0" presId="urn:microsoft.com/office/officeart/2005/8/layout/process1"/>
    <dgm:cxn modelId="{493B9643-D117-4E66-8FA4-E673B36D29EA}" type="presOf" srcId="{C5BF7310-2CA1-4B39-B3A0-9610A1E23605}" destId="{C0F50E30-71BE-40EB-9225-AC87E73C6985}" srcOrd="0" destOrd="0" presId="urn:microsoft.com/office/officeart/2005/8/layout/process1"/>
    <dgm:cxn modelId="{645E907C-61AD-49E7-985A-E747F108880A}" type="presOf" srcId="{76DD2D19-0A49-4BED-8AA3-715B54BDDC97}" destId="{366B81C1-CE95-4273-BF14-18A8C307D775}" srcOrd="1" destOrd="0" presId="urn:microsoft.com/office/officeart/2005/8/layout/process1"/>
    <dgm:cxn modelId="{69733C1D-A4A1-4E66-B454-32E1945EBF86}" type="presOf" srcId="{F6EDB274-6ACE-4885-AFBB-24987143B4AE}" destId="{6F34B00C-4EDA-4200-8E95-F6D6BCB5FAB7}" srcOrd="0" destOrd="0" presId="urn:microsoft.com/office/officeart/2005/8/layout/process1"/>
    <dgm:cxn modelId="{48461F3C-3F46-4606-B23A-A2C978378F99}" srcId="{C5BF7310-2CA1-4B39-B3A0-9610A1E23605}" destId="{C4DFF73E-ED8B-4613-8CA8-AA7CCFA7BDBC}" srcOrd="0" destOrd="0" parTransId="{C5DD2CFE-328E-4997-85D9-F57A6BC5A735}" sibTransId="{76DD2D19-0A49-4BED-8AA3-715B54BDDC97}"/>
    <dgm:cxn modelId="{9B733893-E911-41A4-9F19-05CF8CA89166}" type="presOf" srcId="{76DD2D19-0A49-4BED-8AA3-715B54BDDC97}" destId="{DD639BC3-6574-47E3-ADE2-F1E30C68B3B7}" srcOrd="0" destOrd="0" presId="urn:microsoft.com/office/officeart/2005/8/layout/process1"/>
    <dgm:cxn modelId="{517B5C96-36B5-4352-BEC1-E86E2BA8B944}" srcId="{C5BF7310-2CA1-4B39-B3A0-9610A1E23605}" destId="{0015AF54-68EC-44AB-9B82-C38B07E44C3D}" srcOrd="2" destOrd="0" parTransId="{7D67DB46-BBDA-40C0-A7D3-8B14F3EF2E58}" sibTransId="{7D8CF90E-C0AC-4266-A928-5724D6E713DA}"/>
    <dgm:cxn modelId="{1F22C71C-071A-451D-99D8-ABEECB7B9BC6}" type="presOf" srcId="{1362E718-0227-4802-A282-7C1CF613AECB}" destId="{183F7736-9A4E-4602-A326-C8CFEE3D2F13}" srcOrd="0" destOrd="0" presId="urn:microsoft.com/office/officeart/2005/8/layout/process1"/>
    <dgm:cxn modelId="{58BDA1BC-33B0-416D-9FD7-843D7F392A23}" type="presParOf" srcId="{C0F50E30-71BE-40EB-9225-AC87E73C6985}" destId="{491D880D-5099-4685-938B-5CF80C507369}" srcOrd="0" destOrd="0" presId="urn:microsoft.com/office/officeart/2005/8/layout/process1"/>
    <dgm:cxn modelId="{B180C986-6781-4BD4-97E2-C5EA3E4C9661}" type="presParOf" srcId="{C0F50E30-71BE-40EB-9225-AC87E73C6985}" destId="{DD639BC3-6574-47E3-ADE2-F1E30C68B3B7}" srcOrd="1" destOrd="0" presId="urn:microsoft.com/office/officeart/2005/8/layout/process1"/>
    <dgm:cxn modelId="{02159E7F-2F6A-4043-8031-A6623E1F70F6}" type="presParOf" srcId="{DD639BC3-6574-47E3-ADE2-F1E30C68B3B7}" destId="{366B81C1-CE95-4273-BF14-18A8C307D775}" srcOrd="0" destOrd="0" presId="urn:microsoft.com/office/officeart/2005/8/layout/process1"/>
    <dgm:cxn modelId="{D2D4B317-CC14-4DC5-9171-8AED4373D6D8}" type="presParOf" srcId="{C0F50E30-71BE-40EB-9225-AC87E73C6985}" destId="{183F7736-9A4E-4602-A326-C8CFEE3D2F13}" srcOrd="2" destOrd="0" presId="urn:microsoft.com/office/officeart/2005/8/layout/process1"/>
    <dgm:cxn modelId="{6E54CB7A-D3F6-46ED-9905-87C3BEB4D0F3}" type="presParOf" srcId="{C0F50E30-71BE-40EB-9225-AC87E73C6985}" destId="{6F34B00C-4EDA-4200-8E95-F6D6BCB5FAB7}" srcOrd="3" destOrd="0" presId="urn:microsoft.com/office/officeart/2005/8/layout/process1"/>
    <dgm:cxn modelId="{69AF3926-6289-4A1E-BBE9-7912E742E10A}" type="presParOf" srcId="{6F34B00C-4EDA-4200-8E95-F6D6BCB5FAB7}" destId="{F8C963B5-4F01-4C00-A01B-9FB44CC4365F}" srcOrd="0" destOrd="0" presId="urn:microsoft.com/office/officeart/2005/8/layout/process1"/>
    <dgm:cxn modelId="{58BEEF88-3015-4E8D-BBB8-3651452E603E}" type="presParOf" srcId="{C0F50E30-71BE-40EB-9225-AC87E73C6985}" destId="{01C93BA4-5F83-4168-B2AB-C4EEF9B92F1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BF7310-2CA1-4B39-B3A0-9610A1E23605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C4DFF73E-ED8B-4613-8CA8-AA7CCFA7BDBC}">
      <dgm:prSet phldrT="[Text]"/>
      <dgm:spPr/>
      <dgm:t>
        <a:bodyPr/>
        <a:lstStyle/>
        <a:p>
          <a:r>
            <a:rPr lang="en-CA" dirty="0" err="1" smtClean="0"/>
            <a:t>lysosome</a:t>
          </a:r>
          <a:endParaRPr lang="en-CA" dirty="0"/>
        </a:p>
      </dgm:t>
    </dgm:pt>
    <dgm:pt modelId="{C5DD2CFE-328E-4997-85D9-F57A6BC5A735}" type="parTrans" cxnId="{48461F3C-3F46-4606-B23A-A2C978378F99}">
      <dgm:prSet/>
      <dgm:spPr/>
      <dgm:t>
        <a:bodyPr/>
        <a:lstStyle/>
        <a:p>
          <a:endParaRPr lang="en-CA"/>
        </a:p>
      </dgm:t>
    </dgm:pt>
    <dgm:pt modelId="{76DD2D19-0A49-4BED-8AA3-715B54BDDC97}" type="sibTrans" cxnId="{48461F3C-3F46-4606-B23A-A2C978378F99}">
      <dgm:prSet/>
      <dgm:spPr/>
      <dgm:t>
        <a:bodyPr/>
        <a:lstStyle/>
        <a:p>
          <a:endParaRPr lang="en-CA"/>
        </a:p>
      </dgm:t>
    </dgm:pt>
    <dgm:pt modelId="{1362E718-0227-4802-A282-7C1CF613AECB}">
      <dgm:prSet phldrT="[Text]" phldr="1"/>
      <dgm:spPr/>
      <dgm:t>
        <a:bodyPr/>
        <a:lstStyle/>
        <a:p>
          <a:endParaRPr lang="en-CA" dirty="0"/>
        </a:p>
      </dgm:t>
    </dgm:pt>
    <dgm:pt modelId="{0C8564B4-1B00-470D-93D8-F9872FA28182}" type="parTrans" cxnId="{BE349F2F-C9BC-4DA6-80E3-14DD3BA3AF03}">
      <dgm:prSet/>
      <dgm:spPr/>
      <dgm:t>
        <a:bodyPr/>
        <a:lstStyle/>
        <a:p>
          <a:endParaRPr lang="en-CA"/>
        </a:p>
      </dgm:t>
    </dgm:pt>
    <dgm:pt modelId="{F6EDB274-6ACE-4885-AFBB-24987143B4AE}" type="sibTrans" cxnId="{BE349F2F-C9BC-4DA6-80E3-14DD3BA3AF03}">
      <dgm:prSet/>
      <dgm:spPr/>
      <dgm:t>
        <a:bodyPr/>
        <a:lstStyle/>
        <a:p>
          <a:endParaRPr lang="en-CA"/>
        </a:p>
      </dgm:t>
    </dgm:pt>
    <dgm:pt modelId="{0015AF54-68EC-44AB-9B82-C38B07E44C3D}">
      <dgm:prSet phldrT="[Text]"/>
      <dgm:spPr/>
      <dgm:t>
        <a:bodyPr/>
        <a:lstStyle/>
        <a:p>
          <a:r>
            <a:rPr lang="en-CA" dirty="0" smtClean="0"/>
            <a:t>Bacterium in vacuole</a:t>
          </a:r>
          <a:endParaRPr lang="en-CA" dirty="0"/>
        </a:p>
      </dgm:t>
    </dgm:pt>
    <dgm:pt modelId="{7D67DB46-BBDA-40C0-A7D3-8B14F3EF2E58}" type="parTrans" cxnId="{517B5C96-36B5-4352-BEC1-E86E2BA8B944}">
      <dgm:prSet/>
      <dgm:spPr/>
      <dgm:t>
        <a:bodyPr/>
        <a:lstStyle/>
        <a:p>
          <a:endParaRPr lang="en-CA"/>
        </a:p>
      </dgm:t>
    </dgm:pt>
    <dgm:pt modelId="{7D8CF90E-C0AC-4266-A928-5724D6E713DA}" type="sibTrans" cxnId="{517B5C96-36B5-4352-BEC1-E86E2BA8B944}">
      <dgm:prSet/>
      <dgm:spPr/>
      <dgm:t>
        <a:bodyPr/>
        <a:lstStyle/>
        <a:p>
          <a:endParaRPr lang="en-CA"/>
        </a:p>
      </dgm:t>
    </dgm:pt>
    <dgm:pt modelId="{C0F50E30-71BE-40EB-9225-AC87E73C6985}" type="pres">
      <dgm:prSet presAssocID="{C5BF7310-2CA1-4B39-B3A0-9610A1E23605}" presName="Name0" presStyleCnt="0">
        <dgm:presLayoutVars>
          <dgm:dir/>
          <dgm:resizeHandles val="exact"/>
        </dgm:presLayoutVars>
      </dgm:prSet>
      <dgm:spPr/>
    </dgm:pt>
    <dgm:pt modelId="{491D880D-5099-4685-938B-5CF80C507369}" type="pres">
      <dgm:prSet presAssocID="{C4DFF73E-ED8B-4613-8CA8-AA7CCFA7BDB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D639BC3-6574-47E3-ADE2-F1E30C68B3B7}" type="pres">
      <dgm:prSet presAssocID="{76DD2D19-0A49-4BED-8AA3-715B54BDDC97}" presName="sibTrans" presStyleLbl="sibTrans2D1" presStyleIdx="0" presStyleCnt="2"/>
      <dgm:spPr/>
      <dgm:t>
        <a:bodyPr/>
        <a:lstStyle/>
        <a:p>
          <a:endParaRPr lang="en-CA"/>
        </a:p>
      </dgm:t>
    </dgm:pt>
    <dgm:pt modelId="{366B81C1-CE95-4273-BF14-18A8C307D775}" type="pres">
      <dgm:prSet presAssocID="{76DD2D19-0A49-4BED-8AA3-715B54BDDC97}" presName="connectorText" presStyleLbl="sibTrans2D1" presStyleIdx="0" presStyleCnt="2"/>
      <dgm:spPr/>
      <dgm:t>
        <a:bodyPr/>
        <a:lstStyle/>
        <a:p>
          <a:endParaRPr lang="en-CA"/>
        </a:p>
      </dgm:t>
    </dgm:pt>
    <dgm:pt modelId="{183F7736-9A4E-4602-A326-C8CFEE3D2F13}" type="pres">
      <dgm:prSet presAssocID="{1362E718-0227-4802-A282-7C1CF613AECB}" presName="node" presStyleLbl="node1" presStyleIdx="1" presStyleCnt="3" custScaleX="166408" custScaleY="14901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F34B00C-4EDA-4200-8E95-F6D6BCB5FAB7}" type="pres">
      <dgm:prSet presAssocID="{F6EDB274-6ACE-4885-AFBB-24987143B4AE}" presName="sibTrans" presStyleLbl="sibTrans2D1" presStyleIdx="1" presStyleCnt="2"/>
      <dgm:spPr/>
      <dgm:t>
        <a:bodyPr/>
        <a:lstStyle/>
        <a:p>
          <a:endParaRPr lang="en-CA"/>
        </a:p>
      </dgm:t>
    </dgm:pt>
    <dgm:pt modelId="{F8C963B5-4F01-4C00-A01B-9FB44CC4365F}" type="pres">
      <dgm:prSet presAssocID="{F6EDB274-6ACE-4885-AFBB-24987143B4AE}" presName="connectorText" presStyleLbl="sibTrans2D1" presStyleIdx="1" presStyleCnt="2"/>
      <dgm:spPr/>
      <dgm:t>
        <a:bodyPr/>
        <a:lstStyle/>
        <a:p>
          <a:endParaRPr lang="en-CA"/>
        </a:p>
      </dgm:t>
    </dgm:pt>
    <dgm:pt modelId="{01C93BA4-5F83-4168-B2AB-C4EEF9B92F16}" type="pres">
      <dgm:prSet presAssocID="{0015AF54-68EC-44AB-9B82-C38B07E44C3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E9B0D8D9-063D-401C-81C5-D599FDCA6F8D}" type="presOf" srcId="{76DD2D19-0A49-4BED-8AA3-715B54BDDC97}" destId="{366B81C1-CE95-4273-BF14-18A8C307D775}" srcOrd="1" destOrd="0" presId="urn:microsoft.com/office/officeart/2005/8/layout/process1"/>
    <dgm:cxn modelId="{B9A49C93-912F-42D7-8F4A-59FE3B88C0CD}" type="presOf" srcId="{0015AF54-68EC-44AB-9B82-C38B07E44C3D}" destId="{01C93BA4-5F83-4168-B2AB-C4EEF9B92F16}" srcOrd="0" destOrd="0" presId="urn:microsoft.com/office/officeart/2005/8/layout/process1"/>
    <dgm:cxn modelId="{3F187C6A-BBBF-4DDD-8791-09BB35B9849E}" type="presOf" srcId="{C4DFF73E-ED8B-4613-8CA8-AA7CCFA7BDBC}" destId="{491D880D-5099-4685-938B-5CF80C507369}" srcOrd="0" destOrd="0" presId="urn:microsoft.com/office/officeart/2005/8/layout/process1"/>
    <dgm:cxn modelId="{BE349F2F-C9BC-4DA6-80E3-14DD3BA3AF03}" srcId="{C5BF7310-2CA1-4B39-B3A0-9610A1E23605}" destId="{1362E718-0227-4802-A282-7C1CF613AECB}" srcOrd="1" destOrd="0" parTransId="{0C8564B4-1B00-470D-93D8-F9872FA28182}" sibTransId="{F6EDB274-6ACE-4885-AFBB-24987143B4AE}"/>
    <dgm:cxn modelId="{3B4C001B-75C7-43D5-AFAB-A2B9FC093C31}" type="presOf" srcId="{1362E718-0227-4802-A282-7C1CF613AECB}" destId="{183F7736-9A4E-4602-A326-C8CFEE3D2F13}" srcOrd="0" destOrd="0" presId="urn:microsoft.com/office/officeart/2005/8/layout/process1"/>
    <dgm:cxn modelId="{A9320301-EA02-4DC8-827D-AB3BA3471B5A}" type="presOf" srcId="{F6EDB274-6ACE-4885-AFBB-24987143B4AE}" destId="{F8C963B5-4F01-4C00-A01B-9FB44CC4365F}" srcOrd="1" destOrd="0" presId="urn:microsoft.com/office/officeart/2005/8/layout/process1"/>
    <dgm:cxn modelId="{48461F3C-3F46-4606-B23A-A2C978378F99}" srcId="{C5BF7310-2CA1-4B39-B3A0-9610A1E23605}" destId="{C4DFF73E-ED8B-4613-8CA8-AA7CCFA7BDBC}" srcOrd="0" destOrd="0" parTransId="{C5DD2CFE-328E-4997-85D9-F57A6BC5A735}" sibTransId="{76DD2D19-0A49-4BED-8AA3-715B54BDDC97}"/>
    <dgm:cxn modelId="{832FF9E6-6570-4ED1-8800-E8E7A8429CF3}" type="presOf" srcId="{C5BF7310-2CA1-4B39-B3A0-9610A1E23605}" destId="{C0F50E30-71BE-40EB-9225-AC87E73C6985}" srcOrd="0" destOrd="0" presId="urn:microsoft.com/office/officeart/2005/8/layout/process1"/>
    <dgm:cxn modelId="{AFB1D886-937F-4380-80DC-07B513E3E38E}" type="presOf" srcId="{F6EDB274-6ACE-4885-AFBB-24987143B4AE}" destId="{6F34B00C-4EDA-4200-8E95-F6D6BCB5FAB7}" srcOrd="0" destOrd="0" presId="urn:microsoft.com/office/officeart/2005/8/layout/process1"/>
    <dgm:cxn modelId="{517B5C96-36B5-4352-BEC1-E86E2BA8B944}" srcId="{C5BF7310-2CA1-4B39-B3A0-9610A1E23605}" destId="{0015AF54-68EC-44AB-9B82-C38B07E44C3D}" srcOrd="2" destOrd="0" parTransId="{7D67DB46-BBDA-40C0-A7D3-8B14F3EF2E58}" sibTransId="{7D8CF90E-C0AC-4266-A928-5724D6E713DA}"/>
    <dgm:cxn modelId="{722E3B0A-3B07-4826-BF9D-DF50A56152EE}" type="presOf" srcId="{76DD2D19-0A49-4BED-8AA3-715B54BDDC97}" destId="{DD639BC3-6574-47E3-ADE2-F1E30C68B3B7}" srcOrd="0" destOrd="0" presId="urn:microsoft.com/office/officeart/2005/8/layout/process1"/>
    <dgm:cxn modelId="{07EF01FA-2EBC-43B0-9864-2E6E923A0839}" type="presParOf" srcId="{C0F50E30-71BE-40EB-9225-AC87E73C6985}" destId="{491D880D-5099-4685-938B-5CF80C507369}" srcOrd="0" destOrd="0" presId="urn:microsoft.com/office/officeart/2005/8/layout/process1"/>
    <dgm:cxn modelId="{7331C031-91B2-4292-83D3-C6D31C3576E5}" type="presParOf" srcId="{C0F50E30-71BE-40EB-9225-AC87E73C6985}" destId="{DD639BC3-6574-47E3-ADE2-F1E30C68B3B7}" srcOrd="1" destOrd="0" presId="urn:microsoft.com/office/officeart/2005/8/layout/process1"/>
    <dgm:cxn modelId="{92399FBC-2A12-486F-9653-3BC7605F5B0B}" type="presParOf" srcId="{DD639BC3-6574-47E3-ADE2-F1E30C68B3B7}" destId="{366B81C1-CE95-4273-BF14-18A8C307D775}" srcOrd="0" destOrd="0" presId="urn:microsoft.com/office/officeart/2005/8/layout/process1"/>
    <dgm:cxn modelId="{A646CAD4-58E4-400D-875E-9489A77DD6D8}" type="presParOf" srcId="{C0F50E30-71BE-40EB-9225-AC87E73C6985}" destId="{183F7736-9A4E-4602-A326-C8CFEE3D2F13}" srcOrd="2" destOrd="0" presId="urn:microsoft.com/office/officeart/2005/8/layout/process1"/>
    <dgm:cxn modelId="{534C47C2-7B84-4605-BE5D-D592A5A57FD5}" type="presParOf" srcId="{C0F50E30-71BE-40EB-9225-AC87E73C6985}" destId="{6F34B00C-4EDA-4200-8E95-F6D6BCB5FAB7}" srcOrd="3" destOrd="0" presId="urn:microsoft.com/office/officeart/2005/8/layout/process1"/>
    <dgm:cxn modelId="{3D15B346-7C53-4082-A1FC-B114DE8A659D}" type="presParOf" srcId="{6F34B00C-4EDA-4200-8E95-F6D6BCB5FAB7}" destId="{F8C963B5-4F01-4C00-A01B-9FB44CC4365F}" srcOrd="0" destOrd="0" presId="urn:microsoft.com/office/officeart/2005/8/layout/process1"/>
    <dgm:cxn modelId="{80E70BC9-3D69-4DCD-BE65-64DA14809F74}" type="presParOf" srcId="{C0F50E30-71BE-40EB-9225-AC87E73C6985}" destId="{01C93BA4-5F83-4168-B2AB-C4EEF9B92F1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BF7310-2CA1-4B39-B3A0-9610A1E23605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C4DFF73E-ED8B-4613-8CA8-AA7CCFA7BDBC}">
      <dgm:prSet phldrT="[Text]" custT="1"/>
      <dgm:spPr/>
      <dgm:t>
        <a:bodyPr/>
        <a:lstStyle/>
        <a:p>
          <a:r>
            <a:rPr lang="en-CA" sz="2700" dirty="0" smtClean="0"/>
            <a:t>microtubules</a:t>
          </a:r>
          <a:endParaRPr lang="en-CA" sz="2700" dirty="0"/>
        </a:p>
      </dgm:t>
    </dgm:pt>
    <dgm:pt modelId="{C5DD2CFE-328E-4997-85D9-F57A6BC5A735}" type="parTrans" cxnId="{48461F3C-3F46-4606-B23A-A2C978378F99}">
      <dgm:prSet/>
      <dgm:spPr/>
      <dgm:t>
        <a:bodyPr/>
        <a:lstStyle/>
        <a:p>
          <a:endParaRPr lang="en-CA"/>
        </a:p>
      </dgm:t>
    </dgm:pt>
    <dgm:pt modelId="{76DD2D19-0A49-4BED-8AA3-715B54BDDC97}" type="sibTrans" cxnId="{48461F3C-3F46-4606-B23A-A2C978378F99}">
      <dgm:prSet/>
      <dgm:spPr/>
      <dgm:t>
        <a:bodyPr/>
        <a:lstStyle/>
        <a:p>
          <a:endParaRPr lang="en-CA"/>
        </a:p>
      </dgm:t>
    </dgm:pt>
    <dgm:pt modelId="{1362E718-0227-4802-A282-7C1CF613AECB}">
      <dgm:prSet phldrT="[Text]" phldr="1"/>
      <dgm:spPr/>
      <dgm:t>
        <a:bodyPr/>
        <a:lstStyle/>
        <a:p>
          <a:endParaRPr lang="en-CA" dirty="0"/>
        </a:p>
      </dgm:t>
    </dgm:pt>
    <dgm:pt modelId="{0C8564B4-1B00-470D-93D8-F9872FA28182}" type="parTrans" cxnId="{BE349F2F-C9BC-4DA6-80E3-14DD3BA3AF03}">
      <dgm:prSet/>
      <dgm:spPr/>
      <dgm:t>
        <a:bodyPr/>
        <a:lstStyle/>
        <a:p>
          <a:endParaRPr lang="en-CA"/>
        </a:p>
      </dgm:t>
    </dgm:pt>
    <dgm:pt modelId="{F6EDB274-6ACE-4885-AFBB-24987143B4AE}" type="sibTrans" cxnId="{BE349F2F-C9BC-4DA6-80E3-14DD3BA3AF03}">
      <dgm:prSet/>
      <dgm:spPr/>
      <dgm:t>
        <a:bodyPr/>
        <a:lstStyle/>
        <a:p>
          <a:endParaRPr lang="en-CA"/>
        </a:p>
      </dgm:t>
    </dgm:pt>
    <dgm:pt modelId="{0015AF54-68EC-44AB-9B82-C38B07E44C3D}">
      <dgm:prSet phldrT="[Text]" custT="1"/>
      <dgm:spPr/>
      <dgm:t>
        <a:bodyPr/>
        <a:lstStyle/>
        <a:p>
          <a:r>
            <a:rPr lang="en-CA" sz="2700" dirty="0" err="1" smtClean="0"/>
            <a:t>centrioles</a:t>
          </a:r>
          <a:endParaRPr lang="en-CA" sz="2700" dirty="0"/>
        </a:p>
      </dgm:t>
    </dgm:pt>
    <dgm:pt modelId="{7D67DB46-BBDA-40C0-A7D3-8B14F3EF2E58}" type="parTrans" cxnId="{517B5C96-36B5-4352-BEC1-E86E2BA8B944}">
      <dgm:prSet/>
      <dgm:spPr/>
      <dgm:t>
        <a:bodyPr/>
        <a:lstStyle/>
        <a:p>
          <a:endParaRPr lang="en-CA"/>
        </a:p>
      </dgm:t>
    </dgm:pt>
    <dgm:pt modelId="{7D8CF90E-C0AC-4266-A928-5724D6E713DA}" type="sibTrans" cxnId="{517B5C96-36B5-4352-BEC1-E86E2BA8B944}">
      <dgm:prSet/>
      <dgm:spPr/>
      <dgm:t>
        <a:bodyPr/>
        <a:lstStyle/>
        <a:p>
          <a:endParaRPr lang="en-CA"/>
        </a:p>
      </dgm:t>
    </dgm:pt>
    <dgm:pt modelId="{C0F50E30-71BE-40EB-9225-AC87E73C6985}" type="pres">
      <dgm:prSet presAssocID="{C5BF7310-2CA1-4B39-B3A0-9610A1E23605}" presName="Name0" presStyleCnt="0">
        <dgm:presLayoutVars>
          <dgm:dir/>
          <dgm:resizeHandles val="exact"/>
        </dgm:presLayoutVars>
      </dgm:prSet>
      <dgm:spPr/>
    </dgm:pt>
    <dgm:pt modelId="{491D880D-5099-4685-938B-5CF80C507369}" type="pres">
      <dgm:prSet presAssocID="{C4DFF73E-ED8B-4613-8CA8-AA7CCFA7BDBC}" presName="node" presStyleLbl="node1" presStyleIdx="0" presStyleCnt="3" custScaleX="13145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D639BC3-6574-47E3-ADE2-F1E30C68B3B7}" type="pres">
      <dgm:prSet presAssocID="{76DD2D19-0A49-4BED-8AA3-715B54BDDC97}" presName="sibTrans" presStyleLbl="sibTrans2D1" presStyleIdx="0" presStyleCnt="2"/>
      <dgm:spPr/>
      <dgm:t>
        <a:bodyPr/>
        <a:lstStyle/>
        <a:p>
          <a:endParaRPr lang="en-CA"/>
        </a:p>
      </dgm:t>
    </dgm:pt>
    <dgm:pt modelId="{366B81C1-CE95-4273-BF14-18A8C307D775}" type="pres">
      <dgm:prSet presAssocID="{76DD2D19-0A49-4BED-8AA3-715B54BDDC97}" presName="connectorText" presStyleLbl="sibTrans2D1" presStyleIdx="0" presStyleCnt="2"/>
      <dgm:spPr/>
      <dgm:t>
        <a:bodyPr/>
        <a:lstStyle/>
        <a:p>
          <a:endParaRPr lang="en-CA"/>
        </a:p>
      </dgm:t>
    </dgm:pt>
    <dgm:pt modelId="{183F7736-9A4E-4602-A326-C8CFEE3D2F13}" type="pres">
      <dgm:prSet presAssocID="{1362E718-0227-4802-A282-7C1CF613AECB}" presName="node" presStyleLbl="node1" presStyleIdx="1" presStyleCnt="3" custScaleX="166408" custScaleY="15752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F34B00C-4EDA-4200-8E95-F6D6BCB5FAB7}" type="pres">
      <dgm:prSet presAssocID="{F6EDB274-6ACE-4885-AFBB-24987143B4AE}" presName="sibTrans" presStyleLbl="sibTrans2D1" presStyleIdx="1" presStyleCnt="2"/>
      <dgm:spPr/>
      <dgm:t>
        <a:bodyPr/>
        <a:lstStyle/>
        <a:p>
          <a:endParaRPr lang="en-CA"/>
        </a:p>
      </dgm:t>
    </dgm:pt>
    <dgm:pt modelId="{F8C963B5-4F01-4C00-A01B-9FB44CC4365F}" type="pres">
      <dgm:prSet presAssocID="{F6EDB274-6ACE-4885-AFBB-24987143B4AE}" presName="connectorText" presStyleLbl="sibTrans2D1" presStyleIdx="1" presStyleCnt="2"/>
      <dgm:spPr/>
      <dgm:t>
        <a:bodyPr/>
        <a:lstStyle/>
        <a:p>
          <a:endParaRPr lang="en-CA"/>
        </a:p>
      </dgm:t>
    </dgm:pt>
    <dgm:pt modelId="{01C93BA4-5F83-4168-B2AB-C4EEF9B92F16}" type="pres">
      <dgm:prSet presAssocID="{0015AF54-68EC-44AB-9B82-C38B07E44C3D}" presName="node" presStyleLbl="node1" presStyleIdx="2" presStyleCnt="3" custLinFactNeighborX="-1077" custLinFactNeighborY="-105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7445ABDB-EED7-42F9-ADA6-0F6AAF05CBA6}" type="presOf" srcId="{F6EDB274-6ACE-4885-AFBB-24987143B4AE}" destId="{F8C963B5-4F01-4C00-A01B-9FB44CC4365F}" srcOrd="1" destOrd="0" presId="urn:microsoft.com/office/officeart/2005/8/layout/process1"/>
    <dgm:cxn modelId="{930574D9-F20D-4248-B3D7-6C40EEEBB942}" type="presOf" srcId="{0015AF54-68EC-44AB-9B82-C38B07E44C3D}" destId="{01C93BA4-5F83-4168-B2AB-C4EEF9B92F16}" srcOrd="0" destOrd="0" presId="urn:microsoft.com/office/officeart/2005/8/layout/process1"/>
    <dgm:cxn modelId="{BE349F2F-C9BC-4DA6-80E3-14DD3BA3AF03}" srcId="{C5BF7310-2CA1-4B39-B3A0-9610A1E23605}" destId="{1362E718-0227-4802-A282-7C1CF613AECB}" srcOrd="1" destOrd="0" parTransId="{0C8564B4-1B00-470D-93D8-F9872FA28182}" sibTransId="{F6EDB274-6ACE-4885-AFBB-24987143B4AE}"/>
    <dgm:cxn modelId="{8DE76982-D520-4D89-8913-4506CB745159}" type="presOf" srcId="{76DD2D19-0A49-4BED-8AA3-715B54BDDC97}" destId="{366B81C1-CE95-4273-BF14-18A8C307D775}" srcOrd="1" destOrd="0" presId="urn:microsoft.com/office/officeart/2005/8/layout/process1"/>
    <dgm:cxn modelId="{40CCCDC8-AAB6-40DC-9546-7685975CD4A8}" type="presOf" srcId="{C5BF7310-2CA1-4B39-B3A0-9610A1E23605}" destId="{C0F50E30-71BE-40EB-9225-AC87E73C6985}" srcOrd="0" destOrd="0" presId="urn:microsoft.com/office/officeart/2005/8/layout/process1"/>
    <dgm:cxn modelId="{44FA33D4-9291-40B8-BDB6-C3A3BC836211}" type="presOf" srcId="{F6EDB274-6ACE-4885-AFBB-24987143B4AE}" destId="{6F34B00C-4EDA-4200-8E95-F6D6BCB5FAB7}" srcOrd="0" destOrd="0" presId="urn:microsoft.com/office/officeart/2005/8/layout/process1"/>
    <dgm:cxn modelId="{48461F3C-3F46-4606-B23A-A2C978378F99}" srcId="{C5BF7310-2CA1-4B39-B3A0-9610A1E23605}" destId="{C4DFF73E-ED8B-4613-8CA8-AA7CCFA7BDBC}" srcOrd="0" destOrd="0" parTransId="{C5DD2CFE-328E-4997-85D9-F57A6BC5A735}" sibTransId="{76DD2D19-0A49-4BED-8AA3-715B54BDDC97}"/>
    <dgm:cxn modelId="{4A085CF6-7A0B-43E8-8282-9F48EE7AB2BB}" type="presOf" srcId="{C4DFF73E-ED8B-4613-8CA8-AA7CCFA7BDBC}" destId="{491D880D-5099-4685-938B-5CF80C507369}" srcOrd="0" destOrd="0" presId="urn:microsoft.com/office/officeart/2005/8/layout/process1"/>
    <dgm:cxn modelId="{517B5C96-36B5-4352-BEC1-E86E2BA8B944}" srcId="{C5BF7310-2CA1-4B39-B3A0-9610A1E23605}" destId="{0015AF54-68EC-44AB-9B82-C38B07E44C3D}" srcOrd="2" destOrd="0" parTransId="{7D67DB46-BBDA-40C0-A7D3-8B14F3EF2E58}" sibTransId="{7D8CF90E-C0AC-4266-A928-5724D6E713DA}"/>
    <dgm:cxn modelId="{573C5FCD-7F7C-4E6D-BBB0-271D4CA56E47}" type="presOf" srcId="{76DD2D19-0A49-4BED-8AA3-715B54BDDC97}" destId="{DD639BC3-6574-47E3-ADE2-F1E30C68B3B7}" srcOrd="0" destOrd="0" presId="urn:microsoft.com/office/officeart/2005/8/layout/process1"/>
    <dgm:cxn modelId="{AED63995-5F11-42CC-B59F-1395A4EF6A39}" type="presOf" srcId="{1362E718-0227-4802-A282-7C1CF613AECB}" destId="{183F7736-9A4E-4602-A326-C8CFEE3D2F13}" srcOrd="0" destOrd="0" presId="urn:microsoft.com/office/officeart/2005/8/layout/process1"/>
    <dgm:cxn modelId="{E16D019F-370F-4695-97B5-D8512AC6BF12}" type="presParOf" srcId="{C0F50E30-71BE-40EB-9225-AC87E73C6985}" destId="{491D880D-5099-4685-938B-5CF80C507369}" srcOrd="0" destOrd="0" presId="urn:microsoft.com/office/officeart/2005/8/layout/process1"/>
    <dgm:cxn modelId="{C9BE1702-BD57-446A-A452-A734188DB36F}" type="presParOf" srcId="{C0F50E30-71BE-40EB-9225-AC87E73C6985}" destId="{DD639BC3-6574-47E3-ADE2-F1E30C68B3B7}" srcOrd="1" destOrd="0" presId="urn:microsoft.com/office/officeart/2005/8/layout/process1"/>
    <dgm:cxn modelId="{53DBF33E-7A6D-4262-8D74-67651F9F501D}" type="presParOf" srcId="{DD639BC3-6574-47E3-ADE2-F1E30C68B3B7}" destId="{366B81C1-CE95-4273-BF14-18A8C307D775}" srcOrd="0" destOrd="0" presId="urn:microsoft.com/office/officeart/2005/8/layout/process1"/>
    <dgm:cxn modelId="{FEA0179F-26D2-4581-B946-6411FE459A23}" type="presParOf" srcId="{C0F50E30-71BE-40EB-9225-AC87E73C6985}" destId="{183F7736-9A4E-4602-A326-C8CFEE3D2F13}" srcOrd="2" destOrd="0" presId="urn:microsoft.com/office/officeart/2005/8/layout/process1"/>
    <dgm:cxn modelId="{6CE67BFA-5BAA-4F28-BA9F-6368940C24DE}" type="presParOf" srcId="{C0F50E30-71BE-40EB-9225-AC87E73C6985}" destId="{6F34B00C-4EDA-4200-8E95-F6D6BCB5FAB7}" srcOrd="3" destOrd="0" presId="urn:microsoft.com/office/officeart/2005/8/layout/process1"/>
    <dgm:cxn modelId="{82C1CA2F-9D2B-41E2-A904-D582084E2525}" type="presParOf" srcId="{6F34B00C-4EDA-4200-8E95-F6D6BCB5FAB7}" destId="{F8C963B5-4F01-4C00-A01B-9FB44CC4365F}" srcOrd="0" destOrd="0" presId="urn:microsoft.com/office/officeart/2005/8/layout/process1"/>
    <dgm:cxn modelId="{2431761D-7B87-4E9D-AEA9-B808919BCB02}" type="presParOf" srcId="{C0F50E30-71BE-40EB-9225-AC87E73C6985}" destId="{01C93BA4-5F83-4168-B2AB-C4EEF9B92F1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BF7310-2CA1-4B39-B3A0-9610A1E23605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C4DFF73E-ED8B-4613-8CA8-AA7CCFA7BDBC}">
      <dgm:prSet phldrT="[Text]"/>
      <dgm:spPr/>
      <dgm:t>
        <a:bodyPr/>
        <a:lstStyle/>
        <a:p>
          <a:r>
            <a:rPr lang="en-CA" dirty="0" err="1" smtClean="0"/>
            <a:t>Ribosomes</a:t>
          </a:r>
          <a:endParaRPr lang="en-CA" dirty="0"/>
        </a:p>
      </dgm:t>
    </dgm:pt>
    <dgm:pt modelId="{C5DD2CFE-328E-4997-85D9-F57A6BC5A735}" type="parTrans" cxnId="{48461F3C-3F46-4606-B23A-A2C978378F99}">
      <dgm:prSet/>
      <dgm:spPr/>
      <dgm:t>
        <a:bodyPr/>
        <a:lstStyle/>
        <a:p>
          <a:endParaRPr lang="en-CA"/>
        </a:p>
      </dgm:t>
    </dgm:pt>
    <dgm:pt modelId="{76DD2D19-0A49-4BED-8AA3-715B54BDDC97}" type="sibTrans" cxnId="{48461F3C-3F46-4606-B23A-A2C978378F99}">
      <dgm:prSet/>
      <dgm:spPr/>
      <dgm:t>
        <a:bodyPr/>
        <a:lstStyle/>
        <a:p>
          <a:endParaRPr lang="en-CA"/>
        </a:p>
      </dgm:t>
    </dgm:pt>
    <dgm:pt modelId="{1362E718-0227-4802-A282-7C1CF613AECB}">
      <dgm:prSet phldrT="[Text]" phldr="1"/>
      <dgm:spPr/>
      <dgm:t>
        <a:bodyPr/>
        <a:lstStyle/>
        <a:p>
          <a:endParaRPr lang="en-CA" dirty="0"/>
        </a:p>
      </dgm:t>
    </dgm:pt>
    <dgm:pt modelId="{0C8564B4-1B00-470D-93D8-F9872FA28182}" type="parTrans" cxnId="{BE349F2F-C9BC-4DA6-80E3-14DD3BA3AF03}">
      <dgm:prSet/>
      <dgm:spPr/>
      <dgm:t>
        <a:bodyPr/>
        <a:lstStyle/>
        <a:p>
          <a:endParaRPr lang="en-CA"/>
        </a:p>
      </dgm:t>
    </dgm:pt>
    <dgm:pt modelId="{F6EDB274-6ACE-4885-AFBB-24987143B4AE}" type="sibTrans" cxnId="{BE349F2F-C9BC-4DA6-80E3-14DD3BA3AF03}">
      <dgm:prSet/>
      <dgm:spPr/>
      <dgm:t>
        <a:bodyPr/>
        <a:lstStyle/>
        <a:p>
          <a:endParaRPr lang="en-CA"/>
        </a:p>
      </dgm:t>
    </dgm:pt>
    <dgm:pt modelId="{0015AF54-68EC-44AB-9B82-C38B07E44C3D}">
      <dgm:prSet phldrT="[Text]"/>
      <dgm:spPr/>
      <dgm:t>
        <a:bodyPr/>
        <a:lstStyle/>
        <a:p>
          <a:r>
            <a:rPr lang="en-CA" dirty="0" smtClean="0"/>
            <a:t>Golgi Body</a:t>
          </a:r>
          <a:endParaRPr lang="en-CA" dirty="0"/>
        </a:p>
      </dgm:t>
    </dgm:pt>
    <dgm:pt modelId="{7D67DB46-BBDA-40C0-A7D3-8B14F3EF2E58}" type="parTrans" cxnId="{517B5C96-36B5-4352-BEC1-E86E2BA8B944}">
      <dgm:prSet/>
      <dgm:spPr/>
      <dgm:t>
        <a:bodyPr/>
        <a:lstStyle/>
        <a:p>
          <a:endParaRPr lang="en-CA"/>
        </a:p>
      </dgm:t>
    </dgm:pt>
    <dgm:pt modelId="{7D8CF90E-C0AC-4266-A928-5724D6E713DA}" type="sibTrans" cxnId="{517B5C96-36B5-4352-BEC1-E86E2BA8B944}">
      <dgm:prSet/>
      <dgm:spPr/>
      <dgm:t>
        <a:bodyPr/>
        <a:lstStyle/>
        <a:p>
          <a:endParaRPr lang="en-CA"/>
        </a:p>
      </dgm:t>
    </dgm:pt>
    <dgm:pt modelId="{C0F50E30-71BE-40EB-9225-AC87E73C6985}" type="pres">
      <dgm:prSet presAssocID="{C5BF7310-2CA1-4B39-B3A0-9610A1E23605}" presName="Name0" presStyleCnt="0">
        <dgm:presLayoutVars>
          <dgm:dir/>
          <dgm:resizeHandles val="exact"/>
        </dgm:presLayoutVars>
      </dgm:prSet>
      <dgm:spPr/>
    </dgm:pt>
    <dgm:pt modelId="{491D880D-5099-4685-938B-5CF80C507369}" type="pres">
      <dgm:prSet presAssocID="{C4DFF73E-ED8B-4613-8CA8-AA7CCFA7BDB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D639BC3-6574-47E3-ADE2-F1E30C68B3B7}" type="pres">
      <dgm:prSet presAssocID="{76DD2D19-0A49-4BED-8AA3-715B54BDDC97}" presName="sibTrans" presStyleLbl="sibTrans2D1" presStyleIdx="0" presStyleCnt="2"/>
      <dgm:spPr/>
      <dgm:t>
        <a:bodyPr/>
        <a:lstStyle/>
        <a:p>
          <a:endParaRPr lang="en-CA"/>
        </a:p>
      </dgm:t>
    </dgm:pt>
    <dgm:pt modelId="{366B81C1-CE95-4273-BF14-18A8C307D775}" type="pres">
      <dgm:prSet presAssocID="{76DD2D19-0A49-4BED-8AA3-715B54BDDC97}" presName="connectorText" presStyleLbl="sibTrans2D1" presStyleIdx="0" presStyleCnt="2"/>
      <dgm:spPr/>
      <dgm:t>
        <a:bodyPr/>
        <a:lstStyle/>
        <a:p>
          <a:endParaRPr lang="en-CA"/>
        </a:p>
      </dgm:t>
    </dgm:pt>
    <dgm:pt modelId="{183F7736-9A4E-4602-A326-C8CFEE3D2F13}" type="pres">
      <dgm:prSet presAssocID="{1362E718-0227-4802-A282-7C1CF613AECB}" presName="node" presStyleLbl="node1" presStyleIdx="1" presStyleCnt="3" custScaleX="166408" custScaleY="15752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F34B00C-4EDA-4200-8E95-F6D6BCB5FAB7}" type="pres">
      <dgm:prSet presAssocID="{F6EDB274-6ACE-4885-AFBB-24987143B4AE}" presName="sibTrans" presStyleLbl="sibTrans2D1" presStyleIdx="1" presStyleCnt="2"/>
      <dgm:spPr/>
      <dgm:t>
        <a:bodyPr/>
        <a:lstStyle/>
        <a:p>
          <a:endParaRPr lang="en-CA"/>
        </a:p>
      </dgm:t>
    </dgm:pt>
    <dgm:pt modelId="{F8C963B5-4F01-4C00-A01B-9FB44CC4365F}" type="pres">
      <dgm:prSet presAssocID="{F6EDB274-6ACE-4885-AFBB-24987143B4AE}" presName="connectorText" presStyleLbl="sibTrans2D1" presStyleIdx="1" presStyleCnt="2"/>
      <dgm:spPr/>
      <dgm:t>
        <a:bodyPr/>
        <a:lstStyle/>
        <a:p>
          <a:endParaRPr lang="en-CA"/>
        </a:p>
      </dgm:t>
    </dgm:pt>
    <dgm:pt modelId="{01C93BA4-5F83-4168-B2AB-C4EEF9B92F16}" type="pres">
      <dgm:prSet presAssocID="{0015AF54-68EC-44AB-9B82-C38B07E44C3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3336CA28-EC1F-4707-92CC-7FA7263BF69F}" type="presOf" srcId="{F6EDB274-6ACE-4885-AFBB-24987143B4AE}" destId="{F8C963B5-4F01-4C00-A01B-9FB44CC4365F}" srcOrd="1" destOrd="0" presId="urn:microsoft.com/office/officeart/2005/8/layout/process1"/>
    <dgm:cxn modelId="{3E7ED113-0725-45B6-89DC-FBF056AF2580}" type="presOf" srcId="{C4DFF73E-ED8B-4613-8CA8-AA7CCFA7BDBC}" destId="{491D880D-5099-4685-938B-5CF80C507369}" srcOrd="0" destOrd="0" presId="urn:microsoft.com/office/officeart/2005/8/layout/process1"/>
    <dgm:cxn modelId="{9D4F9B28-988C-4211-815E-F03E0A4B92A5}" type="presOf" srcId="{C5BF7310-2CA1-4B39-B3A0-9610A1E23605}" destId="{C0F50E30-71BE-40EB-9225-AC87E73C6985}" srcOrd="0" destOrd="0" presId="urn:microsoft.com/office/officeart/2005/8/layout/process1"/>
    <dgm:cxn modelId="{BE349F2F-C9BC-4DA6-80E3-14DD3BA3AF03}" srcId="{C5BF7310-2CA1-4B39-B3A0-9610A1E23605}" destId="{1362E718-0227-4802-A282-7C1CF613AECB}" srcOrd="1" destOrd="0" parTransId="{0C8564B4-1B00-470D-93D8-F9872FA28182}" sibTransId="{F6EDB274-6ACE-4885-AFBB-24987143B4AE}"/>
    <dgm:cxn modelId="{22D6DB74-C5A8-4E23-828B-56B4AA1E186A}" type="presOf" srcId="{76DD2D19-0A49-4BED-8AA3-715B54BDDC97}" destId="{366B81C1-CE95-4273-BF14-18A8C307D775}" srcOrd="1" destOrd="0" presId="urn:microsoft.com/office/officeart/2005/8/layout/process1"/>
    <dgm:cxn modelId="{B710D7EC-AA94-4761-ABF5-C8701676F185}" type="presOf" srcId="{0015AF54-68EC-44AB-9B82-C38B07E44C3D}" destId="{01C93BA4-5F83-4168-B2AB-C4EEF9B92F16}" srcOrd="0" destOrd="0" presId="urn:microsoft.com/office/officeart/2005/8/layout/process1"/>
    <dgm:cxn modelId="{AF2E30F7-F64B-44DB-BCA2-FCAC3FA7515E}" type="presOf" srcId="{F6EDB274-6ACE-4885-AFBB-24987143B4AE}" destId="{6F34B00C-4EDA-4200-8E95-F6D6BCB5FAB7}" srcOrd="0" destOrd="0" presId="urn:microsoft.com/office/officeart/2005/8/layout/process1"/>
    <dgm:cxn modelId="{75A80459-D17D-4530-A488-3BF7A8C85BF5}" type="presOf" srcId="{1362E718-0227-4802-A282-7C1CF613AECB}" destId="{183F7736-9A4E-4602-A326-C8CFEE3D2F13}" srcOrd="0" destOrd="0" presId="urn:microsoft.com/office/officeart/2005/8/layout/process1"/>
    <dgm:cxn modelId="{48461F3C-3F46-4606-B23A-A2C978378F99}" srcId="{C5BF7310-2CA1-4B39-B3A0-9610A1E23605}" destId="{C4DFF73E-ED8B-4613-8CA8-AA7CCFA7BDBC}" srcOrd="0" destOrd="0" parTransId="{C5DD2CFE-328E-4997-85D9-F57A6BC5A735}" sibTransId="{76DD2D19-0A49-4BED-8AA3-715B54BDDC97}"/>
    <dgm:cxn modelId="{517B5C96-36B5-4352-BEC1-E86E2BA8B944}" srcId="{C5BF7310-2CA1-4B39-B3A0-9610A1E23605}" destId="{0015AF54-68EC-44AB-9B82-C38B07E44C3D}" srcOrd="2" destOrd="0" parTransId="{7D67DB46-BBDA-40C0-A7D3-8B14F3EF2E58}" sibTransId="{7D8CF90E-C0AC-4266-A928-5724D6E713DA}"/>
    <dgm:cxn modelId="{F36A51C6-A7EC-4BF2-A47F-A04005BEA3A5}" type="presOf" srcId="{76DD2D19-0A49-4BED-8AA3-715B54BDDC97}" destId="{DD639BC3-6574-47E3-ADE2-F1E30C68B3B7}" srcOrd="0" destOrd="0" presId="urn:microsoft.com/office/officeart/2005/8/layout/process1"/>
    <dgm:cxn modelId="{675DEC3D-5A06-49D9-96CC-781AC45441ED}" type="presParOf" srcId="{C0F50E30-71BE-40EB-9225-AC87E73C6985}" destId="{491D880D-5099-4685-938B-5CF80C507369}" srcOrd="0" destOrd="0" presId="urn:microsoft.com/office/officeart/2005/8/layout/process1"/>
    <dgm:cxn modelId="{962D6D41-4285-4E2F-B3AF-5A7C80249932}" type="presParOf" srcId="{C0F50E30-71BE-40EB-9225-AC87E73C6985}" destId="{DD639BC3-6574-47E3-ADE2-F1E30C68B3B7}" srcOrd="1" destOrd="0" presId="urn:microsoft.com/office/officeart/2005/8/layout/process1"/>
    <dgm:cxn modelId="{E33002FE-4F1B-4020-A498-51AEEF8CA6D7}" type="presParOf" srcId="{DD639BC3-6574-47E3-ADE2-F1E30C68B3B7}" destId="{366B81C1-CE95-4273-BF14-18A8C307D775}" srcOrd="0" destOrd="0" presId="urn:microsoft.com/office/officeart/2005/8/layout/process1"/>
    <dgm:cxn modelId="{E81317B2-08AA-471C-8515-C730D8CF9028}" type="presParOf" srcId="{C0F50E30-71BE-40EB-9225-AC87E73C6985}" destId="{183F7736-9A4E-4602-A326-C8CFEE3D2F13}" srcOrd="2" destOrd="0" presId="urn:microsoft.com/office/officeart/2005/8/layout/process1"/>
    <dgm:cxn modelId="{24E6CCD8-480F-41B5-8E37-7CB10D9627C6}" type="presParOf" srcId="{C0F50E30-71BE-40EB-9225-AC87E73C6985}" destId="{6F34B00C-4EDA-4200-8E95-F6D6BCB5FAB7}" srcOrd="3" destOrd="0" presId="urn:microsoft.com/office/officeart/2005/8/layout/process1"/>
    <dgm:cxn modelId="{E597F3FC-00E6-47BE-9F04-32649BBC6FCC}" type="presParOf" srcId="{6F34B00C-4EDA-4200-8E95-F6D6BCB5FAB7}" destId="{F8C963B5-4F01-4C00-A01B-9FB44CC4365F}" srcOrd="0" destOrd="0" presId="urn:microsoft.com/office/officeart/2005/8/layout/process1"/>
    <dgm:cxn modelId="{03216779-38A3-4A3B-9713-225DF03C2E38}" type="presParOf" srcId="{C0F50E30-71BE-40EB-9225-AC87E73C6985}" destId="{01C93BA4-5F83-4168-B2AB-C4EEF9B92F1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1D880D-5099-4685-938B-5CF80C507369}">
      <dsp:nvSpPr>
        <dsp:cNvPr id="0" name=""/>
        <dsp:cNvSpPr/>
      </dsp:nvSpPr>
      <dsp:spPr>
        <a:xfrm>
          <a:off x="2313" y="300306"/>
          <a:ext cx="1740061" cy="10440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900" kern="1200" dirty="0" smtClean="0"/>
            <a:t>nucleolus</a:t>
          </a:r>
          <a:endParaRPr lang="en-CA" sz="2900" kern="1200" dirty="0"/>
        </a:p>
      </dsp:txBody>
      <dsp:txXfrm>
        <a:off x="2313" y="300306"/>
        <a:ext cx="1740061" cy="1044036"/>
      </dsp:txXfrm>
    </dsp:sp>
    <dsp:sp modelId="{DD639BC3-6574-47E3-ADE2-F1E30C68B3B7}">
      <dsp:nvSpPr>
        <dsp:cNvPr id="0" name=""/>
        <dsp:cNvSpPr/>
      </dsp:nvSpPr>
      <dsp:spPr>
        <a:xfrm>
          <a:off x="1916381" y="606557"/>
          <a:ext cx="368892" cy="431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kern="1200"/>
        </a:p>
      </dsp:txBody>
      <dsp:txXfrm>
        <a:off x="1916381" y="606557"/>
        <a:ext cx="368892" cy="431535"/>
      </dsp:txXfrm>
    </dsp:sp>
    <dsp:sp modelId="{183F7736-9A4E-4602-A326-C8CFEE3D2F13}">
      <dsp:nvSpPr>
        <dsp:cNvPr id="0" name=""/>
        <dsp:cNvSpPr/>
      </dsp:nvSpPr>
      <dsp:spPr>
        <a:xfrm>
          <a:off x="2438399" y="90721"/>
          <a:ext cx="2895601" cy="1463207"/>
        </a:xfrm>
        <a:prstGeom prst="roundRect">
          <a:avLst>
            <a:gd name="adj" fmla="val 10000"/>
          </a:avLst>
        </a:prstGeom>
        <a:solidFill>
          <a:schemeClr val="accent5">
            <a:hueOff val="-1548258"/>
            <a:satOff val="15522"/>
            <a:lumOff val="-10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900" kern="1200" dirty="0"/>
        </a:p>
      </dsp:txBody>
      <dsp:txXfrm>
        <a:off x="2438399" y="90721"/>
        <a:ext cx="2895601" cy="1463207"/>
      </dsp:txXfrm>
    </dsp:sp>
    <dsp:sp modelId="{6F34B00C-4EDA-4200-8E95-F6D6BCB5FAB7}">
      <dsp:nvSpPr>
        <dsp:cNvPr id="0" name=""/>
        <dsp:cNvSpPr/>
      </dsp:nvSpPr>
      <dsp:spPr>
        <a:xfrm>
          <a:off x="5508006" y="606557"/>
          <a:ext cx="368892" cy="431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kern="1200"/>
        </a:p>
      </dsp:txBody>
      <dsp:txXfrm>
        <a:off x="5508006" y="606557"/>
        <a:ext cx="368892" cy="431535"/>
      </dsp:txXfrm>
    </dsp:sp>
    <dsp:sp modelId="{01C93BA4-5F83-4168-B2AB-C4EEF9B92F16}">
      <dsp:nvSpPr>
        <dsp:cNvPr id="0" name=""/>
        <dsp:cNvSpPr/>
      </dsp:nvSpPr>
      <dsp:spPr>
        <a:xfrm>
          <a:off x="6030025" y="300306"/>
          <a:ext cx="1740061" cy="1044036"/>
        </a:xfrm>
        <a:prstGeom prst="roundRect">
          <a:avLst>
            <a:gd name="adj" fmla="val 10000"/>
          </a:avLst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900" kern="1200" dirty="0" smtClean="0"/>
            <a:t>ribosome</a:t>
          </a:r>
          <a:endParaRPr lang="en-CA" sz="2900" kern="1200" dirty="0"/>
        </a:p>
      </dsp:txBody>
      <dsp:txXfrm>
        <a:off x="6030025" y="300306"/>
        <a:ext cx="1740061" cy="10440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1D880D-5099-4685-938B-5CF80C507369}">
      <dsp:nvSpPr>
        <dsp:cNvPr id="0" name=""/>
        <dsp:cNvSpPr/>
      </dsp:nvSpPr>
      <dsp:spPr>
        <a:xfrm>
          <a:off x="2313" y="300306"/>
          <a:ext cx="1740061" cy="10440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err="1" smtClean="0"/>
            <a:t>lysosome</a:t>
          </a:r>
          <a:endParaRPr lang="en-CA" sz="2700" kern="1200" dirty="0"/>
        </a:p>
      </dsp:txBody>
      <dsp:txXfrm>
        <a:off x="2313" y="300306"/>
        <a:ext cx="1740061" cy="1044036"/>
      </dsp:txXfrm>
    </dsp:sp>
    <dsp:sp modelId="{DD639BC3-6574-47E3-ADE2-F1E30C68B3B7}">
      <dsp:nvSpPr>
        <dsp:cNvPr id="0" name=""/>
        <dsp:cNvSpPr/>
      </dsp:nvSpPr>
      <dsp:spPr>
        <a:xfrm>
          <a:off x="1916381" y="606557"/>
          <a:ext cx="368892" cy="431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kern="1200"/>
        </a:p>
      </dsp:txBody>
      <dsp:txXfrm>
        <a:off x="1916381" y="606557"/>
        <a:ext cx="368892" cy="431535"/>
      </dsp:txXfrm>
    </dsp:sp>
    <dsp:sp modelId="{183F7736-9A4E-4602-A326-C8CFEE3D2F13}">
      <dsp:nvSpPr>
        <dsp:cNvPr id="0" name=""/>
        <dsp:cNvSpPr/>
      </dsp:nvSpPr>
      <dsp:spPr>
        <a:xfrm>
          <a:off x="2438399" y="44449"/>
          <a:ext cx="2895601" cy="1555750"/>
        </a:xfrm>
        <a:prstGeom prst="roundRect">
          <a:avLst>
            <a:gd name="adj" fmla="val 10000"/>
          </a:avLst>
        </a:prstGeom>
        <a:solidFill>
          <a:schemeClr val="accent5">
            <a:hueOff val="-1548258"/>
            <a:satOff val="15522"/>
            <a:lumOff val="-10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700" kern="1200" dirty="0"/>
        </a:p>
      </dsp:txBody>
      <dsp:txXfrm>
        <a:off x="2438399" y="44449"/>
        <a:ext cx="2895601" cy="1555750"/>
      </dsp:txXfrm>
    </dsp:sp>
    <dsp:sp modelId="{6F34B00C-4EDA-4200-8E95-F6D6BCB5FAB7}">
      <dsp:nvSpPr>
        <dsp:cNvPr id="0" name=""/>
        <dsp:cNvSpPr/>
      </dsp:nvSpPr>
      <dsp:spPr>
        <a:xfrm>
          <a:off x="5508006" y="606557"/>
          <a:ext cx="368892" cy="431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kern="1200"/>
        </a:p>
      </dsp:txBody>
      <dsp:txXfrm>
        <a:off x="5508006" y="606557"/>
        <a:ext cx="368892" cy="431535"/>
      </dsp:txXfrm>
    </dsp:sp>
    <dsp:sp modelId="{01C93BA4-5F83-4168-B2AB-C4EEF9B92F16}">
      <dsp:nvSpPr>
        <dsp:cNvPr id="0" name=""/>
        <dsp:cNvSpPr/>
      </dsp:nvSpPr>
      <dsp:spPr>
        <a:xfrm>
          <a:off x="6030025" y="300306"/>
          <a:ext cx="1740061" cy="1044036"/>
        </a:xfrm>
        <a:prstGeom prst="roundRect">
          <a:avLst>
            <a:gd name="adj" fmla="val 10000"/>
          </a:avLst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/>
            <a:t>Bacterium in vacuole</a:t>
          </a:r>
          <a:endParaRPr lang="en-CA" sz="2700" kern="1200" dirty="0"/>
        </a:p>
      </dsp:txBody>
      <dsp:txXfrm>
        <a:off x="6030025" y="300306"/>
        <a:ext cx="1740061" cy="104403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1D880D-5099-4685-938B-5CF80C507369}">
      <dsp:nvSpPr>
        <dsp:cNvPr id="0" name=""/>
        <dsp:cNvSpPr/>
      </dsp:nvSpPr>
      <dsp:spPr>
        <a:xfrm>
          <a:off x="4743" y="306269"/>
          <a:ext cx="2261252" cy="10321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/>
            <a:t>microtubules</a:t>
          </a:r>
          <a:endParaRPr lang="en-CA" sz="2700" kern="1200" dirty="0"/>
        </a:p>
      </dsp:txBody>
      <dsp:txXfrm>
        <a:off x="4743" y="306269"/>
        <a:ext cx="2261252" cy="1032111"/>
      </dsp:txXfrm>
    </dsp:sp>
    <dsp:sp modelId="{DD639BC3-6574-47E3-ADE2-F1E30C68B3B7}">
      <dsp:nvSpPr>
        <dsp:cNvPr id="0" name=""/>
        <dsp:cNvSpPr/>
      </dsp:nvSpPr>
      <dsp:spPr>
        <a:xfrm>
          <a:off x="2438014" y="609022"/>
          <a:ext cx="364679" cy="426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kern="1200"/>
        </a:p>
      </dsp:txBody>
      <dsp:txXfrm>
        <a:off x="2438014" y="609022"/>
        <a:ext cx="364679" cy="426605"/>
      </dsp:txXfrm>
    </dsp:sp>
    <dsp:sp modelId="{183F7736-9A4E-4602-A326-C8CFEE3D2F13}">
      <dsp:nvSpPr>
        <dsp:cNvPr id="0" name=""/>
        <dsp:cNvSpPr/>
      </dsp:nvSpPr>
      <dsp:spPr>
        <a:xfrm>
          <a:off x="2954070" y="9392"/>
          <a:ext cx="2862526" cy="1625864"/>
        </a:xfrm>
        <a:prstGeom prst="roundRect">
          <a:avLst>
            <a:gd name="adj" fmla="val 10000"/>
          </a:avLst>
        </a:prstGeom>
        <a:solidFill>
          <a:schemeClr val="accent5">
            <a:hueOff val="-1548258"/>
            <a:satOff val="15522"/>
            <a:lumOff val="-10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6400" kern="1200" dirty="0"/>
        </a:p>
      </dsp:txBody>
      <dsp:txXfrm>
        <a:off x="2954070" y="9392"/>
        <a:ext cx="2862526" cy="1625864"/>
      </dsp:txXfrm>
    </dsp:sp>
    <dsp:sp modelId="{6F34B00C-4EDA-4200-8E95-F6D6BCB5FAB7}">
      <dsp:nvSpPr>
        <dsp:cNvPr id="0" name=""/>
        <dsp:cNvSpPr/>
      </dsp:nvSpPr>
      <dsp:spPr>
        <a:xfrm rot="21587381">
          <a:off x="5986761" y="602481"/>
          <a:ext cx="360754" cy="426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kern="1200"/>
        </a:p>
      </dsp:txBody>
      <dsp:txXfrm rot="21587381">
        <a:off x="5986761" y="602481"/>
        <a:ext cx="360754" cy="426605"/>
      </dsp:txXfrm>
    </dsp:sp>
    <dsp:sp modelId="{01C93BA4-5F83-4168-B2AB-C4EEF9B92F16}">
      <dsp:nvSpPr>
        <dsp:cNvPr id="0" name=""/>
        <dsp:cNvSpPr/>
      </dsp:nvSpPr>
      <dsp:spPr>
        <a:xfrm>
          <a:off x="6497260" y="295359"/>
          <a:ext cx="1720185" cy="1032111"/>
        </a:xfrm>
        <a:prstGeom prst="roundRect">
          <a:avLst>
            <a:gd name="adj" fmla="val 10000"/>
          </a:avLst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err="1" smtClean="0"/>
            <a:t>centrioles</a:t>
          </a:r>
          <a:endParaRPr lang="en-CA" sz="2700" kern="1200" dirty="0"/>
        </a:p>
      </dsp:txBody>
      <dsp:txXfrm>
        <a:off x="6497260" y="295359"/>
        <a:ext cx="1720185" cy="103211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1D880D-5099-4685-938B-5CF80C507369}">
      <dsp:nvSpPr>
        <dsp:cNvPr id="0" name=""/>
        <dsp:cNvSpPr/>
      </dsp:nvSpPr>
      <dsp:spPr>
        <a:xfrm>
          <a:off x="6106" y="300816"/>
          <a:ext cx="1738361" cy="10430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dirty="0" err="1" smtClean="0"/>
            <a:t>Ribosomes</a:t>
          </a:r>
          <a:endParaRPr lang="en-CA" sz="2500" kern="1200" dirty="0"/>
        </a:p>
      </dsp:txBody>
      <dsp:txXfrm>
        <a:off x="6106" y="300816"/>
        <a:ext cx="1738361" cy="1043017"/>
      </dsp:txXfrm>
    </dsp:sp>
    <dsp:sp modelId="{DD639BC3-6574-47E3-ADE2-F1E30C68B3B7}">
      <dsp:nvSpPr>
        <dsp:cNvPr id="0" name=""/>
        <dsp:cNvSpPr/>
      </dsp:nvSpPr>
      <dsp:spPr>
        <a:xfrm>
          <a:off x="1918304" y="606768"/>
          <a:ext cx="368532" cy="431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kern="1200"/>
        </a:p>
      </dsp:txBody>
      <dsp:txXfrm>
        <a:off x="1918304" y="606768"/>
        <a:ext cx="368532" cy="431113"/>
      </dsp:txXfrm>
    </dsp:sp>
    <dsp:sp modelId="{183F7736-9A4E-4602-A326-C8CFEE3D2F13}">
      <dsp:nvSpPr>
        <dsp:cNvPr id="0" name=""/>
        <dsp:cNvSpPr/>
      </dsp:nvSpPr>
      <dsp:spPr>
        <a:xfrm>
          <a:off x="2439813" y="802"/>
          <a:ext cx="2892773" cy="1643044"/>
        </a:xfrm>
        <a:prstGeom prst="roundRect">
          <a:avLst>
            <a:gd name="adj" fmla="val 10000"/>
          </a:avLst>
        </a:prstGeom>
        <a:solidFill>
          <a:schemeClr val="accent5">
            <a:hueOff val="-1548258"/>
            <a:satOff val="15522"/>
            <a:lumOff val="-10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500" kern="1200" dirty="0"/>
        </a:p>
      </dsp:txBody>
      <dsp:txXfrm>
        <a:off x="2439813" y="802"/>
        <a:ext cx="2892773" cy="1643044"/>
      </dsp:txXfrm>
    </dsp:sp>
    <dsp:sp modelId="{6F34B00C-4EDA-4200-8E95-F6D6BCB5FAB7}">
      <dsp:nvSpPr>
        <dsp:cNvPr id="0" name=""/>
        <dsp:cNvSpPr/>
      </dsp:nvSpPr>
      <dsp:spPr>
        <a:xfrm>
          <a:off x="5506422" y="606768"/>
          <a:ext cx="368532" cy="431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kern="1200"/>
        </a:p>
      </dsp:txBody>
      <dsp:txXfrm>
        <a:off x="5506422" y="606768"/>
        <a:ext cx="368532" cy="431113"/>
      </dsp:txXfrm>
    </dsp:sp>
    <dsp:sp modelId="{01C93BA4-5F83-4168-B2AB-C4EEF9B92F16}">
      <dsp:nvSpPr>
        <dsp:cNvPr id="0" name=""/>
        <dsp:cNvSpPr/>
      </dsp:nvSpPr>
      <dsp:spPr>
        <a:xfrm>
          <a:off x="6027931" y="300816"/>
          <a:ext cx="1738361" cy="1043017"/>
        </a:xfrm>
        <a:prstGeom prst="roundRect">
          <a:avLst>
            <a:gd name="adj" fmla="val 10000"/>
          </a:avLst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dirty="0" smtClean="0"/>
            <a:t>Golgi Body</a:t>
          </a:r>
          <a:endParaRPr lang="en-CA" sz="2500" kern="1200" dirty="0"/>
        </a:p>
      </dsp:txBody>
      <dsp:txXfrm>
        <a:off x="6027931" y="300816"/>
        <a:ext cx="1738361" cy="1043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C19EB-B136-4E48-96EA-93B580FA44D2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860DA-CA5E-43C8-AC40-B57158354A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266B58-1FE1-46C0-AB39-8428042CAEED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B29C30-E39F-4968-9826-0A86032230CD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0E929B-0A53-4CAD-B389-975D0E11DBBE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D77C5D-6A39-46A6-BF50-05E6C866F202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009DB8-1DD1-4D69-B674-E26B1364431C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B89EE-F480-4513-9025-84B9925BCF1C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B89EE-F480-4513-9025-84B9925BCF1C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B89EE-F480-4513-9025-84B9925BCF1C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B89EE-F480-4513-9025-84B9925BCF1C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BF10D3-E799-473B-9D4A-72625B5F0E7A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399498-FC39-4AB5-A056-049C4647D67F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CF6F02-FCF1-45E6-9D6E-7B67260541A8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3BE265-8A44-4454-84FD-54B445C33826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EC4741-D334-4DB5-A376-5810C431C96D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ED6B71-D534-4E59-AA29-5281518F51A8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98F2E7-E9FB-47CF-9D14-3738A1DCFD71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9EBEF9-C459-481B-AF58-6DAF363A974D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9/19/2013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9/19/2013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9/19/2013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98DA6-07A6-4D4B-A4D8-8D7E3E1D3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84FE0-7D64-4D04-AB95-7F0A03A9B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1D66F-18B9-4A47-8E15-2AC79263C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449C1-1158-4046-A6C8-812ED58D8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9/19/2013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9/19/2013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9/19/2013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9/19/2013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9/19/2013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9/19/2013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9/19/2013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9/19/2013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9/19/2013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0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3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4.jpeg"/><Relationship Id="rId4" Type="http://schemas.openxmlformats.org/officeDocument/2006/relationships/image" Target="../media/image9.jpeg"/><Relationship Id="rId9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3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4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95400"/>
            <a:ext cx="7772400" cy="197510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Chapter 3: </a:t>
            </a:r>
            <a:r>
              <a:rPr lang="en-US" b="1" dirty="0" smtClean="0">
                <a:solidFill>
                  <a:schemeClr val="bg1"/>
                </a:solidFill>
              </a:rPr>
              <a:t>Cell </a:t>
            </a:r>
            <a:r>
              <a:rPr lang="en-US" b="1" dirty="0" smtClean="0">
                <a:solidFill>
                  <a:schemeClr val="bg1"/>
                </a:solidFill>
              </a:rPr>
              <a:t>Structure, Function &amp; Transport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7772400" cy="150876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Structures, Functions and Organelle Relationships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15" descr="plant_cell_ana_3_c_la_7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86199" y="132393"/>
            <a:ext cx="5296471" cy="4396663"/>
          </a:xfrm>
          <a:noFill/>
        </p:spPr>
      </p:pic>
      <p:pic>
        <p:nvPicPr>
          <p:cNvPr id="5" name="Picture 8" descr="endomembrane_system_c_la_739"/>
          <p:cNvPicPr>
            <a:picLocks noChangeAspect="1" noChangeArrowheads="1"/>
          </p:cNvPicPr>
          <p:nvPr/>
        </p:nvPicPr>
        <p:blipFill>
          <a:blip r:embed="rId4" cstate="print"/>
          <a:srcRect l="16667" t="2853" r="15000" b="68943"/>
          <a:stretch>
            <a:fillRect/>
          </a:stretch>
        </p:blipFill>
        <p:spPr>
          <a:xfrm>
            <a:off x="753534" y="5181600"/>
            <a:ext cx="7636933" cy="1676400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4343400" cy="49530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Clr>
                <a:schemeClr val="bg1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Vacuoles and vesicles are membranous sacs that store and/or transport substances.</a:t>
            </a:r>
          </a:p>
          <a:p>
            <a:pPr lvl="1" eaLnBrk="1" hangingPunct="1">
              <a:buClr>
                <a:schemeClr val="bg1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For example:</a:t>
            </a:r>
          </a:p>
          <a:p>
            <a:pPr lvl="1" eaLnBrk="1" hangingPunct="1">
              <a:buClr>
                <a:schemeClr val="bg1"/>
              </a:buClr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		Water, Pigments, Toxins, 	Proteins &amp; Lipids, Foreign 	molecules, hormones</a:t>
            </a:r>
          </a:p>
          <a:p>
            <a:pPr lvl="1">
              <a:buClr>
                <a:schemeClr val="bg1"/>
              </a:buClr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Vesicles are smaller than vacuoles.</a:t>
            </a:r>
          </a:p>
          <a:p>
            <a:pPr lvl="1">
              <a:buClr>
                <a:schemeClr val="bg1"/>
              </a:buClr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A large central vacuole is found in the plant cell to store water and other nutrients like starch.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762000"/>
          </a:xfrm>
        </p:spPr>
        <p:txBody>
          <a:bodyPr/>
          <a:lstStyle/>
          <a:p>
            <a:pPr algn="l" eaLnBrk="1" hangingPunct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Vacuoles &amp; Vesicles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8229600" y="533400"/>
            <a:ext cx="762000" cy="228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8" descr="chloroplast_structu_c_la_7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4706"/>
          <a:stretch>
            <a:fillRect/>
          </a:stretch>
        </p:blipFill>
        <p:spPr>
          <a:xfrm>
            <a:off x="1905000" y="762000"/>
            <a:ext cx="7239000" cy="4580930"/>
          </a:xfrm>
          <a:noFill/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algn="r" eaLnBrk="1" hangingPunct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Chloroplasts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"/>
            <a:ext cx="4419600" cy="601979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Times" pitchFamily="18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Only found in plants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Times" pitchFamily="18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Site of photosynthesis where suns energy, along with carbon dioxide and water is converted into oxygen and glucose for the mitochondria to produce cell’s energy ATP.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Times" pitchFamily="18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Times" pitchFamily="18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Times" pitchFamily="18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Times" pitchFamily="18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Structure: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sz="2000" b="1" dirty="0" smtClean="0">
                <a:solidFill>
                  <a:schemeClr val="bg1"/>
                </a:solidFill>
              </a:rPr>
              <a:t>Double-membrane with extensive folding forming the </a:t>
            </a:r>
            <a:r>
              <a:rPr lang="en-US" sz="2000" b="1" dirty="0" err="1" smtClean="0">
                <a:solidFill>
                  <a:schemeClr val="bg1"/>
                </a:solidFill>
              </a:rPr>
              <a:t>grana</a:t>
            </a:r>
            <a:r>
              <a:rPr lang="en-US" sz="2000" b="1" dirty="0" smtClean="0">
                <a:solidFill>
                  <a:schemeClr val="bg1"/>
                </a:solidFill>
              </a:rPr>
              <a:t>, which are stacks of </a:t>
            </a:r>
            <a:r>
              <a:rPr lang="en-US" sz="2000" b="1" dirty="0" err="1" smtClean="0">
                <a:solidFill>
                  <a:schemeClr val="bg1"/>
                </a:solidFill>
              </a:rPr>
              <a:t>thylakoids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sz="2000" b="1" dirty="0" smtClean="0">
                <a:solidFill>
                  <a:schemeClr val="bg1"/>
                </a:solidFill>
              </a:rPr>
              <a:t>Increased surface area for maximal photosynthesis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</a:pP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867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Sunlight + CO</a:t>
            </a:r>
            <a:r>
              <a:rPr lang="en-US" sz="4000" baseline="-25000" dirty="0" smtClean="0">
                <a:solidFill>
                  <a:schemeClr val="bg1"/>
                </a:solidFill>
              </a:rPr>
              <a:t>2</a:t>
            </a:r>
            <a:r>
              <a:rPr lang="en-US" sz="4000" dirty="0" smtClean="0">
                <a:solidFill>
                  <a:schemeClr val="bg1"/>
                </a:solidFill>
              </a:rPr>
              <a:t> + H</a:t>
            </a:r>
            <a:r>
              <a:rPr lang="en-US" sz="4000" baseline="-25000" dirty="0" smtClean="0">
                <a:solidFill>
                  <a:schemeClr val="bg1"/>
                </a:solidFill>
              </a:rPr>
              <a:t>2</a:t>
            </a:r>
            <a:r>
              <a:rPr lang="en-US" sz="4000" dirty="0" smtClean="0">
                <a:solidFill>
                  <a:schemeClr val="bg1"/>
                </a:solidFill>
              </a:rPr>
              <a:t>O </a:t>
            </a:r>
            <a:r>
              <a:rPr lang="en-US" sz="4000" dirty="0" smtClean="0">
                <a:solidFill>
                  <a:schemeClr val="bg1"/>
                </a:solidFill>
                <a:sym typeface="Wingdings" pitchFamily="2" charset="2"/>
              </a:rPr>
              <a:t> O</a:t>
            </a:r>
            <a:r>
              <a:rPr lang="en-US" sz="4000" baseline="-25000" dirty="0" smtClean="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en-US" sz="4000" dirty="0" smtClean="0">
                <a:solidFill>
                  <a:schemeClr val="bg1"/>
                </a:solidFill>
                <a:sym typeface="Wingdings" pitchFamily="2" charset="2"/>
              </a:rPr>
              <a:t> + C</a:t>
            </a:r>
            <a:r>
              <a:rPr lang="en-US" sz="4000" baseline="-25000" dirty="0" smtClean="0">
                <a:solidFill>
                  <a:schemeClr val="bg1"/>
                </a:solidFill>
                <a:sym typeface="Wingdings" pitchFamily="2" charset="2"/>
              </a:rPr>
              <a:t>6</a:t>
            </a:r>
            <a:r>
              <a:rPr lang="en-US" sz="4000" dirty="0" smtClean="0">
                <a:solidFill>
                  <a:schemeClr val="bg1"/>
                </a:solidFill>
                <a:sym typeface="Wingdings" pitchFamily="2" charset="2"/>
              </a:rPr>
              <a:t>H</a:t>
            </a:r>
            <a:r>
              <a:rPr lang="en-US" sz="4000" baseline="-25000" dirty="0" smtClean="0">
                <a:solidFill>
                  <a:schemeClr val="bg1"/>
                </a:solidFill>
                <a:sym typeface="Wingdings" pitchFamily="2" charset="2"/>
              </a:rPr>
              <a:t>12</a:t>
            </a:r>
            <a:r>
              <a:rPr lang="en-US" sz="4000" dirty="0" smtClean="0">
                <a:solidFill>
                  <a:schemeClr val="bg1"/>
                </a:solidFill>
                <a:sym typeface="Wingdings" pitchFamily="2" charset="2"/>
              </a:rPr>
              <a:t>O</a:t>
            </a:r>
            <a:r>
              <a:rPr lang="en-US" sz="4000" baseline="-25000" dirty="0" smtClean="0">
                <a:solidFill>
                  <a:schemeClr val="bg1"/>
                </a:solidFill>
                <a:sym typeface="Wingdings" pitchFamily="2" charset="2"/>
              </a:rPr>
              <a:t>6</a:t>
            </a:r>
            <a:endParaRPr lang="en-US" sz="4000" baseline="-2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8" descr="mitochondrion_struc_c_la_7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40558" t="4488"/>
          <a:stretch>
            <a:fillRect/>
          </a:stretch>
        </p:blipFill>
        <p:spPr>
          <a:xfrm>
            <a:off x="5410200" y="685800"/>
            <a:ext cx="3695700" cy="4673600"/>
          </a:xfrm>
          <a:noFill/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algn="r" eaLnBrk="1" hangingPunct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Mitochondria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"/>
            <a:ext cx="5638800" cy="5714999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chemeClr val="bg1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Found in all animal and plant cells</a:t>
            </a:r>
          </a:p>
          <a:p>
            <a:pPr eaLnBrk="1" hangingPunct="1">
              <a:buClr>
                <a:schemeClr val="bg1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Site of cellular respiration (cell metabolism) where oxygen and glucose are converted to ATP for cell energy</a:t>
            </a:r>
          </a:p>
          <a:p>
            <a:pPr eaLnBrk="1" hangingPunct="1">
              <a:buClr>
                <a:schemeClr val="bg1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In animals, Oxygen is from the respiratory system and glucose is from digestion</a:t>
            </a:r>
          </a:p>
          <a:p>
            <a:pPr eaLnBrk="1" hangingPunct="1">
              <a:buClr>
                <a:schemeClr val="bg1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In plants, oxygen and glucose are produced from the chloroplast during photosynthesis</a:t>
            </a:r>
          </a:p>
          <a:p>
            <a:pPr eaLnBrk="1" hangingPunct="1">
              <a:buClr>
                <a:schemeClr val="bg1"/>
              </a:buClr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buClr>
                <a:schemeClr val="bg1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Structure:</a:t>
            </a:r>
          </a:p>
          <a:p>
            <a:pPr lvl="1" eaLnBrk="1" hangingPunct="1">
              <a:buClr>
                <a:schemeClr val="bg1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Double-membrane where the inner membrane folds to increase surface area for cellular respiration</a:t>
            </a:r>
          </a:p>
          <a:p>
            <a:pPr lvl="1" eaLnBrk="1" hangingPunct="1">
              <a:buClr>
                <a:schemeClr val="bg1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The folded membrane is call the </a:t>
            </a:r>
            <a:r>
              <a:rPr lang="en-US" sz="2400" b="1" dirty="0" err="1" smtClean="0">
                <a:solidFill>
                  <a:schemeClr val="bg1"/>
                </a:solidFill>
              </a:rPr>
              <a:t>cristae</a:t>
            </a:r>
            <a:r>
              <a:rPr lang="en-US" sz="2400" b="1" dirty="0" smtClean="0">
                <a:solidFill>
                  <a:schemeClr val="bg1"/>
                </a:solidFill>
              </a:rPr>
              <a:t> and the inner space is the matrix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6" name="Picture 8" descr="mitochondrion_struc_c_la_739"/>
          <p:cNvPicPr>
            <a:picLocks noChangeAspect="1" noChangeArrowheads="1"/>
          </p:cNvPicPr>
          <p:nvPr/>
        </p:nvPicPr>
        <p:blipFill>
          <a:blip r:embed="rId3" cstate="print"/>
          <a:srcRect l="4617" t="34595" r="57294" b="32703"/>
          <a:stretch>
            <a:fillRect/>
          </a:stretch>
        </p:blipFill>
        <p:spPr>
          <a:xfrm rot="16200000">
            <a:off x="7380517" y="5094517"/>
            <a:ext cx="2155369" cy="13715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5867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4000" dirty="0" smtClean="0">
                <a:solidFill>
                  <a:schemeClr val="bg1"/>
                </a:solidFill>
                <a:sym typeface="Wingdings" pitchFamily="2" charset="2"/>
              </a:rPr>
              <a:t>O</a:t>
            </a:r>
            <a:r>
              <a:rPr lang="en-US" sz="4000" baseline="-25000" dirty="0" smtClean="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en-US" sz="4000" dirty="0" smtClean="0">
                <a:solidFill>
                  <a:schemeClr val="bg1"/>
                </a:solidFill>
                <a:sym typeface="Wingdings" pitchFamily="2" charset="2"/>
              </a:rPr>
              <a:t> + C</a:t>
            </a:r>
            <a:r>
              <a:rPr lang="en-US" sz="4000" baseline="-25000" dirty="0" smtClean="0">
                <a:solidFill>
                  <a:schemeClr val="bg1"/>
                </a:solidFill>
                <a:sym typeface="Wingdings" pitchFamily="2" charset="2"/>
              </a:rPr>
              <a:t>6</a:t>
            </a:r>
            <a:r>
              <a:rPr lang="en-US" sz="4000" dirty="0" smtClean="0">
                <a:solidFill>
                  <a:schemeClr val="bg1"/>
                </a:solidFill>
                <a:sym typeface="Wingdings" pitchFamily="2" charset="2"/>
              </a:rPr>
              <a:t>H</a:t>
            </a:r>
            <a:r>
              <a:rPr lang="en-US" sz="4000" baseline="-25000" dirty="0" smtClean="0">
                <a:solidFill>
                  <a:schemeClr val="bg1"/>
                </a:solidFill>
                <a:sym typeface="Wingdings" pitchFamily="2" charset="2"/>
              </a:rPr>
              <a:t>12</a:t>
            </a:r>
            <a:r>
              <a:rPr lang="en-US" sz="4000" dirty="0" smtClean="0">
                <a:solidFill>
                  <a:schemeClr val="bg1"/>
                </a:solidFill>
                <a:sym typeface="Wingdings" pitchFamily="2" charset="2"/>
              </a:rPr>
              <a:t>O</a:t>
            </a:r>
            <a:r>
              <a:rPr lang="en-US" sz="4000" baseline="-25000" dirty="0" smtClean="0">
                <a:solidFill>
                  <a:schemeClr val="bg1"/>
                </a:solidFill>
                <a:sym typeface="Wingdings" pitchFamily="2" charset="2"/>
              </a:rPr>
              <a:t>6 </a:t>
            </a:r>
            <a:r>
              <a:rPr lang="en-US" sz="40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4000" dirty="0" smtClean="0">
                <a:solidFill>
                  <a:schemeClr val="bg1"/>
                </a:solidFill>
              </a:rPr>
              <a:t>ATP + CO</a:t>
            </a:r>
            <a:r>
              <a:rPr lang="en-US" sz="4000" baseline="-25000" dirty="0" smtClean="0">
                <a:solidFill>
                  <a:schemeClr val="bg1"/>
                </a:solidFill>
              </a:rPr>
              <a:t>2</a:t>
            </a:r>
            <a:r>
              <a:rPr lang="en-US" sz="4000" dirty="0" smtClean="0">
                <a:solidFill>
                  <a:schemeClr val="bg1"/>
                </a:solidFill>
              </a:rPr>
              <a:t> + H</a:t>
            </a:r>
            <a:r>
              <a:rPr lang="en-US" sz="4000" baseline="-25000" dirty="0" smtClean="0">
                <a:solidFill>
                  <a:schemeClr val="bg1"/>
                </a:solidFill>
              </a:rPr>
              <a:t>2</a:t>
            </a:r>
            <a:r>
              <a:rPr lang="en-US" sz="4000" dirty="0" smtClean="0">
                <a:solidFill>
                  <a:schemeClr val="bg1"/>
                </a:solidFill>
              </a:rPr>
              <a:t>O </a:t>
            </a:r>
            <a:endParaRPr lang="en-US" sz="4000" baseline="-2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0"/>
            <a:ext cx="4038600" cy="609599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Chloroplasts</a:t>
            </a:r>
          </a:p>
        </p:txBody>
      </p:sp>
      <p:pic>
        <p:nvPicPr>
          <p:cNvPr id="45060" name="Picture 16" descr="chemicals_recycle_b_c_la_739"/>
          <p:cNvPicPr>
            <a:picLocks noChangeAspect="1" noChangeArrowheads="1"/>
          </p:cNvPicPr>
          <p:nvPr/>
        </p:nvPicPr>
        <p:blipFill>
          <a:blip r:embed="rId3" cstate="print"/>
          <a:srcRect l="9322" t="16035"/>
          <a:stretch>
            <a:fillRect/>
          </a:stretch>
        </p:blipFill>
        <p:spPr bwMode="auto">
          <a:xfrm>
            <a:off x="1722202" y="0"/>
            <a:ext cx="5699596" cy="390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28600" y="4191000"/>
            <a:ext cx="8915400" cy="1981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Photosynthesis		Cellular Respiration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During photosynthesis, sunlight, CO2, &amp; water are used to make the glucose &amp; O2 that the mitochondria uses for cellular respiration to produce the cell’s ATP supply.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wastes, CO2 &amp; H2O can be reused in the chloroplast for photosynthesis.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495800" y="3810000"/>
            <a:ext cx="4038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Mitochondria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6096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O</a:t>
            </a:r>
            <a:r>
              <a:rPr lang="en-US" sz="2400" baseline="-25000" dirty="0" smtClean="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+ C</a:t>
            </a:r>
            <a:r>
              <a:rPr lang="en-US" sz="2400" baseline="-25000" dirty="0" smtClean="0">
                <a:solidFill>
                  <a:schemeClr val="bg1"/>
                </a:solidFill>
                <a:sym typeface="Wingdings" pitchFamily="2" charset="2"/>
              </a:rPr>
              <a:t>6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H</a:t>
            </a:r>
            <a:r>
              <a:rPr lang="en-US" sz="2400" baseline="-25000" dirty="0" smtClean="0">
                <a:solidFill>
                  <a:schemeClr val="bg1"/>
                </a:solidFill>
                <a:sym typeface="Wingdings" pitchFamily="2" charset="2"/>
              </a:rPr>
              <a:t>12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O</a:t>
            </a:r>
            <a:r>
              <a:rPr lang="en-US" sz="2400" baseline="-25000" dirty="0" smtClean="0">
                <a:solidFill>
                  <a:schemeClr val="bg1"/>
                </a:solidFill>
                <a:sym typeface="Wingdings" pitchFamily="2" charset="2"/>
              </a:rPr>
              <a:t>6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chemeClr val="bg1"/>
                </a:solidFill>
              </a:rPr>
              <a:t>ATP + CO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 + H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O 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0960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Sunlight + CO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 + H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O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 O</a:t>
            </a:r>
            <a:r>
              <a:rPr lang="en-US" sz="2400" baseline="-25000" dirty="0" smtClean="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+ C</a:t>
            </a:r>
            <a:r>
              <a:rPr lang="en-US" sz="2400" baseline="-25000" dirty="0" smtClean="0">
                <a:solidFill>
                  <a:schemeClr val="bg1"/>
                </a:solidFill>
                <a:sym typeface="Wingdings" pitchFamily="2" charset="2"/>
              </a:rPr>
              <a:t>6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H</a:t>
            </a:r>
            <a:r>
              <a:rPr lang="en-US" sz="2400" baseline="-25000" dirty="0" smtClean="0">
                <a:solidFill>
                  <a:schemeClr val="bg1"/>
                </a:solidFill>
                <a:sym typeface="Wingdings" pitchFamily="2" charset="2"/>
              </a:rPr>
              <a:t>12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O</a:t>
            </a:r>
            <a:r>
              <a:rPr lang="en-US" sz="2400" baseline="-25000" dirty="0" smtClean="0">
                <a:solidFill>
                  <a:schemeClr val="bg1"/>
                </a:solidFill>
                <a:sym typeface="Wingdings" pitchFamily="2" charset="2"/>
              </a:rPr>
              <a:t>6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800600" y="6019800"/>
            <a:ext cx="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76800" y="6019800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 eaLnBrk="1" hangingPunct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The Cytoskeleton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Maintains cell shape &amp; assists in movement of the cell and organelles within it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The cytoskeleton is attached to the inside of the cell membrane and vesicles move to and from the cell membrane on the cytoskeleton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Three types of macromolecular fibers</a:t>
            </a:r>
          </a:p>
          <a:p>
            <a:pPr lvl="1" eaLnBrk="1" hangingPunct="1">
              <a:lnSpc>
                <a:spcPct val="90000"/>
              </a:lnSpc>
              <a:spcBef>
                <a:spcPct val="85000"/>
              </a:spcBef>
              <a:buClr>
                <a:schemeClr val="bg1"/>
              </a:buClr>
            </a:pPr>
            <a:r>
              <a:rPr lang="en-US" sz="2400" dirty="0" err="1" smtClean="0">
                <a:solidFill>
                  <a:schemeClr val="bg1"/>
                </a:solidFill>
              </a:rPr>
              <a:t>Actin</a:t>
            </a:r>
            <a:r>
              <a:rPr lang="en-US" sz="2400" dirty="0" smtClean="0">
                <a:solidFill>
                  <a:schemeClr val="bg1"/>
                </a:solidFill>
              </a:rPr>
              <a:t> Filaments </a:t>
            </a:r>
          </a:p>
          <a:p>
            <a:pPr lvl="2">
              <a:lnSpc>
                <a:spcPct val="90000"/>
              </a:lnSpc>
              <a:spcBef>
                <a:spcPct val="85000"/>
              </a:spcBef>
              <a:buClr>
                <a:schemeClr val="bg1"/>
              </a:buClr>
            </a:pPr>
            <a:r>
              <a:rPr lang="en-US" sz="2000" dirty="0" smtClean="0">
                <a:solidFill>
                  <a:schemeClr val="bg1"/>
                </a:solidFill>
              </a:rPr>
              <a:t>Thin protein strands</a:t>
            </a:r>
          </a:p>
          <a:p>
            <a:pPr lvl="1" eaLnBrk="1" hangingPunct="1">
              <a:lnSpc>
                <a:spcPct val="90000"/>
              </a:lnSpc>
              <a:spcBef>
                <a:spcPct val="85000"/>
              </a:spcBef>
              <a:buClr>
                <a:schemeClr val="bg1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Intermediate Filaments</a:t>
            </a:r>
          </a:p>
          <a:p>
            <a:pPr lvl="2">
              <a:lnSpc>
                <a:spcPct val="90000"/>
              </a:lnSpc>
              <a:spcBef>
                <a:spcPct val="85000"/>
              </a:spcBef>
              <a:buClr>
                <a:schemeClr val="bg1"/>
              </a:buClr>
            </a:pPr>
            <a:r>
              <a:rPr lang="en-US" sz="2000" dirty="0" smtClean="0">
                <a:solidFill>
                  <a:schemeClr val="bg1"/>
                </a:solidFill>
              </a:rPr>
              <a:t>Medium protein strands</a:t>
            </a:r>
          </a:p>
          <a:p>
            <a:pPr lvl="1" eaLnBrk="1" hangingPunct="1">
              <a:lnSpc>
                <a:spcPct val="90000"/>
              </a:lnSpc>
              <a:spcBef>
                <a:spcPct val="85000"/>
              </a:spcBef>
              <a:buClr>
                <a:schemeClr val="bg1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Microtubules</a:t>
            </a:r>
          </a:p>
          <a:p>
            <a:pPr lvl="2">
              <a:lnSpc>
                <a:spcPct val="90000"/>
              </a:lnSpc>
              <a:spcBef>
                <a:spcPct val="85000"/>
              </a:spcBef>
              <a:buClr>
                <a:schemeClr val="bg1"/>
              </a:buClr>
            </a:pPr>
            <a:r>
              <a:rPr lang="en-US" sz="2000" dirty="0" smtClean="0">
                <a:solidFill>
                  <a:schemeClr val="bg1"/>
                </a:solidFill>
              </a:rPr>
              <a:t>Thick protein strands</a:t>
            </a:r>
          </a:p>
          <a:p>
            <a:pPr lvl="2">
              <a:lnSpc>
                <a:spcPct val="90000"/>
              </a:lnSpc>
              <a:spcBef>
                <a:spcPct val="85000"/>
              </a:spcBef>
              <a:buClr>
                <a:schemeClr val="bg1"/>
              </a:buClr>
            </a:pPr>
            <a:r>
              <a:rPr lang="en-US" sz="2000" dirty="0" smtClean="0">
                <a:solidFill>
                  <a:schemeClr val="bg1"/>
                </a:solidFill>
              </a:rPr>
              <a:t>Also forms structure of centrioles, basal bodies, cilia &amp; flagella</a:t>
            </a:r>
          </a:p>
        </p:txBody>
      </p:sp>
      <p:pic>
        <p:nvPicPr>
          <p:cNvPr id="4" name="Picture 8" descr="1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743200"/>
            <a:ext cx="3886200" cy="1287810"/>
          </a:xfrm>
          <a:prstGeom prst="rect">
            <a:avLst/>
          </a:prstGeom>
          <a:noFill/>
        </p:spPr>
      </p:pic>
      <p:pic>
        <p:nvPicPr>
          <p:cNvPr id="5" name="Picture 8" descr="1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3962400"/>
            <a:ext cx="3809999" cy="1252602"/>
          </a:xfrm>
          <a:prstGeom prst="rect">
            <a:avLst/>
          </a:prstGeom>
          <a:noFill/>
        </p:spPr>
      </p:pic>
      <p:pic>
        <p:nvPicPr>
          <p:cNvPr id="6" name="Picture 8" descr="12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648200" y="5105400"/>
            <a:ext cx="3865563" cy="1265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ctr" eaLnBrk="1" hangingPunct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Centrioles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9144000" cy="228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bg1"/>
              </a:buClr>
              <a:buFont typeface="Times" pitchFamily="18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Short cylinders with a 9 + 0 pattern of microtubule triplets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Times" pitchFamily="18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Help organize microtubules during animal cell division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Times" pitchFamily="18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Form the structure of </a:t>
            </a:r>
            <a:r>
              <a:rPr lang="en-US" sz="2400" b="1" dirty="0" smtClean="0">
                <a:solidFill>
                  <a:schemeClr val="bg1"/>
                </a:solidFill>
              </a:rPr>
              <a:t>basal bodies </a:t>
            </a:r>
            <a:r>
              <a:rPr lang="en-US" sz="2400" dirty="0" smtClean="0">
                <a:solidFill>
                  <a:schemeClr val="bg1"/>
                </a:solidFill>
              </a:rPr>
              <a:t>which also have a 9+0 pattern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Times" pitchFamily="18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Basal Bodies: may be involved in microtubule formation and in the organization of microtubules used to make cilia and flagella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56324" name="Picture 7" descr="nondividing_ani_2_c_la_7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3972"/>
          <a:stretch>
            <a:fillRect/>
          </a:stretch>
        </p:blipFill>
        <p:spPr>
          <a:xfrm>
            <a:off x="1169987" y="2590800"/>
            <a:ext cx="6804026" cy="42179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 eaLnBrk="1" hangingPunct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Cilia and Flagella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37338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Hair-like projections that aid in cell movement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cilia are usually shorter than flagella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Cilia move in an oar-like motion whereas flagella move in a whip-like action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The microtubules are arranged in a 9 + 2 pattern</a:t>
            </a:r>
          </a:p>
          <a:p>
            <a:pPr lvl="1" eaLnBrk="1" hangingPunct="1">
              <a:buClr>
                <a:schemeClr val="bg1"/>
              </a:buClr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7" descr="structure_flagell_1_c_la_7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10001" y="1140236"/>
            <a:ext cx="5334000" cy="5260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ukaryotic_stru_1_tb_739"/>
          <p:cNvPicPr/>
          <p:nvPr/>
        </p:nvPicPr>
        <p:blipFill>
          <a:blip r:embed="rId2" cstate="print"/>
          <a:srcRect t="2500"/>
          <a:stretch>
            <a:fillRect/>
          </a:stretch>
        </p:blipFill>
        <p:spPr bwMode="auto">
          <a:xfrm>
            <a:off x="228600" y="0"/>
            <a:ext cx="868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karyotic_stru_2_tb_739"/>
          <p:cNvPicPr/>
          <p:nvPr/>
        </p:nvPicPr>
        <p:blipFill>
          <a:blip r:embed="rId2" cstate="print"/>
          <a:srcRect t="2500"/>
          <a:stretch>
            <a:fillRect/>
          </a:stretch>
        </p:blipFill>
        <p:spPr bwMode="auto">
          <a:xfrm>
            <a:off x="304800" y="0"/>
            <a:ext cx="8534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"/>
          <a:ext cx="9144000" cy="685800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76400"/>
                <a:gridCol w="1447800"/>
                <a:gridCol w="6019800"/>
              </a:tblGrid>
              <a:tr h="8454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Organelle</a:t>
                      </a:r>
                      <a:endParaRPr lang="en-US" sz="20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Plant</a:t>
                      </a:r>
                      <a:r>
                        <a:rPr lang="en-US" sz="2000" b="1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or Animal</a:t>
                      </a:r>
                      <a:endParaRPr lang="en-US" sz="20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Function</a:t>
                      </a:r>
                      <a:endParaRPr lang="en-US" sz="20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Both</a:t>
                      </a:r>
                      <a:endParaRPr kumimoji="0" lang="en-US" sz="2000" b="1" kern="12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Regulate</a:t>
                      </a:r>
                      <a:r>
                        <a:rPr kumimoji="0" lang="en-US" sz="2000" b="1" kern="120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transport of molecules in/out of cell</a:t>
                      </a:r>
                      <a:endParaRPr kumimoji="0" lang="en-US" sz="2000" b="1" kern="12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Plant only</a:t>
                      </a:r>
                      <a:endParaRPr kumimoji="0" lang="en-US" sz="2000" b="1" kern="12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Provides structure to plant cell</a:t>
                      </a:r>
                      <a:endParaRPr kumimoji="0" lang="en-US" sz="2000" b="1" kern="12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8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Both</a:t>
                      </a:r>
                      <a:endParaRPr kumimoji="0" lang="en-US" sz="2000" b="1" kern="120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Jelly-like fluid where</a:t>
                      </a:r>
                      <a:r>
                        <a:rPr kumimoji="0" lang="en-US" sz="2000" b="1" kern="120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organelles &amp;</a:t>
                      </a:r>
                      <a:r>
                        <a:rPr kumimoji="0" lang="en-US" sz="2000" b="1" kern="120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molecules move</a:t>
                      </a:r>
                      <a:endParaRPr kumimoji="0" lang="en-US" sz="2000" b="1" kern="12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Both</a:t>
                      </a:r>
                      <a:endParaRPr kumimoji="0" lang="en-US" sz="2000" b="1" kern="120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Transports</a:t>
                      </a:r>
                      <a:r>
                        <a:rPr kumimoji="0" lang="en-US" sz="2000" b="1" kern="120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molecules around the cell</a:t>
                      </a:r>
                      <a:endParaRPr kumimoji="0" lang="en-US" sz="2000" b="1" kern="12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Both</a:t>
                      </a:r>
                      <a:endParaRPr kumimoji="0" lang="en-US" sz="2000" b="1" kern="120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Site of protein synthesis;</a:t>
                      </a:r>
                      <a:r>
                        <a:rPr kumimoji="0" lang="en-US" sz="2000" b="1" kern="120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attached to ER</a:t>
                      </a:r>
                      <a:endParaRPr kumimoji="0" lang="en-US" sz="2000" b="1" kern="12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8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Both</a:t>
                      </a:r>
                      <a:endParaRPr kumimoji="0" lang="en-US" sz="2000" b="1" kern="120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Processes, modifies &amp; packages proteins and lipids</a:t>
                      </a:r>
                      <a:endParaRPr kumimoji="0" lang="en-US" sz="2000" b="1" kern="12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8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Both</a:t>
                      </a:r>
                      <a:endParaRPr kumimoji="0" lang="en-US" sz="2000" b="1" kern="120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Studded</a:t>
                      </a:r>
                      <a:r>
                        <a:rPr kumimoji="0" lang="en-US" sz="2000" b="1" kern="120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with ribosomes &amp; site of protein synthesis</a:t>
                      </a:r>
                      <a:endParaRPr kumimoji="0" lang="en-US" sz="2000" b="1" kern="12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Both</a:t>
                      </a:r>
                      <a:endParaRPr kumimoji="0" lang="en-US" sz="2000" b="1" kern="120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Site of lipid synthesis &amp; detoxification</a:t>
                      </a:r>
                      <a:endParaRPr kumimoji="0" lang="en-US" sz="2000" b="1" kern="12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Plant only</a:t>
                      </a:r>
                      <a:endParaRPr kumimoji="0" lang="en-US" sz="2000" b="1" kern="120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Stores water,</a:t>
                      </a:r>
                      <a:r>
                        <a:rPr kumimoji="0" lang="en-US" sz="2000" b="1" kern="120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starch and other molecules</a:t>
                      </a:r>
                      <a:endParaRPr kumimoji="0" lang="en-US" sz="2000" b="1" kern="12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8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Plant only</a:t>
                      </a:r>
                      <a:endParaRPr kumimoji="0" lang="en-US" sz="2000" b="1" kern="12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Site of photosynthesis – converting sunlight</a:t>
                      </a:r>
                      <a:r>
                        <a:rPr kumimoji="0" lang="en-US" sz="2000" b="1" kern="120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&amp; CO2 to glucose &amp; O2</a:t>
                      </a:r>
                      <a:endParaRPr kumimoji="0" lang="en-US" sz="2000" b="1" kern="12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10" descr="animal_cell_c_la_73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3484" b="3501"/>
          <a:stretch>
            <a:fillRect/>
          </a:stretch>
        </p:blipFill>
        <p:spPr>
          <a:xfrm>
            <a:off x="228601" y="195385"/>
            <a:ext cx="8373820" cy="6662616"/>
          </a:xfrm>
          <a:noFill/>
        </p:spPr>
      </p:pic>
      <p:sp>
        <p:nvSpPr>
          <p:cNvPr id="5" name="Rectangle 4"/>
          <p:cNvSpPr/>
          <p:nvPr/>
        </p:nvSpPr>
        <p:spPr>
          <a:xfrm>
            <a:off x="5334000" y="0"/>
            <a:ext cx="3810000" cy="123110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p.50-50 in textbook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Animal Cell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686867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76400"/>
                <a:gridCol w="1447800"/>
                <a:gridCol w="6019800"/>
              </a:tblGrid>
              <a:tr h="870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Both</a:t>
                      </a:r>
                      <a:endParaRPr kumimoji="0" lang="en-US" sz="2000" b="1" kern="1200" cap="none" spc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Site of cellular respirations – converting glucose &amp; O2 to H2O, CO2 &amp; ATP energy</a:t>
                      </a:r>
                      <a:endParaRPr kumimoji="0" lang="en-US" sz="2000" b="1" kern="1200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cap="none" spc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Both</a:t>
                      </a:r>
                      <a:endParaRPr kumimoji="0" lang="en-US" sz="2000" b="1" kern="1200" cap="none" spc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Controls all cell functions</a:t>
                      </a:r>
                      <a:endParaRPr kumimoji="0" lang="en-US" sz="2000" b="1" kern="1200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cap="none" spc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Both</a:t>
                      </a:r>
                      <a:endParaRPr kumimoji="0" lang="en-US" sz="2000" b="1" kern="1200" cap="none" spc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Where</a:t>
                      </a:r>
                      <a:r>
                        <a:rPr kumimoji="0" lang="en-US" sz="2000" b="1" kern="1200" cap="none" spc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rRNA &amp; proteins form the subunits of ribosomes</a:t>
                      </a:r>
                      <a:endParaRPr kumimoji="0" lang="en-US" sz="2000" b="1" kern="1200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Both</a:t>
                      </a:r>
                      <a:endParaRPr kumimoji="0" lang="en-US" sz="2000" b="1" kern="1200" cap="none" spc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Surrounds</a:t>
                      </a:r>
                      <a:r>
                        <a:rPr kumimoji="0" lang="en-US" sz="2000" b="1" kern="1200" cap="none" spc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DNA and is continuous with the endoplasmic reticulum</a:t>
                      </a:r>
                      <a:endParaRPr kumimoji="0" lang="en-US" sz="2000" b="1" kern="1200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Animal only</a:t>
                      </a:r>
                      <a:endParaRPr kumimoji="0" lang="en-US" sz="2000" b="1" kern="1200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Involved in making spindle fibers</a:t>
                      </a:r>
                      <a:r>
                        <a:rPr kumimoji="0" lang="en-US" sz="2000" b="1" kern="1200" cap="none" spc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during cell division &amp; forms basal bodies</a:t>
                      </a:r>
                      <a:endParaRPr kumimoji="0" lang="en-US" sz="2000" b="1" kern="1200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Animal only</a:t>
                      </a:r>
                      <a:endParaRPr kumimoji="0" lang="en-US" sz="2000" b="1" kern="1200" cap="none" spc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Fuse</a:t>
                      </a:r>
                      <a:r>
                        <a:rPr kumimoji="0" lang="en-US" sz="2000" b="1" kern="1200" cap="none" spc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with vesicles, vacuoles &amp; old organelles for intercellular digestion</a:t>
                      </a:r>
                      <a:endParaRPr kumimoji="0" lang="en-US" sz="2000" b="1" kern="1200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61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Both</a:t>
                      </a:r>
                      <a:endParaRPr kumimoji="0" lang="en-US" sz="2000" b="1" kern="1200" cap="none" spc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Forms</a:t>
                      </a:r>
                      <a:r>
                        <a:rPr kumimoji="0" lang="en-US" sz="2000" b="1" kern="1200" cap="none" spc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the cytoskeleton for anchoring &amp; transporting organelles and forms structure cilia &amp; flagella for cell movement (also forms structure of centrioles &amp; basal bodies)</a:t>
                      </a:r>
                      <a:endParaRPr kumimoji="0" lang="en-US" sz="2000" b="1" kern="1200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Both</a:t>
                      </a:r>
                      <a:endParaRPr kumimoji="0" lang="en-US" sz="2000" b="1" kern="1200" cap="none" spc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Openings</a:t>
                      </a:r>
                      <a:r>
                        <a:rPr kumimoji="0" lang="en-US" sz="2000" b="1" kern="1200" cap="none" spc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in nucleus that a</a:t>
                      </a:r>
                      <a:r>
                        <a:rPr kumimoji="0" lang="en-US" sz="20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llow molecules like proteins</a:t>
                      </a:r>
                      <a:r>
                        <a:rPr kumimoji="0" lang="en-US" sz="2000" b="1" kern="1200" cap="none" spc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&amp; RNA to exit the nucleus</a:t>
                      </a:r>
                      <a:endParaRPr kumimoji="0" lang="en-US" sz="2000" b="1" kern="1200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"/>
          <a:ext cx="9144000" cy="687987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76400"/>
                <a:gridCol w="1447800"/>
                <a:gridCol w="6019800"/>
              </a:tblGrid>
              <a:tr h="435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Organelle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ANSWERS</a:t>
                      </a:r>
                      <a:endParaRPr lang="en-US" sz="1600" b="1" i="1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Plant</a:t>
                      </a:r>
                      <a:r>
                        <a:rPr lang="en-US" sz="1400" b="1" cap="none" spc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or Animal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Function</a:t>
                      </a:r>
                      <a:endParaRPr lang="en-US" sz="1800" b="1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Cell membrane</a:t>
                      </a:r>
                      <a:endParaRPr lang="en-US" sz="1400" b="1" cap="none" spc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Both</a:t>
                      </a:r>
                      <a:endParaRPr kumimoji="0" lang="en-US" sz="1400" b="1" kern="1200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Regulate</a:t>
                      </a:r>
                      <a:r>
                        <a:rPr kumimoji="0" lang="en-US" sz="1400" b="1" kern="1200" cap="none" spc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transport of molecules in/out of cell</a:t>
                      </a:r>
                      <a:endParaRPr kumimoji="0" lang="en-US" sz="1400" b="1" kern="1200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Cell wall</a:t>
                      </a:r>
                      <a:endParaRPr lang="en-US" sz="1400" b="1" cap="none" spc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Plant only</a:t>
                      </a:r>
                      <a:endParaRPr kumimoji="0" lang="en-US" sz="1400" b="1" kern="1200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Provides structure to plant cell</a:t>
                      </a:r>
                      <a:endParaRPr kumimoji="0" lang="en-US" sz="1400" b="1" kern="1200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Cytoplasm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Both</a:t>
                      </a:r>
                      <a:endParaRPr kumimoji="0" lang="en-US" sz="1400" b="1" kern="1200" cap="none" spc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Jelly-like fluid where</a:t>
                      </a:r>
                      <a:r>
                        <a:rPr kumimoji="0" lang="en-US" sz="1400" b="1" kern="1200" cap="none" spc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organelles &amp;</a:t>
                      </a:r>
                      <a:r>
                        <a:rPr kumimoji="0" lang="en-US" sz="1400" b="1" kern="1200" cap="none" spc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molecules move</a:t>
                      </a:r>
                      <a:endParaRPr kumimoji="0" lang="en-US" sz="1400" b="1" kern="1200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Vacuole</a:t>
                      </a:r>
                      <a:r>
                        <a:rPr lang="en-US" sz="1400" b="1" cap="none" spc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&amp; vesicle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Both</a:t>
                      </a:r>
                      <a:endParaRPr kumimoji="0" lang="en-US" sz="1400" b="1" kern="1200" cap="none" spc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Transports</a:t>
                      </a:r>
                      <a:r>
                        <a:rPr kumimoji="0" lang="en-US" sz="1400" b="1" kern="1200" cap="none" spc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molecules around the cell</a:t>
                      </a:r>
                      <a:endParaRPr kumimoji="0" lang="en-US" sz="1400" b="1" kern="1200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Ribosome</a:t>
                      </a:r>
                      <a:endParaRPr lang="en-US" sz="1400" b="1" cap="none" spc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Both</a:t>
                      </a:r>
                      <a:endParaRPr kumimoji="0" lang="en-US" sz="1400" b="1" kern="1200" cap="none" spc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Site of protein synthesis;</a:t>
                      </a:r>
                      <a:r>
                        <a:rPr kumimoji="0" lang="en-US" sz="1400" b="1" kern="1200" cap="none" spc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attached to ER</a:t>
                      </a:r>
                      <a:endParaRPr kumimoji="0" lang="en-US" sz="1400" b="1" kern="1200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Golgi</a:t>
                      </a:r>
                      <a:endParaRPr lang="en-US" sz="1400" b="1" cap="none" spc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Both</a:t>
                      </a:r>
                      <a:endParaRPr kumimoji="0" lang="en-US" sz="1400" b="1" kern="1200" cap="none" spc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Processes, modifies &amp; packages proteins and lipids</a:t>
                      </a:r>
                      <a:endParaRPr kumimoji="0" lang="en-US" sz="1400" b="1" kern="1200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Rough ER</a:t>
                      </a:r>
                      <a:endParaRPr lang="en-US" sz="1400" b="1" cap="none" spc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Both</a:t>
                      </a:r>
                      <a:endParaRPr kumimoji="0" lang="en-US" sz="1400" b="1" kern="1200" cap="none" spc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Studded</a:t>
                      </a:r>
                      <a:r>
                        <a:rPr kumimoji="0" lang="en-US" sz="1400" b="1" kern="1200" cap="none" spc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with ribosomes &amp; site of protein synthesis</a:t>
                      </a:r>
                      <a:endParaRPr kumimoji="0" lang="en-US" sz="1400" b="1" kern="1200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Smooth ER</a:t>
                      </a:r>
                      <a:endParaRPr lang="en-US" sz="1400" b="1" cap="none" spc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Both</a:t>
                      </a:r>
                      <a:endParaRPr kumimoji="0" lang="en-US" sz="1400" b="1" kern="1200" cap="none" spc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Site of lipid synthesis &amp; detoxification</a:t>
                      </a:r>
                      <a:endParaRPr kumimoji="0" lang="en-US" sz="1400" b="1" kern="1200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Central Vacuole</a:t>
                      </a:r>
                      <a:endParaRPr lang="en-US" sz="1400" b="1" cap="none" spc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Plant only</a:t>
                      </a:r>
                      <a:endParaRPr kumimoji="0" lang="en-US" sz="1400" b="1" kern="1200" cap="none" spc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Stores water,</a:t>
                      </a:r>
                      <a:r>
                        <a:rPr kumimoji="0" lang="en-US" sz="1400" b="1" kern="1200" cap="none" spc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starch and other molecules</a:t>
                      </a:r>
                      <a:endParaRPr kumimoji="0" lang="en-US" sz="1400" b="1" kern="1200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Chloroplast</a:t>
                      </a:r>
                      <a:endParaRPr lang="en-US" sz="1400" b="1" cap="none" spc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Plant only</a:t>
                      </a:r>
                      <a:endParaRPr kumimoji="0" lang="en-US" sz="1400" b="1" kern="1200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Site of photosynthesis – converting sunlight</a:t>
                      </a:r>
                      <a:r>
                        <a:rPr kumimoji="0" lang="en-US" sz="1400" b="1" kern="1200" cap="none" spc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&amp; CO2 to glucose &amp; O2</a:t>
                      </a:r>
                      <a:endParaRPr kumimoji="0" lang="en-US" sz="1400" b="1" kern="1200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Mitochondria</a:t>
                      </a:r>
                      <a:endParaRPr lang="en-US" sz="1400" b="1" cap="none" spc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Both</a:t>
                      </a:r>
                      <a:endParaRPr kumimoji="0" lang="en-US" sz="1400" b="1" kern="1200" cap="none" spc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Site of cellular respirations – converting glucose &amp; O2 to H2O, CO2 &amp; ATP energy</a:t>
                      </a:r>
                      <a:endParaRPr kumimoji="0" lang="en-US" sz="1400" b="1" kern="1200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Nucleus</a:t>
                      </a:r>
                      <a:endParaRPr lang="en-US" sz="1400" b="1" cap="none" spc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Both</a:t>
                      </a:r>
                      <a:endParaRPr kumimoji="0" lang="en-US" sz="1400" b="1" kern="1200" cap="none" spc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Controls all cell functions</a:t>
                      </a:r>
                      <a:endParaRPr kumimoji="0" lang="en-US" sz="1400" b="1" kern="1200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Nucleolus</a:t>
                      </a:r>
                      <a:endParaRPr lang="en-US" sz="1400" b="1" cap="none" spc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Both</a:t>
                      </a:r>
                      <a:endParaRPr kumimoji="0" lang="en-US" sz="1400" b="1" kern="1200" cap="none" spc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Where</a:t>
                      </a:r>
                      <a:r>
                        <a:rPr kumimoji="0" lang="en-US" sz="1400" b="1" kern="1200" cap="none" spc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rRNA &amp; proteins form the subunits of ribosomes</a:t>
                      </a:r>
                      <a:endParaRPr kumimoji="0" lang="en-US" sz="1400" b="1" kern="1200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Nuclear membrane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Both</a:t>
                      </a:r>
                      <a:endParaRPr kumimoji="0" lang="en-US" sz="1400" b="1" kern="1200" cap="none" spc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Surrounds</a:t>
                      </a:r>
                      <a:r>
                        <a:rPr kumimoji="0" lang="en-US" sz="1400" b="1" kern="1200" cap="none" spc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DNA and is continuous with the endoplasmic reticulum</a:t>
                      </a:r>
                      <a:endParaRPr kumimoji="0" lang="en-US" sz="1400" b="1" kern="1200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Centrioles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Animal only</a:t>
                      </a:r>
                      <a:endParaRPr kumimoji="0" lang="en-US" sz="1400" b="1" kern="1200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Involved in making spindle fibers</a:t>
                      </a:r>
                      <a:r>
                        <a:rPr kumimoji="0" lang="en-US" sz="1400" b="1" kern="1200" cap="none" spc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during cell division &amp; forms basal bodies</a:t>
                      </a:r>
                      <a:endParaRPr kumimoji="0" lang="en-US" sz="1400" b="1" kern="1200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Lysosomes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Animal only</a:t>
                      </a:r>
                      <a:endParaRPr kumimoji="0" lang="en-US" sz="1400" b="1" kern="1200" cap="none" spc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Fuse</a:t>
                      </a:r>
                      <a:r>
                        <a:rPr kumimoji="0" lang="en-US" sz="1400" b="1" kern="1200" cap="none" spc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with vesicles, vacuoles &amp; old organelles for intercellular digestion</a:t>
                      </a:r>
                      <a:endParaRPr kumimoji="0" lang="en-US" sz="1400" b="1" kern="1200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9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Microtubules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Both</a:t>
                      </a:r>
                      <a:endParaRPr kumimoji="0" lang="en-US" sz="1400" b="1" kern="1200" cap="none" spc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Forms</a:t>
                      </a:r>
                      <a:r>
                        <a:rPr kumimoji="0" lang="en-US" sz="1400" b="1" kern="1200" cap="none" spc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the cytoskeleton for anchoring &amp; transporting organelles and forms structure cilia &amp; flagella for cell movement (also forms structure of centrioles &amp; basal bodies)</a:t>
                      </a:r>
                      <a:endParaRPr kumimoji="0" lang="en-US" sz="1400" b="1" kern="1200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Nuclear pores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Both</a:t>
                      </a:r>
                      <a:endParaRPr kumimoji="0" lang="en-US" sz="1400" b="1" kern="1200" cap="none" spc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Openings</a:t>
                      </a:r>
                      <a:r>
                        <a:rPr kumimoji="0" lang="en-US" sz="1400" b="1" kern="1200" cap="none" spc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in nucleus that a</a:t>
                      </a:r>
                      <a:r>
                        <a:rPr kumimoji="0" lang="en-US" sz="1400" b="1" kern="1200" cap="none" spc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llow molecules like proteins</a:t>
                      </a:r>
                      <a:r>
                        <a:rPr kumimoji="0" lang="en-US" sz="1400" b="1" kern="1200" cap="none" spc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&amp; RNA to exit the nucleus</a:t>
                      </a:r>
                      <a:endParaRPr kumimoji="0" lang="en-US" sz="1400" b="1" kern="1200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n-lt"/>
              </a:rPr>
              <a:t>Section 1.1: Cell Organelles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990600"/>
          <a:ext cx="8153400" cy="55626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29000"/>
                <a:gridCol w="4724400"/>
              </a:tblGrid>
              <a:tr h="477647"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Organelle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Function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26422">
                <a:tc>
                  <a:txBody>
                    <a:bodyPr/>
                    <a:lstStyle/>
                    <a:p>
                      <a:pPr algn="r"/>
                      <a:endParaRPr lang="en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O</a:t>
                      </a:r>
                      <a:r>
                        <a:rPr lang="en-CA" sz="1600" b="1" baseline="-25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r>
                        <a:rPr lang="en-CA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+ C</a:t>
                      </a:r>
                      <a:r>
                        <a:rPr lang="en-CA" sz="1600" b="1" baseline="-25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6</a:t>
                      </a:r>
                      <a:r>
                        <a:rPr lang="en-CA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H</a:t>
                      </a:r>
                      <a:r>
                        <a:rPr lang="en-CA" sz="1600" b="1" baseline="-25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12</a:t>
                      </a:r>
                      <a:r>
                        <a:rPr lang="en-CA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O</a:t>
                      </a:r>
                      <a:r>
                        <a:rPr lang="en-CA" sz="1600" b="1" baseline="-25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6 </a:t>
                      </a:r>
                      <a:r>
                        <a:rPr lang="en-CA" sz="1600" b="1" baseline="0" dirty="0" smtClean="0">
                          <a:solidFill>
                            <a:schemeClr val="bg1"/>
                          </a:solidFill>
                          <a:latin typeface="+mn-lt"/>
                          <a:sym typeface="Wingdings" pitchFamily="2" charset="2"/>
                        </a:rPr>
                        <a:t> CO</a:t>
                      </a:r>
                      <a:r>
                        <a:rPr lang="en-CA" sz="1600" b="1" baseline="-25000" dirty="0" smtClean="0">
                          <a:solidFill>
                            <a:schemeClr val="bg1"/>
                          </a:solidFill>
                          <a:latin typeface="+mn-lt"/>
                          <a:sym typeface="Wingdings" pitchFamily="2" charset="2"/>
                        </a:rPr>
                        <a:t>2</a:t>
                      </a:r>
                      <a:r>
                        <a:rPr lang="en-CA" sz="1600" b="1" baseline="0" dirty="0" smtClean="0">
                          <a:solidFill>
                            <a:schemeClr val="bg1"/>
                          </a:solidFill>
                          <a:latin typeface="+mn-lt"/>
                          <a:sym typeface="Wingdings" pitchFamily="2" charset="2"/>
                        </a:rPr>
                        <a:t> + H</a:t>
                      </a:r>
                      <a:r>
                        <a:rPr lang="en-CA" sz="1600" b="1" baseline="-25000" dirty="0" smtClean="0">
                          <a:solidFill>
                            <a:schemeClr val="bg1"/>
                          </a:solidFill>
                          <a:latin typeface="+mn-lt"/>
                          <a:sym typeface="Wingdings" pitchFamily="2" charset="2"/>
                        </a:rPr>
                        <a:t>2</a:t>
                      </a:r>
                      <a:r>
                        <a:rPr lang="en-CA" sz="1600" b="1" baseline="0" dirty="0" smtClean="0">
                          <a:solidFill>
                            <a:schemeClr val="bg1"/>
                          </a:solidFill>
                          <a:latin typeface="+mn-lt"/>
                          <a:sym typeface="Wingdings" pitchFamily="2" charset="2"/>
                        </a:rPr>
                        <a:t>O + ATP</a:t>
                      </a:r>
                      <a:endParaRPr lang="en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26422">
                <a:tc>
                  <a:txBody>
                    <a:bodyPr/>
                    <a:lstStyle/>
                    <a:p>
                      <a:pPr algn="r"/>
                      <a:endParaRPr lang="en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baseline="0" dirty="0" smtClean="0">
                          <a:solidFill>
                            <a:schemeClr val="bg1"/>
                          </a:solidFill>
                          <a:latin typeface="+mn-lt"/>
                          <a:sym typeface="Wingdings" pitchFamily="2" charset="2"/>
                        </a:rPr>
                        <a:t>CO</a:t>
                      </a:r>
                      <a:r>
                        <a:rPr lang="en-CA" sz="1600" b="1" baseline="-25000" dirty="0" smtClean="0">
                          <a:solidFill>
                            <a:schemeClr val="bg1"/>
                          </a:solidFill>
                          <a:latin typeface="+mn-lt"/>
                          <a:sym typeface="Wingdings" pitchFamily="2" charset="2"/>
                        </a:rPr>
                        <a:t>2</a:t>
                      </a:r>
                      <a:r>
                        <a:rPr lang="en-CA" sz="1600" b="1" baseline="0" dirty="0" smtClean="0">
                          <a:solidFill>
                            <a:schemeClr val="bg1"/>
                          </a:solidFill>
                          <a:latin typeface="+mn-lt"/>
                          <a:sym typeface="Wingdings" pitchFamily="2" charset="2"/>
                        </a:rPr>
                        <a:t> + H</a:t>
                      </a:r>
                      <a:r>
                        <a:rPr lang="en-CA" sz="1600" b="1" baseline="-25000" dirty="0" smtClean="0">
                          <a:solidFill>
                            <a:schemeClr val="bg1"/>
                          </a:solidFill>
                          <a:latin typeface="+mn-lt"/>
                          <a:sym typeface="Wingdings" pitchFamily="2" charset="2"/>
                        </a:rPr>
                        <a:t>2</a:t>
                      </a:r>
                      <a:r>
                        <a:rPr lang="en-CA" sz="1600" b="1" baseline="0" dirty="0" smtClean="0">
                          <a:solidFill>
                            <a:schemeClr val="bg1"/>
                          </a:solidFill>
                          <a:latin typeface="+mn-lt"/>
                          <a:sym typeface="Wingdings" pitchFamily="2" charset="2"/>
                        </a:rPr>
                        <a:t>O + ATP  </a:t>
                      </a:r>
                      <a:r>
                        <a:rPr lang="en-CA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O</a:t>
                      </a:r>
                      <a:r>
                        <a:rPr lang="en-CA" sz="1600" b="1" baseline="-25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r>
                        <a:rPr lang="en-CA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+ C</a:t>
                      </a:r>
                      <a:r>
                        <a:rPr lang="en-CA" sz="1600" b="1" baseline="-25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6</a:t>
                      </a:r>
                      <a:r>
                        <a:rPr lang="en-CA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H</a:t>
                      </a:r>
                      <a:r>
                        <a:rPr lang="en-CA" sz="1600" b="1" baseline="-25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12</a:t>
                      </a:r>
                      <a:r>
                        <a:rPr lang="en-CA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O</a:t>
                      </a:r>
                      <a:r>
                        <a:rPr lang="en-CA" sz="1600" b="1" baseline="-25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6 </a:t>
                      </a:r>
                      <a:endParaRPr lang="en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26422">
                <a:tc>
                  <a:txBody>
                    <a:bodyPr/>
                    <a:lstStyle/>
                    <a:p>
                      <a:pPr algn="r"/>
                      <a:endParaRPr lang="en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Contains</a:t>
                      </a:r>
                      <a:r>
                        <a:rPr lang="en-CA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hydrolytic enzymes and fuses with vesicles/vacuoles to digest contents</a:t>
                      </a:r>
                      <a:endParaRPr lang="en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26422">
                <a:tc>
                  <a:txBody>
                    <a:bodyPr/>
                    <a:lstStyle/>
                    <a:p>
                      <a:pPr algn="r"/>
                      <a:endParaRPr lang="en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Produces</a:t>
                      </a:r>
                      <a:r>
                        <a:rPr lang="en-CA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steroids and detoxifies</a:t>
                      </a:r>
                    </a:p>
                  </a:txBody>
                  <a:tcPr/>
                </a:tc>
              </a:tr>
              <a:tr h="726422">
                <a:tc>
                  <a:txBody>
                    <a:bodyPr/>
                    <a:lstStyle/>
                    <a:p>
                      <a:pPr algn="r"/>
                      <a:endParaRPr lang="en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Stores genetic information which determines cell functions</a:t>
                      </a:r>
                    </a:p>
                  </a:txBody>
                  <a:tcPr/>
                </a:tc>
              </a:tr>
              <a:tr h="726422">
                <a:tc>
                  <a:txBody>
                    <a:bodyPr/>
                    <a:lstStyle/>
                    <a:p>
                      <a:pPr algn="r"/>
                      <a:endParaRPr lang="en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rRNA &amp; proteins form the subunits of ribosomes here</a:t>
                      </a:r>
                    </a:p>
                  </a:txBody>
                  <a:tcPr/>
                </a:tc>
              </a:tr>
              <a:tr h="726422">
                <a:tc>
                  <a:txBody>
                    <a:bodyPr/>
                    <a:lstStyle/>
                    <a:p>
                      <a:pPr algn="r"/>
                      <a:endParaRPr lang="en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Produces </a:t>
                      </a:r>
                      <a:r>
                        <a:rPr lang="en-CA" sz="1600" b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lysosomes</a:t>
                      </a:r>
                      <a:endParaRPr lang="en-CA" sz="1600" b="1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8" descr="anatomy_nucl_2_c_la_739"/>
          <p:cNvPicPr>
            <a:picLocks noChangeAspect="1" noChangeArrowheads="1"/>
          </p:cNvPicPr>
          <p:nvPr/>
        </p:nvPicPr>
        <p:blipFill>
          <a:blip r:embed="rId3" cstate="print"/>
          <a:srcRect l="36551" t="11903" r="26560" b="50899"/>
          <a:stretch>
            <a:fillRect/>
          </a:stretch>
        </p:blipFill>
        <p:spPr>
          <a:xfrm>
            <a:off x="533400" y="4343400"/>
            <a:ext cx="762000" cy="762000"/>
          </a:xfrm>
          <a:prstGeom prst="rect">
            <a:avLst/>
          </a:prstGeom>
          <a:noFill/>
          <a:ln/>
        </p:spPr>
      </p:pic>
      <p:pic>
        <p:nvPicPr>
          <p:cNvPr id="6" name="Picture 8" descr="anatomy_nucl_2_c_la_739"/>
          <p:cNvPicPr>
            <a:picLocks noChangeAspect="1" noChangeArrowheads="1"/>
          </p:cNvPicPr>
          <p:nvPr/>
        </p:nvPicPr>
        <p:blipFill>
          <a:blip r:embed="rId4" cstate="print"/>
          <a:srcRect l="49965" t="16975" r="29914" b="61044"/>
          <a:stretch>
            <a:fillRect/>
          </a:stretch>
        </p:blipFill>
        <p:spPr>
          <a:xfrm>
            <a:off x="609600" y="5105400"/>
            <a:ext cx="762000" cy="825500"/>
          </a:xfrm>
          <a:prstGeom prst="rect">
            <a:avLst/>
          </a:prstGeom>
          <a:noFill/>
          <a:ln/>
        </p:spPr>
      </p:pic>
      <p:pic>
        <p:nvPicPr>
          <p:cNvPr id="8" name="Picture 8" descr="endoplasmic_retic_2_c_la_739"/>
          <p:cNvPicPr>
            <a:picLocks noChangeAspect="1" noChangeArrowheads="1"/>
          </p:cNvPicPr>
          <p:nvPr/>
        </p:nvPicPr>
        <p:blipFill>
          <a:blip r:embed="rId5" cstate="print"/>
          <a:srcRect l="26572" t="59553" r="21757" b="16625"/>
          <a:stretch>
            <a:fillRect/>
          </a:stretch>
        </p:blipFill>
        <p:spPr>
          <a:xfrm>
            <a:off x="685800" y="3886200"/>
            <a:ext cx="1447800" cy="457200"/>
          </a:xfrm>
          <a:prstGeom prst="rect">
            <a:avLst/>
          </a:prstGeom>
          <a:noFill/>
          <a:ln/>
        </p:spPr>
      </p:pic>
      <p:pic>
        <p:nvPicPr>
          <p:cNvPr id="9" name="Picture 8" descr="endomembrane_system_c_la_739"/>
          <p:cNvPicPr>
            <a:picLocks noChangeAspect="1" noChangeArrowheads="1"/>
          </p:cNvPicPr>
          <p:nvPr/>
        </p:nvPicPr>
        <p:blipFill>
          <a:blip r:embed="rId6" cstate="print"/>
          <a:srcRect l="34808" t="31310" r="28644" b="34972"/>
          <a:stretch>
            <a:fillRect/>
          </a:stretch>
        </p:blipFill>
        <p:spPr>
          <a:xfrm>
            <a:off x="762000" y="5867400"/>
            <a:ext cx="1066800" cy="711200"/>
          </a:xfrm>
          <a:prstGeom prst="rect">
            <a:avLst/>
          </a:prstGeom>
          <a:noFill/>
          <a:ln/>
        </p:spPr>
      </p:pic>
      <p:pic>
        <p:nvPicPr>
          <p:cNvPr id="10" name="Picture 8" descr="endomembrane_system_c_la_739"/>
          <p:cNvPicPr>
            <a:picLocks noChangeAspect="1" noChangeArrowheads="1"/>
          </p:cNvPicPr>
          <p:nvPr/>
        </p:nvPicPr>
        <p:blipFill>
          <a:blip r:embed="rId7" cstate="print"/>
          <a:srcRect l="20537" t="34822" r="58231" b="52172"/>
          <a:stretch>
            <a:fillRect/>
          </a:stretch>
        </p:blipFill>
        <p:spPr>
          <a:xfrm>
            <a:off x="685800" y="3048000"/>
            <a:ext cx="1205089" cy="533400"/>
          </a:xfrm>
          <a:prstGeom prst="rect">
            <a:avLst/>
          </a:prstGeom>
          <a:noFill/>
          <a:ln/>
        </p:spPr>
      </p:pic>
      <p:pic>
        <p:nvPicPr>
          <p:cNvPr id="11" name="Picture 16" descr="chemicals_recycle_b_c_la_739"/>
          <p:cNvPicPr>
            <a:picLocks noChangeAspect="1" noChangeArrowheads="1"/>
          </p:cNvPicPr>
          <p:nvPr/>
        </p:nvPicPr>
        <p:blipFill>
          <a:blip r:embed="rId8" cstate="print"/>
          <a:srcRect l="25000" t="48570" r="46875" b="28201"/>
          <a:stretch>
            <a:fillRect/>
          </a:stretch>
        </p:blipFill>
        <p:spPr bwMode="auto">
          <a:xfrm>
            <a:off x="762000" y="2286000"/>
            <a:ext cx="997527" cy="609600"/>
          </a:xfrm>
          <a:prstGeom prst="rect">
            <a:avLst/>
          </a:prstGeom>
          <a:noFill/>
        </p:spPr>
      </p:pic>
      <p:pic>
        <p:nvPicPr>
          <p:cNvPr id="12" name="Picture 16" descr="chemicals_recycle_b_c_la_739"/>
          <p:cNvPicPr>
            <a:picLocks noChangeAspect="1" noChangeArrowheads="1"/>
          </p:cNvPicPr>
          <p:nvPr/>
        </p:nvPicPr>
        <p:blipFill>
          <a:blip r:embed="rId8" cstate="print"/>
          <a:srcRect l="70313" t="48570" b="28201"/>
          <a:stretch>
            <a:fillRect/>
          </a:stretch>
        </p:blipFill>
        <p:spPr bwMode="auto">
          <a:xfrm>
            <a:off x="685800" y="1600200"/>
            <a:ext cx="990600" cy="573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533400" y="380999"/>
          <a:ext cx="8153400" cy="61722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29000"/>
                <a:gridCol w="4724400"/>
              </a:tblGrid>
              <a:tr h="529992"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Organelle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Function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06030">
                <a:tc>
                  <a:txBody>
                    <a:bodyPr/>
                    <a:lstStyle/>
                    <a:p>
                      <a:pPr algn="r"/>
                      <a:endParaRPr lang="en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Openings allow molecules</a:t>
                      </a:r>
                      <a:r>
                        <a:rPr lang="en-CA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to enter and exit the nucleus</a:t>
                      </a:r>
                      <a:endParaRPr lang="en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06030">
                <a:tc>
                  <a:txBody>
                    <a:bodyPr/>
                    <a:lstStyle/>
                    <a:p>
                      <a:pPr algn="r"/>
                      <a:endParaRPr lang="en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Made of cellulose and gives</a:t>
                      </a:r>
                      <a:r>
                        <a:rPr lang="en-CA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structure to plant</a:t>
                      </a:r>
                      <a:endParaRPr lang="en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06030">
                <a:tc>
                  <a:txBody>
                    <a:bodyPr/>
                    <a:lstStyle/>
                    <a:p>
                      <a:pPr algn="r"/>
                      <a:endParaRPr lang="en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High</a:t>
                      </a:r>
                      <a:r>
                        <a:rPr lang="en-CA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surface area for producing proteins</a:t>
                      </a:r>
                      <a:endParaRPr lang="en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06030">
                <a:tc>
                  <a:txBody>
                    <a:bodyPr/>
                    <a:lstStyle/>
                    <a:p>
                      <a:pPr algn="r"/>
                      <a:endParaRPr lang="en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Transports small molecules throughout the cell</a:t>
                      </a:r>
                    </a:p>
                    <a:p>
                      <a:pPr algn="l"/>
                      <a:endParaRPr lang="en-CA" sz="1600" b="1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06030">
                <a:tc>
                  <a:txBody>
                    <a:bodyPr/>
                    <a:lstStyle/>
                    <a:p>
                      <a:pPr algn="r"/>
                      <a:endParaRPr lang="en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Involved in cell division and forms basal bodies</a:t>
                      </a:r>
                    </a:p>
                  </a:txBody>
                  <a:tcPr/>
                </a:tc>
              </a:tr>
              <a:tr h="806030">
                <a:tc>
                  <a:txBody>
                    <a:bodyPr/>
                    <a:lstStyle/>
                    <a:p>
                      <a:pPr algn="r"/>
                      <a:endParaRPr lang="en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High surface area for cellular respiration</a:t>
                      </a:r>
                    </a:p>
                  </a:txBody>
                  <a:tcPr/>
                </a:tc>
              </a:tr>
              <a:tr h="806030">
                <a:tc>
                  <a:txBody>
                    <a:bodyPr/>
                    <a:lstStyle/>
                    <a:p>
                      <a:pPr algn="r"/>
                      <a:endParaRPr lang="en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Packages and assembles proteins and lipids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8" descr="endoplasmic_retic_2_c_la_739"/>
          <p:cNvPicPr>
            <a:picLocks noChangeAspect="1" noChangeArrowheads="1"/>
          </p:cNvPicPr>
          <p:nvPr/>
        </p:nvPicPr>
        <p:blipFill>
          <a:blip r:embed="rId3" cstate="print"/>
          <a:srcRect l="26572" t="37717" r="20397" b="40447"/>
          <a:stretch>
            <a:fillRect/>
          </a:stretch>
        </p:blipFill>
        <p:spPr>
          <a:xfrm>
            <a:off x="609600" y="2819400"/>
            <a:ext cx="1676400" cy="472831"/>
          </a:xfrm>
          <a:prstGeom prst="rect">
            <a:avLst/>
          </a:prstGeom>
          <a:noFill/>
          <a:ln/>
        </p:spPr>
      </p:pic>
      <p:pic>
        <p:nvPicPr>
          <p:cNvPr id="7" name="Picture 8" descr="endomembrane_system_c_la_739"/>
          <p:cNvPicPr>
            <a:picLocks noChangeAspect="1" noChangeArrowheads="1"/>
          </p:cNvPicPr>
          <p:nvPr/>
        </p:nvPicPr>
        <p:blipFill>
          <a:blip r:embed="rId4" cstate="print"/>
          <a:srcRect l="60913" t="22780" r="26904" b="57953"/>
          <a:stretch>
            <a:fillRect/>
          </a:stretch>
        </p:blipFill>
        <p:spPr>
          <a:xfrm>
            <a:off x="914400" y="3429000"/>
            <a:ext cx="609600" cy="696686"/>
          </a:xfrm>
          <a:prstGeom prst="rect">
            <a:avLst/>
          </a:prstGeom>
          <a:noFill/>
          <a:ln/>
        </p:spPr>
      </p:pic>
      <p:pic>
        <p:nvPicPr>
          <p:cNvPr id="9" name="Picture 10" descr="anatomy_nucl_2_c_la_739"/>
          <p:cNvPicPr>
            <a:picLocks noChangeAspect="1" noChangeArrowheads="1"/>
          </p:cNvPicPr>
          <p:nvPr/>
        </p:nvPicPr>
        <p:blipFill>
          <a:blip r:embed="rId5" cstate="print"/>
          <a:srcRect l="12942" t="53565" r="67876" b="19653"/>
          <a:stretch>
            <a:fillRect/>
          </a:stretch>
        </p:blipFill>
        <p:spPr>
          <a:xfrm>
            <a:off x="762000" y="990600"/>
            <a:ext cx="609600" cy="844062"/>
          </a:xfrm>
          <a:prstGeom prst="rect">
            <a:avLst/>
          </a:prstGeom>
          <a:noFill/>
          <a:ln/>
        </p:spPr>
      </p:pic>
      <p:pic>
        <p:nvPicPr>
          <p:cNvPr id="10" name="Picture 9" descr="endomembrane_system_c_la_739"/>
          <p:cNvPicPr>
            <a:picLocks noChangeAspect="1" noChangeArrowheads="1"/>
          </p:cNvPicPr>
          <p:nvPr/>
        </p:nvPicPr>
        <p:blipFill>
          <a:blip r:embed="rId6" cstate="print"/>
          <a:srcRect l="34808" t="31310" r="28644" b="34972"/>
          <a:stretch>
            <a:fillRect/>
          </a:stretch>
        </p:blipFill>
        <p:spPr>
          <a:xfrm>
            <a:off x="914400" y="5867400"/>
            <a:ext cx="1066800" cy="711200"/>
          </a:xfrm>
          <a:prstGeom prst="rect">
            <a:avLst/>
          </a:prstGeom>
          <a:noFill/>
          <a:ln/>
        </p:spPr>
      </p:pic>
      <p:pic>
        <p:nvPicPr>
          <p:cNvPr id="11" name="Picture 16" descr="chemicals_recycle_b_c_la_739"/>
          <p:cNvPicPr>
            <a:picLocks noChangeAspect="1" noChangeArrowheads="1"/>
          </p:cNvPicPr>
          <p:nvPr/>
        </p:nvPicPr>
        <p:blipFill>
          <a:blip r:embed="rId7" cstate="print"/>
          <a:srcRect l="70313" t="48570" b="28201"/>
          <a:stretch>
            <a:fillRect/>
          </a:stretch>
        </p:blipFill>
        <p:spPr bwMode="auto">
          <a:xfrm>
            <a:off x="762000" y="5029200"/>
            <a:ext cx="990600" cy="573505"/>
          </a:xfrm>
          <a:prstGeom prst="rect">
            <a:avLst/>
          </a:prstGeom>
          <a:noFill/>
        </p:spPr>
      </p:pic>
      <p:pic>
        <p:nvPicPr>
          <p:cNvPr id="12" name="Picture 7" descr="nondividing_ani_2_c_la_739"/>
          <p:cNvPicPr>
            <a:picLocks noChangeAspect="1" noChangeArrowheads="1"/>
          </p:cNvPicPr>
          <p:nvPr/>
        </p:nvPicPr>
        <p:blipFill>
          <a:blip r:embed="rId8" cstate="print"/>
          <a:srcRect l="37179" t="23620" r="2564" b="8241"/>
          <a:stretch>
            <a:fillRect/>
          </a:stretch>
        </p:blipFill>
        <p:spPr>
          <a:xfrm>
            <a:off x="762000" y="4267200"/>
            <a:ext cx="795867" cy="609600"/>
          </a:xfrm>
          <a:prstGeom prst="rect">
            <a:avLst/>
          </a:prstGeom>
          <a:noFill/>
          <a:ln/>
        </p:spPr>
      </p:pic>
      <p:pic>
        <p:nvPicPr>
          <p:cNvPr id="13" name="Picture 15" descr="plant_cell_ana_3_c_la_739"/>
          <p:cNvPicPr>
            <a:picLocks noChangeAspect="1" noChangeArrowheads="1"/>
          </p:cNvPicPr>
          <p:nvPr/>
        </p:nvPicPr>
        <p:blipFill>
          <a:blip r:embed="rId9" cstate="print"/>
          <a:srcRect l="74674" t="16069" r="4486" b="62702"/>
          <a:stretch>
            <a:fillRect/>
          </a:stretch>
        </p:blipFill>
        <p:spPr>
          <a:xfrm>
            <a:off x="685800" y="1828800"/>
            <a:ext cx="914400" cy="6858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28600"/>
            <a:ext cx="8610600" cy="478536"/>
          </a:xfrm>
        </p:spPr>
        <p:txBody>
          <a:bodyPr>
            <a:norm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  <a:latin typeface="+mn-lt"/>
              </a:rPr>
              <a:t>Fill in the middle box with an explanation that relate the two organelles</a:t>
            </a:r>
            <a:endParaRPr lang="en-CA" sz="24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772400" cy="164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914400" y="3657600"/>
          <a:ext cx="7772400" cy="164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57200" y="5213350"/>
          <a:ext cx="8229600" cy="164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914400" y="609600"/>
          <a:ext cx="7772400" cy="164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6700" y="228600"/>
            <a:ext cx="8610600" cy="478536"/>
          </a:xfrm>
        </p:spPr>
        <p:txBody>
          <a:bodyPr>
            <a:norm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  <a:latin typeface="+mn-lt"/>
              </a:rPr>
              <a:t>Fill in the middle box with an explanation that related the two organelles</a:t>
            </a:r>
            <a:endParaRPr lang="en-CA" sz="24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762000"/>
          <a:ext cx="8610600" cy="56692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33400"/>
                <a:gridCol w="80772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800" dirty="0" smtClean="0">
                          <a:solidFill>
                            <a:schemeClr val="bg1"/>
                          </a:solidFill>
                        </a:rPr>
                        <a:t>1.</a:t>
                      </a:r>
                      <a:endParaRPr lang="en-CA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CA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 cells</a:t>
                      </a:r>
                      <a:r>
                        <a:rPr kumimoji="0" lang="en-CA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of the adrenal glands would contain high numbers of which organelle and why?</a:t>
                      </a:r>
                    </a:p>
                    <a:p>
                      <a:pPr marL="0" algn="l" rtl="0" eaLnBrk="1" latinLnBrk="0" hangingPunct="1"/>
                      <a:endParaRPr kumimoji="0" lang="en-CA" sz="1800" b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/>
                      <a:endParaRPr kumimoji="0" lang="en-CA" sz="1800" b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CA" sz="2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CA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Describe</a:t>
                      </a:r>
                      <a:r>
                        <a:rPr kumimoji="0" lang="en-CA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(briefly) the functions of the cell membrane.</a:t>
                      </a:r>
                    </a:p>
                    <a:p>
                      <a:pPr marL="0" algn="l" rtl="0" eaLnBrk="1" latinLnBrk="0" hangingPunct="1"/>
                      <a:endParaRPr kumimoji="0" lang="en-CA" sz="1800" b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/>
                      <a:endParaRPr kumimoji="0" lang="en-CA" sz="1800" b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/>
                      <a:endParaRPr kumimoji="0" lang="en-CA" sz="1800" b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/>
                      <a:endParaRPr kumimoji="0" lang="en-CA" sz="1800" b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/>
                      <a:endParaRPr kumimoji="0" lang="en-CA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CA" sz="2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CA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How do the mitochondria</a:t>
                      </a:r>
                      <a:r>
                        <a:rPr kumimoji="0" lang="en-CA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and chloroplast relate?</a:t>
                      </a:r>
                    </a:p>
                    <a:p>
                      <a:pPr marL="0" algn="l" rtl="0" eaLnBrk="1" latinLnBrk="0" hangingPunct="1"/>
                      <a:endParaRPr kumimoji="0" lang="en-CA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/>
                      <a:endParaRPr kumimoji="0" lang="en-CA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CA" sz="2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CA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How do microtubules relate to the cytoskeleton,</a:t>
                      </a:r>
                      <a:r>
                        <a:rPr kumimoji="0" lang="en-CA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CA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cilia and</a:t>
                      </a:r>
                      <a:r>
                        <a:rPr kumimoji="0" lang="en-CA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flagella?</a:t>
                      </a:r>
                    </a:p>
                    <a:p>
                      <a:pPr marL="0" algn="l" rtl="0" eaLnBrk="1" latinLnBrk="0" hangingPunct="1"/>
                      <a:endParaRPr kumimoji="0" lang="en-CA" sz="1800" b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/>
                      <a:endParaRPr kumimoji="0" lang="en-CA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CA" sz="2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CA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What’s the difference between</a:t>
                      </a:r>
                      <a:r>
                        <a:rPr kumimoji="0" lang="en-CA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the Smooth ER and the Rough ER?</a:t>
                      </a:r>
                    </a:p>
                    <a:p>
                      <a:pPr marL="0" algn="l" rtl="0" eaLnBrk="1" latinLnBrk="0" hangingPunct="1"/>
                      <a:endParaRPr kumimoji="0" lang="en-CA" sz="1800" b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/>
                      <a:endParaRPr kumimoji="0" lang="en-CA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493" t="19306" r="27586" b="10636"/>
          <a:stretch>
            <a:fillRect/>
          </a:stretch>
        </p:blipFill>
        <p:spPr bwMode="auto">
          <a:xfrm>
            <a:off x="0" y="533399"/>
            <a:ext cx="9144000" cy="632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542" t="24306" r="42708" b="14545"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581400"/>
            <a:ext cx="8458200" cy="2737104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</a:rPr>
              <a:t>Chapter 3 continued:</a:t>
            </a:r>
            <a:r>
              <a:rPr lang="en-US" sz="4800" dirty="0" smtClean="0">
                <a:solidFill>
                  <a:schemeClr val="bg1"/>
                </a:solidFill>
              </a:rPr>
              <a:t/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Cell Membrane Transport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066800"/>
            <a:ext cx="7772400" cy="15087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Elluminate Session 2: July 5, 2012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673100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  <a:latin typeface="+mn-lt"/>
              </a:rPr>
              <a:t>Cell Membrane Structure</a:t>
            </a:r>
            <a:endParaRPr lang="en-US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228600" y="685800"/>
            <a:ext cx="3886200" cy="5943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Phospholipid bilayer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Proteins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Carrier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Channel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Cell recognition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Receptor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Enzymatic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Carbohydrate chains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Glycolipid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glycoprotein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Cholesterol</a:t>
            </a:r>
          </a:p>
        </p:txBody>
      </p:sp>
      <p:pic>
        <p:nvPicPr>
          <p:cNvPr id="9" name="Content Placeholder 8" descr="model_of_plasma_mem_c_la_73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1510" t="10764" r="9677" b="12153"/>
          <a:stretch>
            <a:fillRect/>
          </a:stretch>
        </p:blipFill>
        <p:spPr>
          <a:xfrm>
            <a:off x="4038600" y="1143000"/>
            <a:ext cx="5105400" cy="5486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2200" y="0"/>
            <a:ext cx="3603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Plant Cell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12" descr="plant_cell_ana_3_c_la_739"/>
          <p:cNvPicPr>
            <a:picLocks noChangeAspect="1" noChangeArrowheads="1"/>
          </p:cNvPicPr>
          <p:nvPr/>
        </p:nvPicPr>
        <p:blipFill>
          <a:blip r:embed="rId2" cstate="print"/>
          <a:srcRect t="2612" b="3367"/>
          <a:stretch>
            <a:fillRect/>
          </a:stretch>
        </p:blipFill>
        <p:spPr bwMode="auto">
          <a:xfrm>
            <a:off x="152400" y="756139"/>
            <a:ext cx="8813800" cy="610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membrane_protein_di_c_la_739"/>
          <p:cNvPicPr>
            <a:picLocks noChangeAspect="1" noChangeArrowheads="1"/>
          </p:cNvPicPr>
          <p:nvPr/>
        </p:nvPicPr>
        <p:blipFill>
          <a:blip r:embed="rId2" cstate="print"/>
          <a:srcRect l="248" t="5069" r="80700" b="54055"/>
          <a:stretch>
            <a:fillRect/>
          </a:stretch>
        </p:blipFill>
        <p:spPr>
          <a:xfrm>
            <a:off x="1295400" y="5029200"/>
            <a:ext cx="1219200" cy="1600200"/>
          </a:xfrm>
          <a:prstGeom prst="rect">
            <a:avLst/>
          </a:prstGeom>
          <a:noFill/>
          <a:ln/>
        </p:spPr>
      </p:pic>
      <p:pic>
        <p:nvPicPr>
          <p:cNvPr id="6" name="Picture 8" descr="membrane_protein_di_c_la_739"/>
          <p:cNvPicPr>
            <a:picLocks noChangeAspect="1" noChangeArrowheads="1"/>
          </p:cNvPicPr>
          <p:nvPr/>
        </p:nvPicPr>
        <p:blipFill>
          <a:blip r:embed="rId2" cstate="print"/>
          <a:srcRect l="33590" t="5069" r="48549" b="54055"/>
          <a:stretch>
            <a:fillRect/>
          </a:stretch>
        </p:blipFill>
        <p:spPr>
          <a:xfrm>
            <a:off x="3505200" y="5029200"/>
            <a:ext cx="1143000" cy="1600200"/>
          </a:xfrm>
          <a:prstGeom prst="rect">
            <a:avLst/>
          </a:prstGeom>
          <a:noFill/>
          <a:ln/>
        </p:spPr>
      </p:pic>
      <p:pic>
        <p:nvPicPr>
          <p:cNvPr id="7" name="Picture 8" descr="membrane_protein_di_c_la_739"/>
          <p:cNvPicPr>
            <a:picLocks noChangeAspect="1" noChangeArrowheads="1"/>
          </p:cNvPicPr>
          <p:nvPr/>
        </p:nvPicPr>
        <p:blipFill>
          <a:blip r:embed="rId2" cstate="print"/>
          <a:srcRect l="66931" t="5069" r="15207" b="54055"/>
          <a:stretch>
            <a:fillRect/>
          </a:stretch>
        </p:blipFill>
        <p:spPr>
          <a:xfrm>
            <a:off x="7467600" y="5029200"/>
            <a:ext cx="1143000" cy="1600200"/>
          </a:xfrm>
          <a:prstGeom prst="rect">
            <a:avLst/>
          </a:prstGeom>
          <a:noFill/>
          <a:ln/>
        </p:spPr>
      </p:pic>
      <p:pic>
        <p:nvPicPr>
          <p:cNvPr id="8" name="Picture 8" descr="membrane_protein_di_c_la_739"/>
          <p:cNvPicPr>
            <a:picLocks noChangeAspect="1" noChangeArrowheads="1"/>
          </p:cNvPicPr>
          <p:nvPr/>
        </p:nvPicPr>
        <p:blipFill>
          <a:blip r:embed="rId2" cstate="print"/>
          <a:srcRect l="33590" t="55677" r="48549" b="3447"/>
          <a:stretch>
            <a:fillRect/>
          </a:stretch>
        </p:blipFill>
        <p:spPr>
          <a:xfrm>
            <a:off x="5486400" y="5029200"/>
            <a:ext cx="1143000" cy="1600200"/>
          </a:xfrm>
          <a:prstGeom prst="rect">
            <a:avLst/>
          </a:prstGeom>
          <a:noFill/>
          <a:ln/>
        </p:spPr>
      </p:pic>
      <p:pic>
        <p:nvPicPr>
          <p:cNvPr id="9" name="Picture 8" descr="membrane_protein_di_c_la_739"/>
          <p:cNvPicPr>
            <a:picLocks noChangeAspect="1" noChangeArrowheads="1"/>
          </p:cNvPicPr>
          <p:nvPr/>
        </p:nvPicPr>
        <p:blipFill>
          <a:blip r:embed="rId2" cstate="print"/>
          <a:srcRect l="1439" t="55677" r="80700" b="3447"/>
          <a:stretch>
            <a:fillRect/>
          </a:stretch>
        </p:blipFill>
        <p:spPr>
          <a:xfrm>
            <a:off x="0" y="5029200"/>
            <a:ext cx="1143000" cy="1600200"/>
          </a:xfrm>
          <a:prstGeom prst="rect">
            <a:avLst/>
          </a:prstGeom>
          <a:noFill/>
          <a:ln/>
        </p:spPr>
      </p:pic>
      <p:pic>
        <p:nvPicPr>
          <p:cNvPr id="10" name="Picture 8" descr="model_of_plasma_mem_c_la_739"/>
          <p:cNvPicPr>
            <a:picLocks noChangeAspect="1" noChangeArrowheads="1"/>
          </p:cNvPicPr>
          <p:nvPr/>
        </p:nvPicPr>
        <p:blipFill>
          <a:blip r:embed="rId3" cstate="print"/>
          <a:srcRect l="88195" t="32724" r="27" b="36040"/>
          <a:stretch>
            <a:fillRect/>
          </a:stretch>
        </p:blipFill>
        <p:spPr>
          <a:xfrm>
            <a:off x="6705600" y="5029200"/>
            <a:ext cx="685800" cy="1600200"/>
          </a:xfrm>
          <a:prstGeom prst="rect">
            <a:avLst/>
          </a:prstGeom>
          <a:noFill/>
          <a:ln/>
        </p:spPr>
      </p:pic>
      <p:pic>
        <p:nvPicPr>
          <p:cNvPr id="11" name="Picture 8" descr="model_of_plasma_mem_c_la_739"/>
          <p:cNvPicPr>
            <a:picLocks noChangeAspect="1" noChangeArrowheads="1"/>
          </p:cNvPicPr>
          <p:nvPr/>
        </p:nvPicPr>
        <p:blipFill>
          <a:blip r:embed="rId3" cstate="print"/>
          <a:srcRect l="5753" t="44623" r="87704" b="37527"/>
          <a:stretch>
            <a:fillRect/>
          </a:stretch>
        </p:blipFill>
        <p:spPr>
          <a:xfrm>
            <a:off x="4724400" y="5029200"/>
            <a:ext cx="685800" cy="1645920"/>
          </a:xfrm>
          <a:prstGeom prst="rect">
            <a:avLst/>
          </a:prstGeom>
          <a:noFill/>
          <a:ln/>
        </p:spPr>
      </p:pic>
      <p:pic>
        <p:nvPicPr>
          <p:cNvPr id="12" name="Picture 8" descr="model_of_plasma_mem_c_la_739"/>
          <p:cNvPicPr>
            <a:picLocks noChangeAspect="1" noChangeArrowheads="1"/>
          </p:cNvPicPr>
          <p:nvPr/>
        </p:nvPicPr>
        <p:blipFill>
          <a:blip r:embed="rId3" cstate="print"/>
          <a:srcRect l="25382" t="43136" r="64149" b="28305"/>
          <a:stretch>
            <a:fillRect/>
          </a:stretch>
        </p:blipFill>
        <p:spPr>
          <a:xfrm>
            <a:off x="2590800" y="5029200"/>
            <a:ext cx="838200" cy="1611924"/>
          </a:xfrm>
          <a:prstGeom prst="rect">
            <a:avLst/>
          </a:prstGeom>
          <a:noFill/>
          <a:ln/>
        </p:spPr>
      </p:pic>
      <p:sp>
        <p:nvSpPr>
          <p:cNvPr id="13" name="TextBox 12"/>
          <p:cNvSpPr txBox="1"/>
          <p:nvPr/>
        </p:nvSpPr>
        <p:spPr>
          <a:xfrm>
            <a:off x="0" y="1447800"/>
            <a:ext cx="1580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Enzymatic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protein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762000"/>
            <a:ext cx="1244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channel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protein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1524000"/>
            <a:ext cx="1401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Receptor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protein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1066800"/>
            <a:ext cx="1111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Carrier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protein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1905000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glycoprotein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33036" y="1905000"/>
            <a:ext cx="1410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glycolipid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6600" y="2209800"/>
            <a:ext cx="1596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cholesterol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7200" y="1066800"/>
            <a:ext cx="1909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Phospholipid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bilayer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0"/>
            <a:ext cx="8229600" cy="673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Passive Transport</a:t>
            </a:r>
            <a:endParaRPr kumimoji="0" lang="en-US" sz="48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0" y="685800"/>
            <a:ext cx="8915400" cy="594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Diffusion</a:t>
            </a:r>
          </a:p>
          <a:p>
            <a:pPr marL="868680" lvl="1" indent="-342900">
              <a:spcBef>
                <a:spcPts val="700"/>
              </a:spcBef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Molecules go from high to low concentration</a:t>
            </a:r>
          </a:p>
          <a:p>
            <a:pPr marL="868680" lvl="1" indent="-342900">
              <a:spcBef>
                <a:spcPts val="700"/>
              </a:spcBef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Small lipid- soluble molecules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Osmosis</a:t>
            </a:r>
          </a:p>
          <a:p>
            <a:pPr marL="868680" lvl="1" indent="-342900">
              <a:spcBef>
                <a:spcPts val="700"/>
              </a:spcBef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Diffusion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water</a:t>
            </a:r>
          </a:p>
          <a:p>
            <a:pPr marL="868680" lvl="1" indent="-342900">
              <a:spcBef>
                <a:spcPts val="700"/>
              </a:spcBef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Isotonic</a:t>
            </a:r>
          </a:p>
          <a:p>
            <a:pPr marL="868680" lvl="1" indent="-342900">
              <a:spcBef>
                <a:spcPts val="700"/>
              </a:spcBef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Hypotonic</a:t>
            </a:r>
          </a:p>
          <a:p>
            <a:pPr marL="868680" lvl="1" indent="-342900">
              <a:spcBef>
                <a:spcPts val="700"/>
              </a:spcBef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Hypertonic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RBC and osmo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2743200"/>
            <a:ext cx="5257800" cy="4114800"/>
          </a:xfrm>
          <a:prstGeom prst="rect">
            <a:avLst/>
          </a:prstGeom>
        </p:spPr>
      </p:pic>
      <p:pic>
        <p:nvPicPr>
          <p:cNvPr id="5" name="Picture 8" descr="osmosis_in_animal_p_c_la_739"/>
          <p:cNvPicPr>
            <a:picLocks noChangeAspect="1" noChangeArrowheads="1"/>
          </p:cNvPicPr>
          <p:nvPr/>
        </p:nvPicPr>
        <p:blipFill>
          <a:blip r:embed="rId3" cstate="print"/>
          <a:srcRect t="49034" r="85033" b="16211"/>
          <a:stretch>
            <a:fillRect/>
          </a:stretch>
        </p:blipFill>
        <p:spPr>
          <a:xfrm>
            <a:off x="0" y="5334000"/>
            <a:ext cx="1020762" cy="1371600"/>
          </a:xfrm>
          <a:prstGeom prst="rect">
            <a:avLst/>
          </a:prstGeom>
          <a:noFill/>
          <a:ln/>
        </p:spPr>
      </p:pic>
      <p:pic>
        <p:nvPicPr>
          <p:cNvPr id="6" name="Picture 8" descr="osmosis_in_animal_p_c_la_739"/>
          <p:cNvPicPr>
            <a:picLocks noChangeAspect="1" noChangeArrowheads="1"/>
          </p:cNvPicPr>
          <p:nvPr/>
        </p:nvPicPr>
        <p:blipFill>
          <a:blip r:embed="rId3" cstate="print"/>
          <a:srcRect l="38431" t="49035" r="48161" b="14280"/>
          <a:stretch>
            <a:fillRect/>
          </a:stretch>
        </p:blipFill>
        <p:spPr>
          <a:xfrm>
            <a:off x="1295400" y="5257800"/>
            <a:ext cx="914400" cy="1447800"/>
          </a:xfrm>
          <a:prstGeom prst="rect">
            <a:avLst/>
          </a:prstGeom>
          <a:noFill/>
          <a:ln/>
        </p:spPr>
      </p:pic>
      <p:pic>
        <p:nvPicPr>
          <p:cNvPr id="7" name="Picture 8" descr="osmosis_in_animal_p_c_la_739"/>
          <p:cNvPicPr>
            <a:picLocks noChangeAspect="1" noChangeArrowheads="1"/>
          </p:cNvPicPr>
          <p:nvPr/>
        </p:nvPicPr>
        <p:blipFill>
          <a:blip r:embed="rId3" cstate="print"/>
          <a:srcRect l="73068" t="50965" r="14642" b="16211"/>
          <a:stretch>
            <a:fillRect/>
          </a:stretch>
        </p:blipFill>
        <p:spPr>
          <a:xfrm>
            <a:off x="2514600" y="5334000"/>
            <a:ext cx="838200" cy="12954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0"/>
            <a:ext cx="8229600" cy="673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Passive Transport</a:t>
            </a:r>
            <a:endParaRPr kumimoji="0" lang="en-US" sz="48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0" y="685800"/>
            <a:ext cx="8915400" cy="594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Facilitated Transport</a:t>
            </a:r>
          </a:p>
          <a:p>
            <a:pPr marL="868680" lvl="1" indent="-342900">
              <a:spcBef>
                <a:spcPts val="700"/>
              </a:spcBef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Molecules move from high to low </a:t>
            </a:r>
            <a:r>
              <a:rPr lang="en-US" sz="3200" dirty="0" err="1" smtClean="0">
                <a:solidFill>
                  <a:schemeClr val="bg1"/>
                </a:solidFill>
              </a:rPr>
              <a:t>conentration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868680" lvl="1" indent="-342900">
              <a:spcBef>
                <a:spcPts val="700"/>
              </a:spcBef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Uses protein channel or carrier</a:t>
            </a:r>
          </a:p>
          <a:p>
            <a:pPr marL="868680" lvl="1" indent="-342900">
              <a:spcBef>
                <a:spcPts val="700"/>
              </a:spcBef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Small molecules and ions\</a:t>
            </a:r>
          </a:p>
          <a:p>
            <a:pPr marL="868680" lvl="1" indent="-342900">
              <a:spcBef>
                <a:spcPts val="700"/>
              </a:spcBef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Ex. glucose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facilitated transport.jpg"/>
          <p:cNvPicPr>
            <a:picLocks noChangeAspect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>
          <a:xfrm>
            <a:off x="747993" y="3733800"/>
            <a:ext cx="7648015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 l="6875" t="41000" r="65000" b="43000"/>
          <a:stretch>
            <a:fillRect/>
          </a:stretch>
        </p:blipFill>
        <p:spPr bwMode="auto">
          <a:xfrm>
            <a:off x="1676400" y="228600"/>
            <a:ext cx="53578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 l="6875" t="36387" r="59375" b="46000"/>
          <a:stretch>
            <a:fillRect/>
          </a:stretch>
        </p:blipFill>
        <p:spPr bwMode="auto">
          <a:xfrm>
            <a:off x="1295400" y="2971800"/>
            <a:ext cx="607422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0"/>
            <a:ext cx="8229600" cy="673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Active Transport</a:t>
            </a:r>
            <a:endParaRPr kumimoji="0" lang="en-US" sz="48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228600" y="685800"/>
            <a:ext cx="8686800" cy="594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Active Transport</a:t>
            </a:r>
          </a:p>
          <a:p>
            <a:pPr marL="868680" lvl="1" indent="-342900">
              <a:spcBef>
                <a:spcPts val="700"/>
              </a:spcBef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Molecules move from low to high concentration</a:t>
            </a:r>
          </a:p>
          <a:p>
            <a:pPr marL="868680" lvl="1" indent="-342900">
              <a:spcBef>
                <a:spcPts val="700"/>
              </a:spcBef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Uses </a:t>
            </a:r>
            <a:r>
              <a:rPr lang="en-US" sz="3200" smtClean="0">
                <a:solidFill>
                  <a:schemeClr val="bg1"/>
                </a:solidFill>
              </a:rPr>
              <a:t>protein carrier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868680" lvl="1" indent="-342900">
              <a:spcBef>
                <a:spcPts val="700"/>
              </a:spcBef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Small molecules and ions\</a:t>
            </a:r>
          </a:p>
          <a:p>
            <a:pPr marL="868680" lvl="1" indent="-342900">
              <a:spcBef>
                <a:spcPts val="700"/>
              </a:spcBef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Ex. Sodium-potassium pump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8" descr="sodium_potassium_pu_c_la_739"/>
          <p:cNvPicPr>
            <a:picLocks noChangeAspect="1" noChangeArrowheads="1"/>
          </p:cNvPicPr>
          <p:nvPr/>
        </p:nvPicPr>
        <p:blipFill>
          <a:blip r:embed="rId2" cstate="print"/>
          <a:srcRect l="68543" t="17013" r="6755" b="56213"/>
          <a:stretch>
            <a:fillRect/>
          </a:stretch>
        </p:blipFill>
        <p:spPr>
          <a:xfrm>
            <a:off x="533400" y="4191000"/>
            <a:ext cx="2209800" cy="2486025"/>
          </a:xfrm>
          <a:prstGeom prst="rect">
            <a:avLst/>
          </a:prstGeom>
          <a:noFill/>
          <a:ln/>
        </p:spPr>
      </p:pic>
      <p:pic>
        <p:nvPicPr>
          <p:cNvPr id="7" name="Picture 8" descr="sodium_potassium_pu_c_la_739"/>
          <p:cNvPicPr>
            <a:picLocks noChangeAspect="1" noChangeArrowheads="1"/>
          </p:cNvPicPr>
          <p:nvPr/>
        </p:nvPicPr>
        <p:blipFill>
          <a:blip r:embed="rId2" cstate="print"/>
          <a:srcRect l="68543" t="52711" r="6086" b="20515"/>
          <a:stretch>
            <a:fillRect/>
          </a:stretch>
        </p:blipFill>
        <p:spPr>
          <a:xfrm>
            <a:off x="3581400" y="4191000"/>
            <a:ext cx="2209800" cy="2420471"/>
          </a:xfrm>
          <a:prstGeom prst="rect">
            <a:avLst/>
          </a:prstGeom>
          <a:noFill/>
          <a:ln/>
        </p:spPr>
      </p:pic>
      <p:pic>
        <p:nvPicPr>
          <p:cNvPr id="8" name="Picture 8" descr="sodium_potassium_pu_c_la_739"/>
          <p:cNvPicPr>
            <a:picLocks noChangeAspect="1" noChangeArrowheads="1"/>
          </p:cNvPicPr>
          <p:nvPr/>
        </p:nvPicPr>
        <p:blipFill>
          <a:blip r:embed="rId2" cstate="print"/>
          <a:srcRect l="6787" t="52712" r="68511" b="20514"/>
          <a:stretch>
            <a:fillRect/>
          </a:stretch>
        </p:blipFill>
        <p:spPr>
          <a:xfrm>
            <a:off x="6553200" y="4191000"/>
            <a:ext cx="2167467" cy="2438400"/>
          </a:xfrm>
          <a:prstGeom prst="rect">
            <a:avLst/>
          </a:prstGeom>
          <a:noFill/>
          <a:ln/>
        </p:spPr>
      </p:pic>
      <p:sp>
        <p:nvSpPr>
          <p:cNvPr id="9" name="Right Arrow 8"/>
          <p:cNvSpPr/>
          <p:nvPr/>
        </p:nvSpPr>
        <p:spPr>
          <a:xfrm>
            <a:off x="2743200" y="5105400"/>
            <a:ext cx="990600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715000" y="5029200"/>
            <a:ext cx="990600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0"/>
            <a:ext cx="8229600" cy="673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Active Transport</a:t>
            </a:r>
            <a:endParaRPr kumimoji="0" lang="en-US" sz="48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0" y="685800"/>
            <a:ext cx="8915400" cy="594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Exocytosis</a:t>
            </a:r>
          </a:p>
          <a:p>
            <a:pPr marL="868680" lvl="1" indent="-342900">
              <a:spcBef>
                <a:spcPts val="700"/>
              </a:spcBef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Requires ATP due to the movement of vesicles</a:t>
            </a:r>
          </a:p>
          <a:p>
            <a:pPr marL="868680" lvl="1" indent="-342900">
              <a:spcBef>
                <a:spcPts val="700"/>
              </a:spcBef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A vesicle from inside the cell fuses with the cell membrane and the contents are released from cell</a:t>
            </a:r>
          </a:p>
          <a:p>
            <a:pPr marL="868680" lvl="1" indent="-342900">
              <a:spcBef>
                <a:spcPts val="700"/>
              </a:spcBef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Vesicle plasma membrane </a:t>
            </a:r>
          </a:p>
          <a:p>
            <a:pPr marL="868680" lvl="1" indent="-342900">
              <a:spcBef>
                <a:spcPts val="700"/>
              </a:spcBef>
              <a:buClr>
                <a:schemeClr val="accent2"/>
              </a:buClr>
              <a:buSzPct val="95000"/>
            </a:pPr>
            <a:r>
              <a:rPr lang="en-US" sz="3200" dirty="0" smtClean="0">
                <a:solidFill>
                  <a:schemeClr val="bg1"/>
                </a:solidFill>
              </a:rPr>
              <a:t>     becomes a part of the cell </a:t>
            </a:r>
          </a:p>
          <a:p>
            <a:pPr marL="868680" lvl="1" indent="-342900">
              <a:spcBef>
                <a:spcPts val="700"/>
              </a:spcBef>
              <a:buClr>
                <a:schemeClr val="accent2"/>
              </a:buClr>
              <a:buSzPct val="95000"/>
            </a:pPr>
            <a:r>
              <a:rPr lang="en-US" sz="3200" dirty="0" smtClean="0">
                <a:solidFill>
                  <a:schemeClr val="bg1"/>
                </a:solidFill>
              </a:rPr>
              <a:t>     membrane</a:t>
            </a:r>
          </a:p>
          <a:p>
            <a:pPr marL="868680" lvl="1" indent="-342900">
              <a:spcBef>
                <a:spcPts val="700"/>
              </a:spcBef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Ex. Exocytosis of insulin</a:t>
            </a:r>
          </a:p>
          <a:p>
            <a:pPr marL="868680" lvl="1" indent="-342900">
              <a:spcBef>
                <a:spcPts val="700"/>
              </a:spcBef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8" descr="exocytosis_deposits_c_la_739"/>
          <p:cNvPicPr>
            <a:picLocks noChangeAspect="1" noChangeArrowheads="1"/>
          </p:cNvPicPr>
          <p:nvPr/>
        </p:nvPicPr>
        <p:blipFill>
          <a:blip r:embed="rId2" cstate="print"/>
          <a:srcRect t="5425" b="9533"/>
          <a:stretch>
            <a:fillRect/>
          </a:stretch>
        </p:blipFill>
        <p:spPr>
          <a:xfrm>
            <a:off x="5334000" y="3581400"/>
            <a:ext cx="3810000" cy="32766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0"/>
            <a:ext cx="8229600" cy="673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Active Transport</a:t>
            </a:r>
            <a:endParaRPr kumimoji="0" lang="en-US" sz="48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0" y="685800"/>
            <a:ext cx="8915400" cy="594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Endocytosis</a:t>
            </a:r>
          </a:p>
          <a:p>
            <a:pPr marL="868680" lvl="1" indent="-342900">
              <a:spcBef>
                <a:spcPts val="700"/>
              </a:spcBef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Requires ATP due to the movement of vesicles</a:t>
            </a:r>
          </a:p>
          <a:p>
            <a:pPr marL="868680" lvl="1" indent="-342900">
              <a:spcBef>
                <a:spcPts val="700"/>
              </a:spcBef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A vesicle forms when a molecule or substance is entering into the cell</a:t>
            </a:r>
          </a:p>
          <a:p>
            <a:pPr marL="868680" lvl="1" indent="-342900">
              <a:spcBef>
                <a:spcPts val="700"/>
              </a:spcBef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Vesicle forms around the molecule engulfing it </a:t>
            </a:r>
          </a:p>
          <a:p>
            <a:pPr marL="868680" lvl="1" indent="-342900">
              <a:spcBef>
                <a:spcPts val="700"/>
              </a:spcBef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0"/>
            <a:ext cx="8229600" cy="673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Active Transport</a:t>
            </a:r>
            <a:endParaRPr kumimoji="0" lang="en-US" sz="48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381000" y="685800"/>
            <a:ext cx="8305800" cy="2057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3 Types</a:t>
            </a:r>
          </a:p>
          <a:p>
            <a:pPr marL="1325880" lvl="2" indent="-342900">
              <a:spcBef>
                <a:spcPts val="700"/>
              </a:spcBef>
              <a:buClr>
                <a:schemeClr val="tx2">
                  <a:lumMod val="50000"/>
                </a:schemeClr>
              </a:buClr>
              <a:buSzPct val="95000"/>
              <a:buFont typeface="Wingdings" pitchFamily="2" charset="2"/>
              <a:buChar char="q"/>
            </a:pPr>
            <a:r>
              <a:rPr lang="en-US" sz="3200" dirty="0" err="1" smtClean="0">
                <a:solidFill>
                  <a:schemeClr val="bg1"/>
                </a:solidFill>
              </a:rPr>
              <a:t>Phagocytosis</a:t>
            </a:r>
            <a:r>
              <a:rPr lang="en-US" sz="3200" dirty="0" smtClean="0">
                <a:solidFill>
                  <a:schemeClr val="bg1"/>
                </a:solidFill>
              </a:rPr>
              <a:t> = large molecules enter</a:t>
            </a:r>
          </a:p>
          <a:p>
            <a:pPr marL="8686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8" descr="three_methods_of_en_c_la_739"/>
          <p:cNvPicPr>
            <a:picLocks noChangeAspect="1" noChangeArrowheads="1"/>
          </p:cNvPicPr>
          <p:nvPr/>
        </p:nvPicPr>
        <p:blipFill>
          <a:blip r:embed="rId2" cstate="print"/>
          <a:srcRect t="2829" b="65349"/>
          <a:stretch>
            <a:fillRect/>
          </a:stretch>
        </p:blipFill>
        <p:spPr>
          <a:xfrm>
            <a:off x="304800" y="2514600"/>
            <a:ext cx="8364676" cy="3429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45720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5880" lvl="2" indent="-342900">
              <a:spcBef>
                <a:spcPts val="700"/>
              </a:spcBef>
              <a:buClr>
                <a:schemeClr val="tx2">
                  <a:lumMod val="50000"/>
                </a:schemeClr>
              </a:buClr>
              <a:buSzPct val="95000"/>
              <a:buFont typeface="Wingdings" pitchFamily="2" charset="2"/>
              <a:buChar char="q"/>
            </a:pPr>
            <a:r>
              <a:rPr lang="en-US" sz="3200" dirty="0" err="1" smtClean="0">
                <a:solidFill>
                  <a:schemeClr val="bg1"/>
                </a:solidFill>
              </a:rPr>
              <a:t>Pinocytosis</a:t>
            </a:r>
            <a:r>
              <a:rPr lang="en-US" sz="3200" dirty="0" smtClean="0">
                <a:solidFill>
                  <a:schemeClr val="bg1"/>
                </a:solidFill>
              </a:rPr>
              <a:t> = small molecules or liquids enter</a:t>
            </a:r>
          </a:p>
        </p:txBody>
      </p:sp>
      <p:pic>
        <p:nvPicPr>
          <p:cNvPr id="4" name="Picture 8" descr="three_methods_of_en_c_la_739"/>
          <p:cNvPicPr>
            <a:picLocks noChangeAspect="1" noChangeArrowheads="1"/>
          </p:cNvPicPr>
          <p:nvPr/>
        </p:nvPicPr>
        <p:blipFill>
          <a:blip r:embed="rId2" cstate="print"/>
          <a:srcRect t="32932" r="6417" b="34135"/>
          <a:stretch>
            <a:fillRect/>
          </a:stretch>
        </p:blipFill>
        <p:spPr>
          <a:xfrm>
            <a:off x="380999" y="2209799"/>
            <a:ext cx="8305801" cy="3429001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28179"/>
            <a:ext cx="8305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5880" lvl="2" indent="-342900">
              <a:spcBef>
                <a:spcPts val="700"/>
              </a:spcBef>
              <a:buClr>
                <a:schemeClr val="tx2">
                  <a:lumMod val="50000"/>
                </a:schemeClr>
              </a:buClr>
              <a:buSzPct val="95000"/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bg1"/>
                </a:solidFill>
              </a:rPr>
              <a:t>Receptor-mediated endocytosis = receptor attaches causing invagination of cell membrane and vesicle or vacuole forms around the substance to bring it into cell.</a:t>
            </a:r>
          </a:p>
        </p:txBody>
      </p:sp>
      <p:pic>
        <p:nvPicPr>
          <p:cNvPr id="4" name="Picture 8" descr="three_methods_of_en_c_la_739"/>
          <p:cNvPicPr>
            <a:picLocks noChangeAspect="1" noChangeArrowheads="1"/>
          </p:cNvPicPr>
          <p:nvPr/>
        </p:nvPicPr>
        <p:blipFill>
          <a:blip r:embed="rId2" cstate="print"/>
          <a:srcRect t="64855" b="3593"/>
          <a:stretch>
            <a:fillRect/>
          </a:stretch>
        </p:blipFill>
        <p:spPr>
          <a:xfrm>
            <a:off x="380999" y="3124200"/>
            <a:ext cx="8398933" cy="3048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Cell Membrane &amp; Cell wall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91000"/>
            <a:ext cx="8686800" cy="2667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cell membrane (plasma membrane) creates a cell boundary and helps to regulate the transport of molecules in and out of the cell (in plant &amp; animal cells)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cell wall is only found in plants and provides a rigid structure for plant cells – it is made of cellulose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10" descr="animal_cell_c_la_73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3484" r="53999" b="67549"/>
          <a:stretch>
            <a:fillRect/>
          </a:stretch>
        </p:blipFill>
        <p:spPr>
          <a:xfrm>
            <a:off x="0" y="1219200"/>
            <a:ext cx="4724401" cy="2542762"/>
          </a:xfrm>
          <a:noFill/>
        </p:spPr>
      </p:pic>
      <p:pic>
        <p:nvPicPr>
          <p:cNvPr id="6" name="Picture 12" descr="plant_cell_ana_3_c_la_739"/>
          <p:cNvPicPr>
            <a:picLocks noChangeAspect="1" noChangeArrowheads="1"/>
          </p:cNvPicPr>
          <p:nvPr/>
        </p:nvPicPr>
        <p:blipFill>
          <a:blip r:embed="rId3" cstate="print"/>
          <a:srcRect l="57925" t="44971" b="13934"/>
          <a:stretch>
            <a:fillRect/>
          </a:stretch>
        </p:blipFill>
        <p:spPr bwMode="auto">
          <a:xfrm>
            <a:off x="5105400" y="1524000"/>
            <a:ext cx="3708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ssage_of_molecule_tb_739"/>
          <p:cNvPicPr>
            <a:picLocks noChangeAspect="1" noChangeArrowheads="1"/>
          </p:cNvPicPr>
          <p:nvPr/>
        </p:nvPicPr>
        <p:blipFill>
          <a:blip r:embed="rId2" cstate="print"/>
          <a:srcRect t="6667"/>
          <a:stretch>
            <a:fillRect/>
          </a:stretch>
        </p:blipFill>
        <p:spPr>
          <a:xfrm>
            <a:off x="152400" y="1905000"/>
            <a:ext cx="8763000" cy="4114800"/>
          </a:xfrm>
          <a:prstGeom prst="rect">
            <a:avLst/>
          </a:prstGeom>
          <a:noFill/>
          <a:ln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2900" y="512064"/>
            <a:ext cx="8458200" cy="9144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+mn-lt"/>
              </a:rPr>
              <a:t>Summary of Membrane Transport</a:t>
            </a:r>
            <a:endParaRPr lang="en-US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molecules_cross_pla_c_la_739"/>
          <p:cNvPicPr>
            <a:picLocks noChangeAspect="1" noChangeArrowheads="1"/>
          </p:cNvPicPr>
          <p:nvPr/>
        </p:nvPicPr>
        <p:blipFill>
          <a:blip r:embed="rId2" cstate="print"/>
          <a:srcRect t="5312"/>
          <a:stretch>
            <a:fillRect/>
          </a:stretch>
        </p:blipFill>
        <p:spPr>
          <a:xfrm>
            <a:off x="0" y="0"/>
            <a:ext cx="9144000" cy="6791598"/>
          </a:xfrm>
          <a:prstGeom prst="rect">
            <a:avLst/>
          </a:prstGeom>
          <a:noFill/>
          <a:ln/>
        </p:spPr>
      </p:pic>
      <p:sp>
        <p:nvSpPr>
          <p:cNvPr id="3" name="Rounded Rectangle 2"/>
          <p:cNvSpPr/>
          <p:nvPr/>
        </p:nvSpPr>
        <p:spPr>
          <a:xfrm>
            <a:off x="6858000" y="3276600"/>
            <a:ext cx="22860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324600" y="4495800"/>
            <a:ext cx="22860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0" y="5791200"/>
            <a:ext cx="22860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0"/>
            <a:ext cx="2133600" cy="1143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gas_exchange_in_lun_c_la_739"/>
          <p:cNvPicPr>
            <a:picLocks noChangeAspect="1" noChangeArrowheads="1"/>
          </p:cNvPicPr>
          <p:nvPr/>
        </p:nvPicPr>
        <p:blipFill>
          <a:blip r:embed="rId2" cstate="print"/>
          <a:srcRect l="16076" t="13976" r="39079" b="44375"/>
          <a:stretch>
            <a:fillRect/>
          </a:stretch>
        </p:blipFill>
        <p:spPr>
          <a:xfrm>
            <a:off x="6705600" y="3048000"/>
            <a:ext cx="1752600" cy="1463566"/>
          </a:xfrm>
          <a:prstGeom prst="rect">
            <a:avLst/>
          </a:prstGeom>
          <a:noFill/>
          <a:ln/>
        </p:spPr>
      </p:pic>
      <p:pic>
        <p:nvPicPr>
          <p:cNvPr id="16" name="Picture 9" descr="osmosis_demonstrati_c_la_739"/>
          <p:cNvPicPr>
            <a:picLocks noChangeAspect="1" noChangeArrowheads="1"/>
          </p:cNvPicPr>
          <p:nvPr/>
        </p:nvPicPr>
        <p:blipFill>
          <a:blip r:embed="rId3" cstate="print"/>
          <a:srcRect l="30574" t="40157" r="38177" b="3397"/>
          <a:stretch>
            <a:fillRect/>
          </a:stretch>
        </p:blipFill>
        <p:spPr>
          <a:xfrm>
            <a:off x="2286001" y="228600"/>
            <a:ext cx="1752600" cy="1690007"/>
          </a:xfrm>
          <a:prstGeom prst="rect">
            <a:avLst/>
          </a:prstGeom>
          <a:noFill/>
          <a:ln/>
        </p:spPr>
      </p:pic>
      <p:pic>
        <p:nvPicPr>
          <p:cNvPr id="17" name="Picture 9" descr="facilitated_transpo_c_la_739"/>
          <p:cNvPicPr>
            <a:picLocks noChangeAspect="1" noChangeArrowheads="1"/>
          </p:cNvPicPr>
          <p:nvPr/>
        </p:nvPicPr>
        <p:blipFill>
          <a:blip r:embed="rId4" cstate="print"/>
          <a:srcRect l="29717" t="20768" r="25000"/>
          <a:stretch>
            <a:fillRect/>
          </a:stretch>
        </p:blipFill>
        <p:spPr>
          <a:xfrm>
            <a:off x="4191000" y="228600"/>
            <a:ext cx="1828800" cy="1744265"/>
          </a:xfrm>
          <a:prstGeom prst="rect">
            <a:avLst/>
          </a:prstGeom>
          <a:noFill/>
          <a:ln/>
        </p:spPr>
      </p:pic>
      <p:pic>
        <p:nvPicPr>
          <p:cNvPr id="19" name="Picture 8" descr="sodium_potassium_pu_c_la_739"/>
          <p:cNvPicPr>
            <a:picLocks noChangeAspect="1" noChangeArrowheads="1"/>
          </p:cNvPicPr>
          <p:nvPr/>
        </p:nvPicPr>
        <p:blipFill>
          <a:blip r:embed="rId5" cstate="print"/>
          <a:srcRect l="68543" t="17013" r="6755" b="56213"/>
          <a:stretch>
            <a:fillRect/>
          </a:stretch>
        </p:blipFill>
        <p:spPr>
          <a:xfrm>
            <a:off x="2743200" y="2971800"/>
            <a:ext cx="1557867" cy="1752600"/>
          </a:xfrm>
          <a:prstGeom prst="rect">
            <a:avLst/>
          </a:prstGeom>
          <a:noFill/>
          <a:ln/>
        </p:spPr>
      </p:pic>
      <p:pic>
        <p:nvPicPr>
          <p:cNvPr id="20" name="Picture 8" descr="exocytosis_deposits_c_la_739"/>
          <p:cNvPicPr>
            <a:picLocks noChangeAspect="1" noChangeArrowheads="1"/>
          </p:cNvPicPr>
          <p:nvPr/>
        </p:nvPicPr>
        <p:blipFill>
          <a:blip r:embed="rId6" cstate="print"/>
          <a:srcRect l="18614" t="5647" r="2363" b="28824"/>
          <a:stretch>
            <a:fillRect/>
          </a:stretch>
        </p:blipFill>
        <p:spPr>
          <a:xfrm>
            <a:off x="304800" y="3048000"/>
            <a:ext cx="2254827" cy="1600200"/>
          </a:xfrm>
          <a:prstGeom prst="rect">
            <a:avLst/>
          </a:prstGeom>
          <a:noFill/>
          <a:ln/>
        </p:spPr>
      </p:pic>
      <p:pic>
        <p:nvPicPr>
          <p:cNvPr id="21" name="Picture 8" descr="three_methods_of_en_c_la_739"/>
          <p:cNvPicPr>
            <a:picLocks noChangeAspect="1" noChangeArrowheads="1"/>
          </p:cNvPicPr>
          <p:nvPr/>
        </p:nvPicPr>
        <p:blipFill>
          <a:blip r:embed="rId7" cstate="print"/>
          <a:srcRect l="5475" t="4152" r="57571" b="67586"/>
          <a:stretch>
            <a:fillRect/>
          </a:stretch>
        </p:blipFill>
        <p:spPr>
          <a:xfrm>
            <a:off x="152400" y="228600"/>
            <a:ext cx="2057400" cy="1447800"/>
          </a:xfrm>
          <a:prstGeom prst="rect">
            <a:avLst/>
          </a:prstGeom>
          <a:noFill/>
          <a:ln/>
        </p:spPr>
      </p:pic>
      <p:pic>
        <p:nvPicPr>
          <p:cNvPr id="22" name="Picture 8" descr="three_methods_of_en_c_la_739"/>
          <p:cNvPicPr>
            <a:picLocks noChangeAspect="1" noChangeArrowheads="1"/>
          </p:cNvPicPr>
          <p:nvPr/>
        </p:nvPicPr>
        <p:blipFill>
          <a:blip r:embed="rId7" cstate="print"/>
          <a:srcRect l="5475" t="36876" r="63045" b="39325"/>
          <a:stretch>
            <a:fillRect/>
          </a:stretch>
        </p:blipFill>
        <p:spPr>
          <a:xfrm>
            <a:off x="4343400" y="3048000"/>
            <a:ext cx="2190750" cy="1524000"/>
          </a:xfrm>
          <a:prstGeom prst="rect">
            <a:avLst/>
          </a:prstGeom>
          <a:noFill/>
          <a:ln/>
        </p:spPr>
      </p:pic>
      <p:pic>
        <p:nvPicPr>
          <p:cNvPr id="23" name="Picture 8" descr="three_methods_of_en_c_la_739"/>
          <p:cNvPicPr>
            <a:picLocks noChangeAspect="1" noChangeArrowheads="1"/>
          </p:cNvPicPr>
          <p:nvPr/>
        </p:nvPicPr>
        <p:blipFill>
          <a:blip r:embed="rId7" cstate="print"/>
          <a:srcRect l="8212" t="69600" r="61677" b="8088"/>
          <a:stretch>
            <a:fillRect/>
          </a:stretch>
        </p:blipFill>
        <p:spPr>
          <a:xfrm>
            <a:off x="6172200" y="228600"/>
            <a:ext cx="2235200" cy="1524000"/>
          </a:xfrm>
          <a:prstGeom prst="rect">
            <a:avLst/>
          </a:prstGeom>
          <a:noFill/>
          <a:ln/>
        </p:spPr>
      </p:pic>
      <p:sp>
        <p:nvSpPr>
          <p:cNvPr id="24" name="TextBox 23"/>
          <p:cNvSpPr txBox="1"/>
          <p:nvPr/>
        </p:nvSpPr>
        <p:spPr>
          <a:xfrm>
            <a:off x="228600" y="5638800"/>
            <a:ext cx="1435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osmosis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19200" y="5029200"/>
            <a:ext cx="2693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Active transport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09800" y="5486400"/>
            <a:ext cx="1547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diffusion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6400" y="6096000"/>
            <a:ext cx="3355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Facilitated transport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91000" y="4876800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pinocytosis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81600" y="5562600"/>
            <a:ext cx="31929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Receptor-mediated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Endocytosis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05600" y="4648200"/>
            <a:ext cx="1822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exocytosis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3528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osmosis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219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 ATP required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6172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Carrier proteins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819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diffusion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5240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lipid-soluble molecule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05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Phospholipid bilayer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838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High to low concentration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1219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ATP required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8382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Low to high concentration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2286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Small molecule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1676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Polar molecule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5029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Facilitated diffusion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2895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macromolecules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2133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macromolecules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79786" y="0"/>
            <a:ext cx="9303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Passive Transport vs. Active Transport</a:t>
            </a:r>
            <a:endParaRPr lang="en-US" sz="4400" b="1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>
            <a:stCxn id="16" idx="2"/>
          </p:cNvCxnSpPr>
          <p:nvPr/>
        </p:nvCxnSpPr>
        <p:spPr>
          <a:xfrm flipH="1">
            <a:off x="4572000" y="769441"/>
            <a:ext cx="1" cy="608855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8600" y="762000"/>
            <a:ext cx="8763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29200" y="2514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Vesicles involved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5715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Channel proteins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5400" y="3276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Receptor used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7000" y="5257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Ex. glucose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81600" y="5410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Ex. Na+/K+ pump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33600" y="2819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Ex. O2 &amp; CO2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10200" y="4267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Ex. bacteria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57400" y="3352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Ex. water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44958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Hypotonic solution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Hypertonic solution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" y="3810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Isotonic solution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53000" y="4953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Carrier proteins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76800" y="37338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Endocytosis &amp; Exocytosis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0" y="2"/>
          <a:ext cx="9144000" cy="6858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74692"/>
                <a:gridCol w="5469308"/>
              </a:tblGrid>
              <a:tr h="569126"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Structure/Process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Function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65546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Receptor</a:t>
                      </a:r>
                      <a:r>
                        <a:rPr lang="en-CA" sz="16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Protein</a:t>
                      </a:r>
                      <a:endParaRPr lang="en-CA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Molecule attaches</a:t>
                      </a:r>
                      <a:r>
                        <a:rPr lang="en-CA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to it and causes some change in the cell</a:t>
                      </a:r>
                      <a:endParaRPr lang="en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65546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Carbohydrate</a:t>
                      </a:r>
                      <a:r>
                        <a:rPr lang="en-CA" sz="16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Chain</a:t>
                      </a:r>
                    </a:p>
                    <a:p>
                      <a:pPr algn="r"/>
                      <a:r>
                        <a:rPr lang="en-CA" sz="1600" b="1" baseline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Glycolipid</a:t>
                      </a:r>
                      <a:r>
                        <a:rPr lang="en-CA" sz="16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(in image) &amp; </a:t>
                      </a:r>
                      <a:r>
                        <a:rPr lang="en-CA" sz="1600" b="1" baseline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Glyoprotein</a:t>
                      </a:r>
                      <a:endParaRPr lang="en-CA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Involved</a:t>
                      </a:r>
                      <a:r>
                        <a:rPr lang="en-CA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in cell recognition</a:t>
                      </a:r>
                      <a:endParaRPr lang="en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65546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Carrier Protein</a:t>
                      </a:r>
                    </a:p>
                    <a:p>
                      <a:pPr algn="r"/>
                      <a:r>
                        <a:rPr lang="en-CA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Facilitated</a:t>
                      </a:r>
                      <a:r>
                        <a:rPr lang="en-CA" sz="16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Transport</a:t>
                      </a:r>
                      <a:endParaRPr lang="en-CA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Glucose is transported by this structure in the cell membrane</a:t>
                      </a:r>
                      <a:endParaRPr lang="en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65546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Phospholipid </a:t>
                      </a:r>
                      <a:r>
                        <a:rPr lang="en-CA" sz="1600" b="1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bilayer</a:t>
                      </a:r>
                      <a:endParaRPr lang="en-CA" sz="1600" b="1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en-CA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Diffusion</a:t>
                      </a:r>
                      <a:endParaRPr lang="en-CA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Oxygen &amp; Carbon Dioxide travels through the cell membrane by this process</a:t>
                      </a:r>
                    </a:p>
                  </a:txBody>
                  <a:tcPr/>
                </a:tc>
              </a:tr>
              <a:tr h="98057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Phospholipid </a:t>
                      </a:r>
                      <a:r>
                        <a:rPr lang="en-CA" sz="1600" b="1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bilayer</a:t>
                      </a:r>
                      <a:endParaRPr lang="en-CA" sz="1600" b="1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Diffusion</a:t>
                      </a:r>
                    </a:p>
                    <a:p>
                      <a:pPr algn="r"/>
                      <a:endParaRPr lang="en-CA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When small molecules move from high to low concentration through the plasma membrane</a:t>
                      </a:r>
                    </a:p>
                  </a:txBody>
                  <a:tcPr/>
                </a:tc>
              </a:tr>
              <a:tr h="865546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Enzymatic</a:t>
                      </a:r>
                      <a:r>
                        <a:rPr lang="en-CA" sz="16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protein</a:t>
                      </a:r>
                      <a:endParaRPr lang="en-CA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When a molecule attaches to it, it catalyzes a reaction and products are formed</a:t>
                      </a:r>
                    </a:p>
                  </a:txBody>
                  <a:tcPr/>
                </a:tc>
              </a:tr>
              <a:tr h="980572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Phospholipids</a:t>
                      </a:r>
                      <a:r>
                        <a:rPr lang="en-CA" sz="16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r"/>
                      <a:r>
                        <a:rPr lang="en-CA" sz="16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Cell membrane</a:t>
                      </a:r>
                    </a:p>
                    <a:p>
                      <a:pPr algn="r"/>
                      <a:r>
                        <a:rPr lang="en-CA" sz="16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Plasma membranes</a:t>
                      </a:r>
                      <a:endParaRPr lang="en-CA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The tails are hydrophobic/non-polar and the heads are hydrophilic/polar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8" descr="membrane_protein_di_c_la_739"/>
          <p:cNvPicPr>
            <a:picLocks noChangeAspect="1" noChangeArrowheads="1"/>
          </p:cNvPicPr>
          <p:nvPr/>
        </p:nvPicPr>
        <p:blipFill>
          <a:blip r:embed="rId2" cstate="print"/>
          <a:srcRect l="33590" t="5069" r="48549" b="54055"/>
          <a:stretch>
            <a:fillRect/>
          </a:stretch>
        </p:blipFill>
        <p:spPr>
          <a:xfrm>
            <a:off x="609600" y="2362200"/>
            <a:ext cx="533400" cy="746760"/>
          </a:xfrm>
          <a:prstGeom prst="rect">
            <a:avLst/>
          </a:prstGeom>
          <a:noFill/>
          <a:ln/>
        </p:spPr>
      </p:pic>
      <p:pic>
        <p:nvPicPr>
          <p:cNvPr id="4" name="Picture 3" descr="membrane_protein_di_c_la_739"/>
          <p:cNvPicPr>
            <a:picLocks noChangeAspect="1" noChangeArrowheads="1"/>
          </p:cNvPicPr>
          <p:nvPr/>
        </p:nvPicPr>
        <p:blipFill>
          <a:blip r:embed="rId2" cstate="print"/>
          <a:srcRect l="33590" t="55677" r="48549" b="3447"/>
          <a:stretch>
            <a:fillRect/>
          </a:stretch>
        </p:blipFill>
        <p:spPr>
          <a:xfrm>
            <a:off x="533400" y="5029200"/>
            <a:ext cx="533400" cy="746760"/>
          </a:xfrm>
          <a:prstGeom prst="rect">
            <a:avLst/>
          </a:prstGeom>
          <a:noFill/>
          <a:ln/>
        </p:spPr>
      </p:pic>
      <p:pic>
        <p:nvPicPr>
          <p:cNvPr id="5" name="Picture 4" descr="membrane_protein_di_c_la_739"/>
          <p:cNvPicPr>
            <a:picLocks noChangeAspect="1" noChangeArrowheads="1"/>
          </p:cNvPicPr>
          <p:nvPr/>
        </p:nvPicPr>
        <p:blipFill>
          <a:blip r:embed="rId2" cstate="print"/>
          <a:srcRect l="1439" t="55677" r="80700" b="3447"/>
          <a:stretch>
            <a:fillRect/>
          </a:stretch>
        </p:blipFill>
        <p:spPr>
          <a:xfrm>
            <a:off x="533400" y="609600"/>
            <a:ext cx="533400" cy="746760"/>
          </a:xfrm>
          <a:prstGeom prst="rect">
            <a:avLst/>
          </a:prstGeom>
          <a:noFill/>
          <a:ln/>
        </p:spPr>
      </p:pic>
      <p:pic>
        <p:nvPicPr>
          <p:cNvPr id="6" name="Picture 8" descr="model_of_plasma_mem_c_la_739"/>
          <p:cNvPicPr>
            <a:picLocks noChangeAspect="1" noChangeArrowheads="1"/>
          </p:cNvPicPr>
          <p:nvPr/>
        </p:nvPicPr>
        <p:blipFill>
          <a:blip r:embed="rId3" cstate="print"/>
          <a:srcRect l="88195" t="32724" r="27" b="36040"/>
          <a:stretch>
            <a:fillRect/>
          </a:stretch>
        </p:blipFill>
        <p:spPr>
          <a:xfrm>
            <a:off x="609600" y="3124200"/>
            <a:ext cx="320040" cy="746760"/>
          </a:xfrm>
          <a:prstGeom prst="rect">
            <a:avLst/>
          </a:prstGeom>
          <a:noFill/>
          <a:ln/>
        </p:spPr>
      </p:pic>
      <p:pic>
        <p:nvPicPr>
          <p:cNvPr id="7" name="Content Placeholder 8" descr="model_of_plasma_mem_c_la_739"/>
          <p:cNvPicPr>
            <a:picLocks noChangeAspect="1" noChangeArrowheads="1"/>
          </p:cNvPicPr>
          <p:nvPr/>
        </p:nvPicPr>
        <p:blipFill>
          <a:blip r:embed="rId3" cstate="print"/>
          <a:srcRect l="46800" t="25752" r="44966" b="60330"/>
          <a:stretch>
            <a:fillRect/>
          </a:stretch>
        </p:blipFill>
        <p:spPr>
          <a:xfrm>
            <a:off x="0" y="1447800"/>
            <a:ext cx="457200" cy="849086"/>
          </a:xfrm>
          <a:prstGeom prst="rect">
            <a:avLst/>
          </a:prstGeom>
          <a:noFill/>
          <a:ln/>
        </p:spPr>
      </p:pic>
      <p:pic>
        <p:nvPicPr>
          <p:cNvPr id="8" name="Picture 8" descr="model_of_plasma_mem_c_la_739"/>
          <p:cNvPicPr>
            <a:picLocks noChangeAspect="1" noChangeArrowheads="1"/>
          </p:cNvPicPr>
          <p:nvPr/>
        </p:nvPicPr>
        <p:blipFill>
          <a:blip r:embed="rId3" cstate="print"/>
          <a:srcRect l="88195" t="32724" r="27" b="36040"/>
          <a:stretch>
            <a:fillRect/>
          </a:stretch>
        </p:blipFill>
        <p:spPr>
          <a:xfrm>
            <a:off x="457200" y="4114800"/>
            <a:ext cx="320040" cy="746760"/>
          </a:xfrm>
          <a:prstGeom prst="rect">
            <a:avLst/>
          </a:prstGeom>
          <a:noFill/>
          <a:ln/>
        </p:spPr>
      </p:pic>
      <p:pic>
        <p:nvPicPr>
          <p:cNvPr id="9" name="Picture 7" descr="phospholipids_form_c_la_739"/>
          <p:cNvPicPr>
            <a:picLocks noChangeAspect="1" noChangeArrowheads="1"/>
          </p:cNvPicPr>
          <p:nvPr/>
        </p:nvPicPr>
        <p:blipFill>
          <a:blip r:embed="rId4" cstate="print"/>
          <a:srcRect l="46218" t="3226" r="3842" b="1489"/>
          <a:stretch>
            <a:fillRect/>
          </a:stretch>
        </p:blipFill>
        <p:spPr>
          <a:xfrm>
            <a:off x="762000" y="5867400"/>
            <a:ext cx="247650" cy="6096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0" y="-3"/>
          <a:ext cx="9144000" cy="68580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45607"/>
                <a:gridCol w="5298393"/>
              </a:tblGrid>
              <a:tr h="588879"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Structure/Process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Function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95589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Channel protein</a:t>
                      </a:r>
                    </a:p>
                    <a:p>
                      <a:pPr algn="r"/>
                      <a:r>
                        <a:rPr lang="en-CA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Facilitated</a:t>
                      </a:r>
                      <a:r>
                        <a:rPr lang="en-CA" sz="16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Transport</a:t>
                      </a:r>
                      <a:endParaRPr lang="en-CA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 smtClean="0"/>
                        <a:t>Transports molecules through</a:t>
                      </a:r>
                      <a:r>
                        <a:rPr lang="en-CA" b="1" baseline="0" dirty="0" smtClean="0"/>
                        <a:t> the cell membrane via an open pore</a:t>
                      </a:r>
                      <a:endParaRPr lang="en-CA" b="1" dirty="0"/>
                    </a:p>
                  </a:txBody>
                  <a:tcPr/>
                </a:tc>
              </a:tr>
              <a:tr h="895589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Exocytosis</a:t>
                      </a:r>
                      <a:endParaRPr lang="en-CA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 smtClean="0"/>
                        <a:t>Uses</a:t>
                      </a:r>
                      <a:r>
                        <a:rPr lang="en-CA" b="1" baseline="0" dirty="0" smtClean="0"/>
                        <a:t> ATP to transport molecule in vesicles out of the cell</a:t>
                      </a:r>
                      <a:endParaRPr lang="en-CA" b="1" dirty="0"/>
                    </a:p>
                  </a:txBody>
                  <a:tcPr/>
                </a:tc>
              </a:tr>
              <a:tr h="895589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Endocytosis</a:t>
                      </a:r>
                      <a:endParaRPr lang="en-CA" sz="1600" b="1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en-CA" sz="1600" b="1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Phagocytosis</a:t>
                      </a:r>
                      <a:endParaRPr lang="en-CA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 smtClean="0"/>
                        <a:t>Large</a:t>
                      </a:r>
                      <a:r>
                        <a:rPr lang="en-CA" b="1" baseline="0" dirty="0" smtClean="0"/>
                        <a:t> molecule enters the cell and a vacuole forms around it</a:t>
                      </a:r>
                      <a:endParaRPr lang="en-CA" b="1" dirty="0"/>
                    </a:p>
                  </a:txBody>
                  <a:tcPr/>
                </a:tc>
              </a:tr>
              <a:tr h="895589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Glycolipid</a:t>
                      </a:r>
                      <a:endParaRPr lang="en-CA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 smtClean="0"/>
                        <a:t>Carbohydrate</a:t>
                      </a:r>
                      <a:r>
                        <a:rPr lang="en-CA" b="1" baseline="0" dirty="0" smtClean="0"/>
                        <a:t> chain attached to a lipid on the cell membrane</a:t>
                      </a:r>
                      <a:endParaRPr lang="en-CA" b="1" dirty="0"/>
                    </a:p>
                  </a:txBody>
                  <a:tcPr/>
                </a:tc>
              </a:tr>
              <a:tr h="895589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Glycoprotein</a:t>
                      </a:r>
                      <a:endParaRPr lang="en-CA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 smtClean="0"/>
                        <a:t>Carbohydrate</a:t>
                      </a:r>
                      <a:r>
                        <a:rPr lang="en-CA" b="1" baseline="0" dirty="0" smtClean="0"/>
                        <a:t> chain attached to a protein on the cell membrane</a:t>
                      </a:r>
                      <a:endParaRPr lang="en-CA" b="1" dirty="0"/>
                    </a:p>
                  </a:txBody>
                  <a:tcPr/>
                </a:tc>
              </a:tr>
              <a:tr h="895589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Osmosis</a:t>
                      </a:r>
                      <a:endParaRPr lang="en-CA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 smtClean="0"/>
                        <a:t>Water travels through</a:t>
                      </a:r>
                      <a:r>
                        <a:rPr lang="en-CA" b="1" baseline="0" dirty="0" smtClean="0"/>
                        <a:t> the membrane by this process</a:t>
                      </a:r>
                      <a:endParaRPr lang="en-CA" b="1" dirty="0"/>
                    </a:p>
                  </a:txBody>
                  <a:tcPr/>
                </a:tc>
              </a:tr>
              <a:tr h="895589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Hypotonic</a:t>
                      </a:r>
                      <a:r>
                        <a:rPr lang="en-CA" sz="16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&amp; </a:t>
                      </a:r>
                    </a:p>
                    <a:p>
                      <a:pPr algn="r"/>
                      <a:r>
                        <a:rPr lang="en-CA" sz="16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Hypertonic</a:t>
                      </a:r>
                      <a:endParaRPr lang="en-CA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 smtClean="0"/>
                        <a:t>The</a:t>
                      </a:r>
                      <a:r>
                        <a:rPr lang="en-CA" b="1" baseline="0" dirty="0" smtClean="0"/>
                        <a:t> 2 environments where the net change in water is not zero (either water gained or lost)</a:t>
                      </a:r>
                      <a:endParaRPr lang="en-CA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8" descr="membrane_protein_di_c_la_739"/>
          <p:cNvPicPr>
            <a:picLocks noChangeAspect="1" noChangeArrowheads="1"/>
          </p:cNvPicPr>
          <p:nvPr/>
        </p:nvPicPr>
        <p:blipFill>
          <a:blip r:embed="rId2" cstate="print"/>
          <a:srcRect l="248" t="5069" r="80700" b="54055"/>
          <a:stretch>
            <a:fillRect/>
          </a:stretch>
        </p:blipFill>
        <p:spPr>
          <a:xfrm>
            <a:off x="457200" y="609600"/>
            <a:ext cx="685800" cy="900113"/>
          </a:xfrm>
          <a:prstGeom prst="rect">
            <a:avLst/>
          </a:prstGeom>
          <a:noFill/>
          <a:ln/>
        </p:spPr>
      </p:pic>
      <p:pic>
        <p:nvPicPr>
          <p:cNvPr id="4" name="Picture 8" descr="membrane_protein_di_c_la_739"/>
          <p:cNvPicPr>
            <a:picLocks noChangeAspect="1" noChangeArrowheads="1"/>
          </p:cNvPicPr>
          <p:nvPr/>
        </p:nvPicPr>
        <p:blipFill>
          <a:blip r:embed="rId2" cstate="print"/>
          <a:srcRect l="66931" t="5069" r="15207" b="54055"/>
          <a:stretch>
            <a:fillRect/>
          </a:stretch>
        </p:blipFill>
        <p:spPr>
          <a:xfrm>
            <a:off x="457200" y="4114800"/>
            <a:ext cx="609600" cy="853440"/>
          </a:xfrm>
          <a:prstGeom prst="rect">
            <a:avLst/>
          </a:prstGeom>
          <a:noFill/>
          <a:ln/>
        </p:spPr>
      </p:pic>
      <p:pic>
        <p:nvPicPr>
          <p:cNvPr id="5" name="Picture 4" descr="model_of_plasma_mem_c_la_739"/>
          <p:cNvPicPr>
            <a:picLocks noChangeAspect="1" noChangeArrowheads="1"/>
          </p:cNvPicPr>
          <p:nvPr/>
        </p:nvPicPr>
        <p:blipFill>
          <a:blip r:embed="rId3" cstate="print"/>
          <a:srcRect l="25382" t="43136" r="64149" b="28305"/>
          <a:stretch>
            <a:fillRect/>
          </a:stretch>
        </p:blipFill>
        <p:spPr>
          <a:xfrm>
            <a:off x="838200" y="3200400"/>
            <a:ext cx="391160" cy="752232"/>
          </a:xfrm>
          <a:prstGeom prst="rect">
            <a:avLst/>
          </a:prstGeom>
          <a:noFill/>
          <a:ln/>
        </p:spPr>
      </p:pic>
      <p:pic>
        <p:nvPicPr>
          <p:cNvPr id="6" name="Picture 8" descr="exocytosis_deposits_c_la_739"/>
          <p:cNvPicPr>
            <a:picLocks noChangeAspect="1" noChangeArrowheads="1"/>
          </p:cNvPicPr>
          <p:nvPr/>
        </p:nvPicPr>
        <p:blipFill>
          <a:blip r:embed="rId4" cstate="print"/>
          <a:srcRect t="5425" b="9533"/>
          <a:stretch>
            <a:fillRect/>
          </a:stretch>
        </p:blipFill>
        <p:spPr>
          <a:xfrm>
            <a:off x="609600" y="1524000"/>
            <a:ext cx="886047" cy="762000"/>
          </a:xfrm>
          <a:prstGeom prst="rect">
            <a:avLst/>
          </a:prstGeom>
          <a:noFill/>
          <a:ln/>
        </p:spPr>
      </p:pic>
      <p:pic>
        <p:nvPicPr>
          <p:cNvPr id="7" name="Picture 8" descr="three_methods_of_en_c_la_739"/>
          <p:cNvPicPr>
            <a:picLocks noChangeAspect="1" noChangeArrowheads="1"/>
          </p:cNvPicPr>
          <p:nvPr/>
        </p:nvPicPr>
        <p:blipFill>
          <a:blip r:embed="rId5" cstate="print"/>
          <a:srcRect l="5475" t="4152" r="57571" b="67586"/>
          <a:stretch>
            <a:fillRect/>
          </a:stretch>
        </p:blipFill>
        <p:spPr>
          <a:xfrm>
            <a:off x="457200" y="2514600"/>
            <a:ext cx="974558" cy="685800"/>
          </a:xfrm>
          <a:prstGeom prst="rect">
            <a:avLst/>
          </a:prstGeom>
          <a:noFill/>
          <a:ln/>
        </p:spPr>
      </p:pic>
      <p:pic>
        <p:nvPicPr>
          <p:cNvPr id="8" name="Content Placeholder 3" descr="WaterMolecule.jpg"/>
          <p:cNvPicPr>
            <a:picLocks noChangeAspect="1"/>
          </p:cNvPicPr>
          <p:nvPr/>
        </p:nvPicPr>
        <p:blipFill>
          <a:blip r:embed="rId6" cstate="print"/>
          <a:srcRect l="17102" t="10638" r="8787" b="4255"/>
          <a:stretch>
            <a:fillRect/>
          </a:stretch>
        </p:blipFill>
        <p:spPr>
          <a:xfrm>
            <a:off x="1219200" y="5105400"/>
            <a:ext cx="594360" cy="609600"/>
          </a:xfrm>
          <a:prstGeom prst="rect">
            <a:avLst/>
          </a:prstGeom>
        </p:spPr>
      </p:pic>
      <p:pic>
        <p:nvPicPr>
          <p:cNvPr id="9" name="Picture 8" descr="osmosis_in_animal_p_c_la_739"/>
          <p:cNvPicPr>
            <a:picLocks noChangeAspect="1" noChangeArrowheads="1"/>
          </p:cNvPicPr>
          <p:nvPr/>
        </p:nvPicPr>
        <p:blipFill>
          <a:blip r:embed="rId7" cstate="print"/>
          <a:srcRect l="38431" t="4626" r="116" b="66412"/>
          <a:stretch>
            <a:fillRect/>
          </a:stretch>
        </p:blipFill>
        <p:spPr>
          <a:xfrm>
            <a:off x="381000" y="6096000"/>
            <a:ext cx="1752600" cy="47798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The Nucleus</a:t>
            </a:r>
          </a:p>
        </p:txBody>
      </p:sp>
      <p:pic>
        <p:nvPicPr>
          <p:cNvPr id="36868" name="Picture 7" descr="anatomy_nucl_2_c_la_7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2976" r="16231"/>
          <a:stretch>
            <a:fillRect/>
          </a:stretch>
        </p:blipFill>
        <p:spPr>
          <a:xfrm>
            <a:off x="3886201" y="762000"/>
            <a:ext cx="5257800" cy="6039235"/>
          </a:xfrm>
          <a:noFill/>
        </p:spPr>
      </p:pic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85800"/>
            <a:ext cx="4495800" cy="6172200"/>
          </a:xfrm>
        </p:spPr>
        <p:txBody>
          <a:bodyPr>
            <a:noAutofit/>
          </a:bodyPr>
          <a:lstStyle/>
          <a:p>
            <a:pPr eaLnBrk="1" hangingPunct="1">
              <a:buClr>
                <a:schemeClr val="bg1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Stores DNA 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Controls all cell activities</a:t>
            </a:r>
          </a:p>
          <a:p>
            <a:pPr eaLnBrk="1" hangingPunct="1">
              <a:buClr>
                <a:schemeClr val="bg1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Nucleolus 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site of production and storage of rRNA which join with proteins to form ribosomal subunits</a:t>
            </a:r>
          </a:p>
          <a:p>
            <a:pPr eaLnBrk="1" hangingPunct="1">
              <a:buClr>
                <a:schemeClr val="bg1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Nuclear Envelope</a:t>
            </a:r>
          </a:p>
          <a:p>
            <a:pPr lvl="1" eaLnBrk="1" hangingPunct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Nuclear pores for transport of molecules in and out of the nucleus</a:t>
            </a:r>
          </a:p>
          <a:p>
            <a:pPr eaLnBrk="1" hangingPunct="1">
              <a:buClr>
                <a:schemeClr val="bg1"/>
              </a:buClr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Ribosomes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1"/>
            <a:ext cx="8229600" cy="327660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bg1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Site of protein synthesis (where translation occurs)</a:t>
            </a:r>
          </a:p>
          <a:p>
            <a:pPr eaLnBrk="1" hangingPunct="1">
              <a:buClr>
                <a:schemeClr val="bg1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Can be free-floating or attached the endoplasmic reticulum</a:t>
            </a:r>
          </a:p>
          <a:p>
            <a:pPr eaLnBrk="1" hangingPunct="1">
              <a:buClr>
                <a:schemeClr val="bg1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Two subunits </a:t>
            </a:r>
            <a:r>
              <a:rPr lang="en-US" sz="2400" dirty="0" smtClean="0">
                <a:solidFill>
                  <a:schemeClr val="bg1"/>
                </a:solidFill>
              </a:rPr>
              <a:t>(large and small)</a:t>
            </a:r>
          </a:p>
          <a:p>
            <a:pPr lvl="1" eaLnBrk="1" hangingPunct="1">
              <a:buClr>
                <a:schemeClr val="bg1"/>
              </a:buClr>
            </a:pPr>
            <a:r>
              <a:rPr lang="en-US" sz="2000" dirty="0" smtClean="0">
                <a:solidFill>
                  <a:schemeClr val="bg1"/>
                </a:solidFill>
              </a:rPr>
              <a:t>Subunits consist of rRNA and protein molecules</a:t>
            </a:r>
          </a:p>
          <a:p>
            <a:pPr eaLnBrk="1" hangingPunct="1">
              <a:buClr>
                <a:schemeClr val="bg1"/>
              </a:buClr>
            </a:pPr>
            <a:r>
              <a:rPr lang="en-US" sz="2800" dirty="0" err="1" smtClean="0">
                <a:solidFill>
                  <a:schemeClr val="bg1"/>
                </a:solidFill>
              </a:rPr>
              <a:t>Polyribosomes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 eaLnBrk="1" hangingPunct="1">
              <a:buClr>
                <a:schemeClr val="bg1"/>
              </a:buClr>
            </a:pPr>
            <a:r>
              <a:rPr lang="en-US" sz="2000" dirty="0" smtClean="0">
                <a:solidFill>
                  <a:schemeClr val="bg1"/>
                </a:solidFill>
              </a:rPr>
              <a:t>Several ribosomes translating a single mRNA molecule</a:t>
            </a:r>
          </a:p>
        </p:txBody>
      </p:sp>
      <p:pic>
        <p:nvPicPr>
          <p:cNvPr id="4" name="Picture 3" descr="ribosom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3740" y="3886200"/>
            <a:ext cx="3080259" cy="2971800"/>
          </a:xfrm>
          <a:prstGeom prst="rect">
            <a:avLst/>
          </a:prstGeom>
        </p:spPr>
      </p:pic>
      <p:pic>
        <p:nvPicPr>
          <p:cNvPr id="5" name="Picture 4" descr="ribosomes on 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114800"/>
            <a:ext cx="4114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8" descr="endoplasmic_retic_2_c_la_7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1615" t="3970" b="4715"/>
          <a:stretch>
            <a:fillRect/>
          </a:stretch>
        </p:blipFill>
        <p:spPr>
          <a:xfrm>
            <a:off x="4191000" y="0"/>
            <a:ext cx="4953000" cy="3505200"/>
          </a:xfrm>
          <a:noFill/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>
            <a:normAutofit/>
          </a:bodyPr>
          <a:lstStyle/>
          <a:p>
            <a:pPr algn="l" eaLnBrk="1" hangingPunct="1">
              <a:buClr>
                <a:schemeClr val="bg1"/>
              </a:buClr>
            </a:pP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Endoplasmic Reticulum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4572000" cy="594360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bg1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Consists of membranous channels and saccules </a:t>
            </a:r>
          </a:p>
          <a:p>
            <a:pPr>
              <a:buClr>
                <a:schemeClr val="bg1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Rough ER</a:t>
            </a:r>
          </a:p>
          <a:p>
            <a:pPr lvl="1">
              <a:buClr>
                <a:schemeClr val="bg1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Studded with ribosomes therefore, functions in processing and modification of proteins</a:t>
            </a:r>
          </a:p>
          <a:p>
            <a:pPr>
              <a:buClr>
                <a:schemeClr val="bg1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Smooth ER</a:t>
            </a:r>
          </a:p>
          <a:p>
            <a:pPr lvl="1">
              <a:buClr>
                <a:schemeClr val="bg1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No Ribosomes</a:t>
            </a:r>
          </a:p>
          <a:p>
            <a:pPr lvl="1">
              <a:buClr>
                <a:schemeClr val="bg1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Synthesizes phospholipids and  steroids</a:t>
            </a:r>
          </a:p>
          <a:p>
            <a:pPr lvl="1">
              <a:buClr>
                <a:schemeClr val="bg1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Also involved in detoxification</a:t>
            </a:r>
          </a:p>
          <a:p>
            <a:pPr eaLnBrk="1" hangingPunct="1">
              <a:buClr>
                <a:schemeClr val="bg1"/>
              </a:buClr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endoplasmic_reticulum5B15D.jpg"/>
          <p:cNvPicPr>
            <a:picLocks noChangeAspect="1"/>
          </p:cNvPicPr>
          <p:nvPr/>
        </p:nvPicPr>
        <p:blipFill>
          <a:blip r:embed="rId4" cstate="print"/>
          <a:srcRect t="2000"/>
          <a:stretch>
            <a:fillRect/>
          </a:stretch>
        </p:blipFill>
        <p:spPr>
          <a:xfrm>
            <a:off x="4478694" y="3429000"/>
            <a:ext cx="4665306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algn="ctr" eaLnBrk="1" hangingPunct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Golgi Apparatus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09600"/>
            <a:ext cx="9144000" cy="1600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chemeClr val="bg1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The Golgi apparatus processes, assembles, modifies, stores and secretes molecules such as proteins and lipids.</a:t>
            </a:r>
          </a:p>
          <a:p>
            <a:pPr eaLnBrk="1" hangingPunct="1">
              <a:buClr>
                <a:schemeClr val="bg1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These molecules enter and exit the Golgi Body by vesicles</a:t>
            </a:r>
          </a:p>
          <a:p>
            <a:pPr eaLnBrk="1" hangingPunct="1">
              <a:buClr>
                <a:schemeClr val="bg1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The Golgi body also produces lysosomes</a:t>
            </a:r>
          </a:p>
        </p:txBody>
      </p:sp>
      <p:pic>
        <p:nvPicPr>
          <p:cNvPr id="40964" name="Picture 8" descr="endomembrane_system_c_la_7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7500" t="2853" r="5000"/>
          <a:stretch>
            <a:fillRect/>
          </a:stretch>
        </p:blipFill>
        <p:spPr>
          <a:xfrm>
            <a:off x="685800" y="2133600"/>
            <a:ext cx="8001000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algn="ctr" eaLnBrk="1" hangingPunct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Lysosomes</a:t>
            </a:r>
          </a:p>
        </p:txBody>
      </p:sp>
      <p:pic>
        <p:nvPicPr>
          <p:cNvPr id="41988" name="Picture 8" descr="endomembrane_system_c_la_7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7109" t="3512" r="47788" b="41094"/>
          <a:stretch>
            <a:fillRect/>
          </a:stretch>
        </p:blipFill>
        <p:spPr>
          <a:xfrm>
            <a:off x="3048000" y="1447801"/>
            <a:ext cx="6096000" cy="5410200"/>
          </a:xfrm>
          <a:noFill/>
        </p:spPr>
      </p:pic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09601"/>
            <a:ext cx="6096000" cy="213360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bg1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Lysosomes contain digestive enzymes that break down or hydrolyze unwanted substances, foreign substances or worn- out parts of cells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514600"/>
            <a:ext cx="3124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0" b="1" dirty="0" err="1" smtClean="0">
                <a:solidFill>
                  <a:schemeClr val="bg1"/>
                </a:solidFill>
              </a:rPr>
              <a:t>Peroxisomes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Also contain enzymes and fuse with vesicles containing toxins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Enzymes deactivate substances by forming hydrogen peroxide (H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O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O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 quickly dissociates in the cell into O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 and H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O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231</TotalTime>
  <Words>1812</Words>
  <Application>Microsoft Office PowerPoint</Application>
  <PresentationFormat>On-screen Show (4:3)</PresentationFormat>
  <Paragraphs>395</Paragraphs>
  <Slides>45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Metro</vt:lpstr>
      <vt:lpstr>Chapter 3: Cell Structure, Function &amp; Transport</vt:lpstr>
      <vt:lpstr>Slide 2</vt:lpstr>
      <vt:lpstr>Slide 3</vt:lpstr>
      <vt:lpstr>Cell Membrane &amp; Cell wall</vt:lpstr>
      <vt:lpstr>The Nucleus</vt:lpstr>
      <vt:lpstr>Ribosomes</vt:lpstr>
      <vt:lpstr>Endoplasmic Reticulum</vt:lpstr>
      <vt:lpstr>Golgi Apparatus</vt:lpstr>
      <vt:lpstr>Lysosomes</vt:lpstr>
      <vt:lpstr>Vacuoles &amp; Vesicles</vt:lpstr>
      <vt:lpstr>Chloroplasts</vt:lpstr>
      <vt:lpstr>Mitochondria</vt:lpstr>
      <vt:lpstr>Slide 13</vt:lpstr>
      <vt:lpstr>The Cytoskeleton</vt:lpstr>
      <vt:lpstr>Centrioles</vt:lpstr>
      <vt:lpstr>Cilia and Flagella</vt:lpstr>
      <vt:lpstr>Slide 17</vt:lpstr>
      <vt:lpstr>Slide 18</vt:lpstr>
      <vt:lpstr>Slide 19</vt:lpstr>
      <vt:lpstr>Slide 20</vt:lpstr>
      <vt:lpstr>Slide 21</vt:lpstr>
      <vt:lpstr>Section 1.1: Cell Organelles</vt:lpstr>
      <vt:lpstr>Slide 23</vt:lpstr>
      <vt:lpstr>Fill in the middle box with an explanation that relate the two organelles</vt:lpstr>
      <vt:lpstr>Fill in the middle box with an explanation that related the two organelles</vt:lpstr>
      <vt:lpstr>Slide 26</vt:lpstr>
      <vt:lpstr>Slide 27</vt:lpstr>
      <vt:lpstr>Chapter 3 continued: Cell Membrane Transport</vt:lpstr>
      <vt:lpstr>Cell Membrane Structure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Summary of Membrane Transport</vt:lpstr>
      <vt:lpstr>Slide 41</vt:lpstr>
      <vt:lpstr>Slide 42</vt:lpstr>
      <vt:lpstr>Slide 43</vt:lpstr>
      <vt:lpstr>Slide 44</vt:lpstr>
      <vt:lpstr>Slide 45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1.3: Cell Membrane Transport</dc:title>
  <dc:creator> </dc:creator>
  <cp:lastModifiedBy> </cp:lastModifiedBy>
  <cp:revision>28</cp:revision>
  <dcterms:created xsi:type="dcterms:W3CDTF">2012-07-05T09:24:21Z</dcterms:created>
  <dcterms:modified xsi:type="dcterms:W3CDTF">2013-09-19T20:32:34Z</dcterms:modified>
</cp:coreProperties>
</file>