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1" r:id="rId3"/>
    <p:sldId id="272" r:id="rId4"/>
    <p:sldId id="273" r:id="rId5"/>
    <p:sldId id="274" r:id="rId6"/>
    <p:sldId id="275" r:id="rId7"/>
    <p:sldId id="277" r:id="rId8"/>
    <p:sldId id="276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6F81DE4-8CA8-479D-AD1E-5EC3D093076F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B984B1D-FB2E-4542-BC20-DFC69A2DF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0D36E5F-F18D-4F9A-9DAE-91CE0773E93C}" type="datetimeFigureOut">
              <a:rPr lang="en-CA" smtClean="0"/>
              <a:pPr/>
              <a:t>08/10/2013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6DA871-0AD5-463D-B770-859431BACF6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DA871-0AD5-463D-B770-859431BACF61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6BCBE8-30B0-4476-8762-9236B142003A}" type="datetimeFigureOut">
              <a:rPr lang="en-US" smtClean="0"/>
              <a:pPr/>
              <a:t>10/8/2013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gif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81400"/>
            <a:ext cx="8458200" cy="2737104"/>
          </a:xfrm>
        </p:spPr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chapter </a:t>
            </a:r>
            <a:r>
              <a:rPr lang="en-US" sz="4800" dirty="0" smtClean="0">
                <a:solidFill>
                  <a:schemeClr val="bg1"/>
                </a:solidFill>
              </a:rPr>
              <a:t>5: Enzymes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066800"/>
            <a:ext cx="7772400" cy="150876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ctivation Energ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0999" y="228599"/>
            <a:ext cx="3657601" cy="3424016"/>
          </a:xfrm>
        </p:spPr>
      </p:pic>
      <p:pic>
        <p:nvPicPr>
          <p:cNvPr id="5" name="Picture 4" descr="enzyme &amp; substrate concentration effect.jpg"/>
          <p:cNvPicPr>
            <a:picLocks noChangeAspect="1"/>
          </p:cNvPicPr>
          <p:nvPr/>
        </p:nvPicPr>
        <p:blipFill>
          <a:blip r:embed="rId4" cstate="print"/>
          <a:srcRect l="15000" r="32500" b="59217"/>
          <a:stretch>
            <a:fillRect/>
          </a:stretch>
        </p:blipFill>
        <p:spPr>
          <a:xfrm>
            <a:off x="533400" y="3810000"/>
            <a:ext cx="2362200" cy="2488747"/>
          </a:xfrm>
          <a:prstGeom prst="rect">
            <a:avLst/>
          </a:prstGeom>
        </p:spPr>
      </p:pic>
      <p:pic>
        <p:nvPicPr>
          <p:cNvPr id="6" name="Picture 5" descr="enzyme &amp; substrate concentration effect.jpg"/>
          <p:cNvPicPr>
            <a:picLocks noChangeAspect="1"/>
          </p:cNvPicPr>
          <p:nvPr/>
        </p:nvPicPr>
        <p:blipFill>
          <a:blip r:embed="rId4" cstate="print"/>
          <a:srcRect t="55530" b="5760"/>
          <a:stretch>
            <a:fillRect/>
          </a:stretch>
        </p:blipFill>
        <p:spPr>
          <a:xfrm>
            <a:off x="4191000" y="609600"/>
            <a:ext cx="4209143" cy="2209800"/>
          </a:xfrm>
          <a:prstGeom prst="rect">
            <a:avLst/>
          </a:prstGeom>
        </p:spPr>
      </p:pic>
      <p:pic>
        <p:nvPicPr>
          <p:cNvPr id="10" name="Picture 9" descr="competitive &amp; non-competitive inhibitors2.jpg"/>
          <p:cNvPicPr>
            <a:picLocks noChangeAspect="1"/>
          </p:cNvPicPr>
          <p:nvPr/>
        </p:nvPicPr>
        <p:blipFill>
          <a:blip r:embed="rId5" cstate="print"/>
          <a:srcRect l="54831" t="64697" r="8937" b="5241"/>
          <a:stretch>
            <a:fillRect/>
          </a:stretch>
        </p:blipFill>
        <p:spPr>
          <a:xfrm>
            <a:off x="5410200" y="3048000"/>
            <a:ext cx="2514600" cy="3429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400800" y="1066800"/>
            <a:ext cx="16002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124200" y="1600200"/>
            <a:ext cx="6858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971800" y="838200"/>
            <a:ext cx="6858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943600" y="2057400"/>
            <a:ext cx="2133600" cy="609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 affect.jpg"/>
          <p:cNvPicPr>
            <a:picLocks noChangeAspect="1"/>
          </p:cNvPicPr>
          <p:nvPr/>
        </p:nvPicPr>
        <p:blipFill>
          <a:blip r:embed="rId2" cstate="print"/>
          <a:srcRect l="6586" t="26589" r="2133" b="13272"/>
          <a:stretch>
            <a:fillRect/>
          </a:stretch>
        </p:blipFill>
        <p:spPr>
          <a:xfrm>
            <a:off x="1828800" y="609600"/>
            <a:ext cx="5299983" cy="1905000"/>
          </a:xfrm>
          <a:prstGeom prst="rect">
            <a:avLst/>
          </a:prstGeom>
        </p:spPr>
      </p:pic>
      <p:pic>
        <p:nvPicPr>
          <p:cNvPr id="5" name="Picture 4" descr="Enzym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200400"/>
            <a:ext cx="7924800" cy="309409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38400" y="3505200"/>
            <a:ext cx="10668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3810000"/>
            <a:ext cx="914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39000" y="3200400"/>
            <a:ext cx="7620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etitive &amp; non-competitive inhibitors2.jpg"/>
          <p:cNvPicPr>
            <a:picLocks noChangeAspect="1"/>
          </p:cNvPicPr>
          <p:nvPr/>
        </p:nvPicPr>
        <p:blipFill>
          <a:blip r:embed="rId2" cstate="print"/>
          <a:srcRect l="52415" t="33833" b="38242"/>
          <a:stretch>
            <a:fillRect/>
          </a:stretch>
        </p:blipFill>
        <p:spPr>
          <a:xfrm>
            <a:off x="685800" y="3352800"/>
            <a:ext cx="3200400" cy="3086680"/>
          </a:xfrm>
          <a:prstGeom prst="rect">
            <a:avLst/>
          </a:prstGeom>
        </p:spPr>
      </p:pic>
      <p:pic>
        <p:nvPicPr>
          <p:cNvPr id="5" name="Picture 4" descr="Mitochondr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3505200" cy="2634834"/>
          </a:xfrm>
          <a:prstGeom prst="rect">
            <a:avLst/>
          </a:prstGeom>
        </p:spPr>
      </p:pic>
      <p:pic>
        <p:nvPicPr>
          <p:cNvPr id="6" name="Picture 5" descr="temperature graph.gif"/>
          <p:cNvPicPr>
            <a:picLocks noChangeAspect="1"/>
          </p:cNvPicPr>
          <p:nvPr/>
        </p:nvPicPr>
        <p:blipFill>
          <a:blip r:embed="rId4" cstate="print"/>
          <a:srcRect b="7346"/>
          <a:stretch>
            <a:fillRect/>
          </a:stretch>
        </p:blipFill>
        <p:spPr>
          <a:xfrm>
            <a:off x="4114800" y="228600"/>
            <a:ext cx="4572000" cy="2979420"/>
          </a:xfrm>
          <a:prstGeom prst="rect">
            <a:avLst/>
          </a:prstGeom>
        </p:spPr>
      </p:pic>
      <p:pic>
        <p:nvPicPr>
          <p:cNvPr id="7" name="Picture 6" descr="thyroid gland.gif"/>
          <p:cNvPicPr>
            <a:picLocks noChangeAspect="1"/>
          </p:cNvPicPr>
          <p:nvPr/>
        </p:nvPicPr>
        <p:blipFill>
          <a:blip r:embed="rId5" cstate="print"/>
          <a:srcRect l="33713" t="37654" r="30456" b="16049"/>
          <a:stretch>
            <a:fillRect/>
          </a:stretch>
        </p:blipFill>
        <p:spPr>
          <a:xfrm>
            <a:off x="5562600" y="3352800"/>
            <a:ext cx="2362200" cy="32211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019800" y="2362200"/>
            <a:ext cx="914400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4191000"/>
            <a:ext cx="9144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etitive &amp; non-competitive inhibitor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501743" cy="59512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3276600"/>
            <a:ext cx="12954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rogress of reaction.jpg"/>
          <p:cNvPicPr>
            <a:picLocks noChangeAspect="1"/>
          </p:cNvPicPr>
          <p:nvPr/>
        </p:nvPicPr>
        <p:blipFill>
          <a:blip r:embed="rId2" cstate="print"/>
          <a:srcRect t="5769"/>
          <a:stretch>
            <a:fillRect/>
          </a:stretch>
        </p:blipFill>
        <p:spPr>
          <a:xfrm>
            <a:off x="90314" y="990600"/>
            <a:ext cx="9053686" cy="3733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114800"/>
            <a:ext cx="1752600" cy="16002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95800" y="4038600"/>
            <a:ext cx="1752600" cy="1676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07136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bg1"/>
                </a:solidFill>
                <a:latin typeface="+mn-lt"/>
              </a:rPr>
              <a:t>Structure &amp; Function of Enzymes</a:t>
            </a:r>
            <a:endParaRPr lang="en-CA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Content Placeholder 3" descr="Enzymes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" y="3810000"/>
            <a:ext cx="8763000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1" y="990600"/>
            <a:ext cx="8610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CA" sz="2200" dirty="0" smtClean="0">
                <a:solidFill>
                  <a:schemeClr val="bg1"/>
                </a:solidFill>
              </a:rPr>
              <a:t>Enzymes are made of proteins</a:t>
            </a:r>
          </a:p>
          <a:p>
            <a:pPr>
              <a:buFont typeface="Wingdings" pitchFamily="2" charset="2"/>
              <a:buChar char="Ø"/>
            </a:pPr>
            <a:r>
              <a:rPr lang="en-CA" sz="2200" dirty="0" smtClean="0">
                <a:solidFill>
                  <a:schemeClr val="bg1"/>
                </a:solidFill>
              </a:rPr>
              <a:t>It catalyzes reaction by speeding them up and lowering the energy it take to have a reaction proceed = lowers Energy of Activation</a:t>
            </a:r>
          </a:p>
          <a:p>
            <a:pPr>
              <a:buFont typeface="Wingdings" pitchFamily="2" charset="2"/>
              <a:buChar char="Ø"/>
            </a:pPr>
            <a:r>
              <a:rPr lang="en-CA" sz="2200" dirty="0" smtClean="0">
                <a:solidFill>
                  <a:schemeClr val="bg1"/>
                </a:solidFill>
              </a:rPr>
              <a:t>Enzymes can help build up molecules (condensation synthesis reactions) OR help breakdown molecules (hydrolysis/digestion)</a:t>
            </a:r>
          </a:p>
          <a:p>
            <a:pPr>
              <a:buFont typeface="Wingdings" pitchFamily="2" charset="2"/>
              <a:buChar char="Ø"/>
            </a:pPr>
            <a:r>
              <a:rPr lang="en-CA" sz="2200" dirty="0" smtClean="0">
                <a:solidFill>
                  <a:schemeClr val="bg1"/>
                </a:solidFill>
              </a:rPr>
              <a:t>Substrates are the reactants and enter the enzymes active site.</a:t>
            </a:r>
          </a:p>
          <a:p>
            <a:pPr>
              <a:buFont typeface="Wingdings" pitchFamily="2" charset="2"/>
              <a:buChar char="Ø"/>
            </a:pPr>
            <a:r>
              <a:rPr lang="en-CA" sz="2200" dirty="0" smtClean="0">
                <a:solidFill>
                  <a:schemeClr val="bg1"/>
                </a:solidFill>
              </a:rPr>
              <a:t>The enzyme-substrate complex (ES complex) allows a reaction to occur and produce the product(s)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algn="ctr"/>
            <a:r>
              <a:rPr lang="en-CA" dirty="0" smtClean="0">
                <a:solidFill>
                  <a:schemeClr val="bg1"/>
                </a:solidFill>
                <a:latin typeface="+mn-lt"/>
              </a:rPr>
              <a:t>Factors that affect enzyme activity</a:t>
            </a:r>
            <a:endParaRPr lang="en-CA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1524000"/>
          </a:xfrm>
        </p:spPr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bg1"/>
                </a:solidFill>
              </a:rPr>
              <a:t>Temperature</a:t>
            </a:r>
          </a:p>
          <a:p>
            <a:pPr lvl="1"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Optimal temperature for enzymes in human bodies is at 37.5 – 40</a:t>
            </a:r>
            <a:r>
              <a:rPr lang="en-CA" sz="2200" baseline="30000" dirty="0" smtClean="0">
                <a:solidFill>
                  <a:schemeClr val="bg1"/>
                </a:solidFill>
              </a:rPr>
              <a:t>0</a:t>
            </a:r>
            <a:r>
              <a:rPr lang="en-CA" sz="2200" dirty="0" smtClean="0">
                <a:solidFill>
                  <a:schemeClr val="bg1"/>
                </a:solidFill>
              </a:rPr>
              <a:t>C where the enzymes and substrates collide at a high speed resulting in the maximal ES complexes for the optimal reaction rate.</a:t>
            </a:r>
          </a:p>
        </p:txBody>
      </p:sp>
      <p:pic>
        <p:nvPicPr>
          <p:cNvPr id="5" name="Picture 4" descr="temperature grap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810000"/>
            <a:ext cx="4333648" cy="304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25146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Clr>
                <a:schemeClr val="accent2">
                  <a:lumMod val="75000"/>
                </a:schemeClr>
              </a:buClr>
              <a:buSzPct val="95000"/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Temperatures greater than 40</a:t>
            </a:r>
            <a:r>
              <a:rPr lang="en-CA" sz="2200" baseline="30000" dirty="0" smtClean="0">
                <a:solidFill>
                  <a:schemeClr val="bg1"/>
                </a:solidFill>
              </a:rPr>
              <a:t>0</a:t>
            </a:r>
            <a:r>
              <a:rPr lang="en-CA" sz="2200" dirty="0" smtClean="0">
                <a:solidFill>
                  <a:schemeClr val="bg1"/>
                </a:solidFill>
              </a:rPr>
              <a:t>C can increase kinetic energy and increase collisions between enzymes and substrates; however, the reaction rate lowers as the enzymes denature and no ES complex can form.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38600"/>
            <a:ext cx="4648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95000"/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Temperatures lower than 400C result in lower kinetic energy and cause molecules to move more slowly resulting in fewer collisions between enzymes and substrates; therefore a lowered number of ES complexes and a lower reaction rate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772400" y="3505200"/>
            <a:ext cx="304800" cy="9906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8200" y="5638800"/>
            <a:ext cx="1600200" cy="1524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H affec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7500"/>
          <a:stretch>
            <a:fillRect/>
          </a:stretch>
        </p:blipFill>
        <p:spPr>
          <a:xfrm>
            <a:off x="1905000" y="2514600"/>
            <a:ext cx="6072569" cy="30480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600200" y="2057400"/>
            <a:ext cx="1752600" cy="9144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CA" sz="3200" dirty="0" smtClean="0">
                <a:solidFill>
                  <a:schemeClr val="bg1"/>
                </a:solidFill>
              </a:rPr>
              <a:t>pH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Every enzyme works at an optimal </a:t>
            </a:r>
            <a:r>
              <a:rPr lang="en-CA" sz="2200" dirty="0" err="1" smtClean="0">
                <a:solidFill>
                  <a:schemeClr val="bg1"/>
                </a:solidFill>
              </a:rPr>
              <a:t>pH.</a:t>
            </a:r>
            <a:r>
              <a:rPr lang="en-CA" sz="2200" dirty="0" smtClean="0">
                <a:solidFill>
                  <a:schemeClr val="bg1"/>
                </a:solidFill>
              </a:rPr>
              <a:t>  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kumimoji="0" lang="en-C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CA" sz="2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optimal pH varies for different areas of the body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F</a:t>
            </a:r>
            <a:r>
              <a:rPr kumimoji="0" lang="en-CA" sz="2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example, a pH of 2 in the stomach is optimal for the gastric enzyme pepsin and a pH of 7 is optimal for salivary enzyme amylase in the mouth and a pH of 8 is optimal for </a:t>
            </a:r>
            <a:r>
              <a:rPr kumimoji="0" lang="en-CA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trypsin</a:t>
            </a:r>
            <a:r>
              <a:rPr kumimoji="0" lang="en-CA" sz="2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small intestine.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lang="en-CA" sz="2200" dirty="0" smtClean="0">
              <a:solidFill>
                <a:schemeClr val="bg1"/>
              </a:solidFill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kumimoji="0" lang="en-CA" sz="2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lang="en-CA" sz="2200" dirty="0" smtClean="0">
              <a:solidFill>
                <a:schemeClr val="bg1"/>
              </a:solidFill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kumimoji="0" lang="en-CA" sz="2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lang="en-CA" sz="2200" dirty="0" smtClean="0">
              <a:solidFill>
                <a:schemeClr val="bg1"/>
              </a:solidFill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kumimoji="0" lang="en-CA" sz="2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lang="en-CA" sz="2200" dirty="0" smtClean="0">
              <a:solidFill>
                <a:schemeClr val="bg1"/>
              </a:solidFill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endParaRPr kumimoji="0" lang="en-CA" sz="2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baseline="0" dirty="0" smtClean="0">
                <a:solidFill>
                  <a:schemeClr val="bg1"/>
                </a:solidFill>
              </a:rPr>
              <a:t>If pH decreases</a:t>
            </a:r>
            <a:r>
              <a:rPr lang="en-CA" sz="2200" dirty="0" smtClean="0">
                <a:solidFill>
                  <a:schemeClr val="bg1"/>
                </a:solidFill>
              </a:rPr>
              <a:t> or increases from optimal, the enzymes denature which results in fewer to no ES complexes forming and therefore a lowered reaction rate.</a:t>
            </a:r>
            <a:endParaRPr kumimoji="0" lang="en-CA" sz="2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876800" y="2438400"/>
            <a:ext cx="990600" cy="4572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429000" y="4038600"/>
            <a:ext cx="609600" cy="17526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981200" y="4038600"/>
            <a:ext cx="1143000" cy="17526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6019800" cy="68580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CA" sz="3200" noProof="0" dirty="0" smtClean="0">
                <a:solidFill>
                  <a:schemeClr val="bg1"/>
                </a:solidFill>
              </a:rPr>
              <a:t>Enzyme Concentration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As enzyme concentration increases, this increases collisions between enzymes and substrates resulting in increased ES complexes and an increased reaction rate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tabLst/>
              <a:defRPr/>
            </a:pPr>
            <a:endParaRPr lang="en-CA" sz="2200" dirty="0" smtClean="0">
              <a:solidFill>
                <a:schemeClr val="bg1"/>
              </a:solidFill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tabLst/>
              <a:defRPr/>
            </a:pPr>
            <a:endParaRPr lang="en-CA" sz="2200" dirty="0" smtClean="0">
              <a:solidFill>
                <a:schemeClr val="bg1"/>
              </a:solidFill>
            </a:endParaRP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CA" sz="3200" dirty="0" smtClean="0">
                <a:solidFill>
                  <a:schemeClr val="bg1"/>
                </a:solidFill>
              </a:rPr>
              <a:t>Substrate Concentration</a:t>
            </a:r>
            <a:endParaRPr lang="en-CA" sz="2200" dirty="0" smtClean="0">
              <a:solidFill>
                <a:schemeClr val="bg1"/>
              </a:solidFill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As substrate concentration increases, there is an increased number of ES complexes due to increased collisions; </a:t>
            </a:r>
            <a:r>
              <a:rPr lang="en-CA" sz="2200" dirty="0" err="1" smtClean="0">
                <a:solidFill>
                  <a:schemeClr val="bg1"/>
                </a:solidFill>
              </a:rPr>
              <a:t>hoever</a:t>
            </a:r>
            <a:r>
              <a:rPr lang="en-CA" sz="2200" dirty="0" smtClean="0">
                <a:solidFill>
                  <a:schemeClr val="bg1"/>
                </a:solidFill>
              </a:rPr>
              <a:t>, the </a:t>
            </a:r>
            <a:r>
              <a:rPr lang="en-CA" sz="2200" dirty="0" err="1" smtClean="0">
                <a:solidFill>
                  <a:schemeClr val="bg1"/>
                </a:solidFill>
              </a:rPr>
              <a:t>reactionrate</a:t>
            </a:r>
            <a:r>
              <a:rPr lang="en-CA" sz="2200" dirty="0" smtClean="0">
                <a:solidFill>
                  <a:schemeClr val="bg1"/>
                </a:solidFill>
              </a:rPr>
              <a:t> maximises at the point where all enzymes are saturated with substrate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An increase in substrate does not increase the reaction rate 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If more enzymes were added the reaction rate would again increase</a:t>
            </a:r>
          </a:p>
        </p:txBody>
      </p:sp>
      <p:pic>
        <p:nvPicPr>
          <p:cNvPr id="9" name="Content Placeholder 8" descr="enzyme &amp; substrate concentration effec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4286" r="32857" b="54286"/>
          <a:stretch>
            <a:fillRect/>
          </a:stretch>
        </p:blipFill>
        <p:spPr>
          <a:xfrm>
            <a:off x="6019800" y="304800"/>
            <a:ext cx="3124200" cy="2617573"/>
          </a:xfrm>
        </p:spPr>
      </p:pic>
      <p:pic>
        <p:nvPicPr>
          <p:cNvPr id="10" name="Picture 9" descr="substrate effec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3429000"/>
            <a:ext cx="3200400" cy="25857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ompetitive &amp; non-competitive inhibitors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15000" y="304800"/>
            <a:ext cx="3429000" cy="635635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343400" y="1676400"/>
            <a:ext cx="2667000" cy="12192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/>
          <p:cNvSpPr txBox="1">
            <a:spLocks/>
          </p:cNvSpPr>
          <p:nvPr/>
        </p:nvSpPr>
        <p:spPr>
          <a:xfrm>
            <a:off x="0" y="1371600"/>
            <a:ext cx="5791200" cy="5486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CA" sz="3200" noProof="0" dirty="0" smtClean="0">
                <a:solidFill>
                  <a:schemeClr val="bg1"/>
                </a:solidFill>
              </a:rPr>
              <a:t>Competitive Inhibitors</a:t>
            </a: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This inhibitor attaches to the active site and blocks the substrate from attaching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No ES complex forms therefore there is a lowered or zero reaction rate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tabLst/>
              <a:defRPr/>
            </a:pPr>
            <a:endParaRPr lang="en-CA" sz="2200" dirty="0" smtClean="0">
              <a:solidFill>
                <a:schemeClr val="bg1"/>
              </a:solidFill>
            </a:endParaRPr>
          </a:p>
          <a:p>
            <a:pPr marL="41148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en-CA" sz="3200" dirty="0" smtClean="0">
                <a:solidFill>
                  <a:schemeClr val="bg1"/>
                </a:solidFill>
              </a:rPr>
              <a:t>Non-competitive Inhibitors</a:t>
            </a:r>
            <a:endParaRPr lang="en-CA" sz="2200" dirty="0" smtClean="0">
              <a:solidFill>
                <a:schemeClr val="bg1"/>
              </a:solidFill>
            </a:endParaRP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This inhibitor attaches at the other site or </a:t>
            </a:r>
            <a:r>
              <a:rPr lang="en-CA" sz="2200" dirty="0" err="1" smtClean="0">
                <a:solidFill>
                  <a:schemeClr val="bg1"/>
                </a:solidFill>
              </a:rPr>
              <a:t>allosteric</a:t>
            </a:r>
            <a:r>
              <a:rPr lang="en-CA" sz="2200" dirty="0" smtClean="0">
                <a:solidFill>
                  <a:schemeClr val="bg1"/>
                </a:solidFill>
              </a:rPr>
              <a:t> site on the enzyme and causes the active site to change</a:t>
            </a:r>
          </a:p>
          <a:p>
            <a:pPr marL="740664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Wingdings" pitchFamily="2" charset="2"/>
              <a:buChar char=""/>
              <a:tabLst/>
              <a:defRPr/>
            </a:pPr>
            <a:r>
              <a:rPr lang="en-CA" sz="2200" dirty="0" smtClean="0">
                <a:solidFill>
                  <a:schemeClr val="bg1"/>
                </a:solidFill>
              </a:rPr>
              <a:t>The substrate cannot attach; therefore no ES complex forms and there is a lowered or zero reaction rate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05400" y="4038600"/>
            <a:ext cx="2514600" cy="914400"/>
          </a:xfrm>
          <a:prstGeom prst="straightConnector1">
            <a:avLst/>
          </a:prstGeom>
          <a:ln w="762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28600" y="228600"/>
            <a:ext cx="48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342900">
              <a:spcBef>
                <a:spcPts val="700"/>
              </a:spcBef>
              <a:buClr>
                <a:schemeClr val="accent4"/>
              </a:buClr>
              <a:buSzPct val="95000"/>
              <a:buFont typeface="Wingdings" pitchFamily="2" charset="2"/>
              <a:buChar char="q"/>
            </a:pPr>
            <a:r>
              <a:rPr lang="en-CA" sz="4800" dirty="0" smtClean="0">
                <a:solidFill>
                  <a:schemeClr val="bg1"/>
                </a:solidFill>
              </a:rPr>
              <a:t>Inhibitors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itochondr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4425" y="0"/>
            <a:ext cx="4219575" cy="3171825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-228600" y="990600"/>
            <a:ext cx="5257800" cy="5867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r>
              <a:rPr lang="en-CA" sz="3200" noProof="0" dirty="0" smtClean="0">
                <a:solidFill>
                  <a:schemeClr val="bg1"/>
                </a:solidFill>
              </a:rPr>
              <a:t>Cellular Respiration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This is a metabolic reaction that occurs in the mitochondria of all cells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Each step of the reaction requires specific enzymes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The reaction is :</a:t>
            </a: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CA" sz="2200" b="1" dirty="0" smtClean="0">
                <a:solidFill>
                  <a:schemeClr val="bg1"/>
                </a:solidFill>
              </a:rPr>
              <a:t>O2 + C6H12O6 </a:t>
            </a:r>
            <a:r>
              <a:rPr lang="en-CA" sz="2200" b="1" dirty="0" smtClean="0">
                <a:solidFill>
                  <a:schemeClr val="bg1"/>
                </a:solidFill>
                <a:sym typeface="Wingdings" pitchFamily="2" charset="2"/>
              </a:rPr>
              <a:t> CO2 + H2O + ATP</a:t>
            </a:r>
            <a:endParaRPr lang="en-CA" sz="2200" b="1" dirty="0" smtClean="0">
              <a:solidFill>
                <a:schemeClr val="bg1"/>
              </a:solidFill>
            </a:endParaRPr>
          </a:p>
          <a:p>
            <a:pPr marL="740664" lvl="1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This reaction is regulated by the hormone thyroxin which is produced in the thyroid gland (in your neck)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228600"/>
            <a:ext cx="40106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342900">
              <a:spcBef>
                <a:spcPts val="700"/>
              </a:spcBef>
              <a:buClr>
                <a:schemeClr val="accent4"/>
              </a:buClr>
              <a:buSzPct val="95000"/>
              <a:buFont typeface="Wingdings" pitchFamily="2" charset="2"/>
              <a:buChar char="q"/>
            </a:pPr>
            <a:r>
              <a:rPr lang="en-CA" sz="4800" dirty="0" smtClean="0">
                <a:solidFill>
                  <a:schemeClr val="bg1"/>
                </a:solidFill>
              </a:rPr>
              <a:t>Metabolism</a:t>
            </a:r>
          </a:p>
        </p:txBody>
      </p:sp>
      <p:pic>
        <p:nvPicPr>
          <p:cNvPr id="13" name="Content Placeholder 12" descr="thyroid gland 2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029200" y="3376580"/>
            <a:ext cx="3954780" cy="330616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4267200" cy="5562600"/>
          </a:xfrm>
          <a:ln w="38100">
            <a:noFill/>
          </a:ln>
        </p:spPr>
        <p:txBody>
          <a:bodyPr/>
          <a:lstStyle/>
          <a:p>
            <a:pPr lvl="1">
              <a:buFont typeface="Wingdings" pitchFamily="2" charset="2"/>
              <a:buChar char=""/>
            </a:pPr>
            <a:r>
              <a:rPr lang="en-CA" sz="2200" dirty="0" smtClean="0">
                <a:solidFill>
                  <a:schemeClr val="bg1"/>
                </a:solidFill>
              </a:rPr>
              <a:t>The hypothalamus controls the release of thyroxin from the thyroid gland by TSH</a:t>
            </a:r>
          </a:p>
          <a:p>
            <a:pPr lvl="1">
              <a:buFont typeface="Wingdings" pitchFamily="2" charset="2"/>
              <a:buChar char=""/>
            </a:pPr>
            <a:endParaRPr lang="en-CA" sz="2200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CA" sz="22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342900">
              <a:spcBef>
                <a:spcPts val="700"/>
              </a:spcBef>
              <a:buClr>
                <a:schemeClr val="accent4"/>
              </a:buClr>
              <a:buSzPct val="95000"/>
              <a:buFont typeface="Wingdings" pitchFamily="2" charset="2"/>
              <a:buChar char="q"/>
            </a:pPr>
            <a:r>
              <a:rPr lang="en-CA" sz="4800" dirty="0" smtClean="0">
                <a:solidFill>
                  <a:schemeClr val="bg1"/>
                </a:solidFill>
              </a:rPr>
              <a:t>Thyroxin Pathway</a:t>
            </a:r>
          </a:p>
        </p:txBody>
      </p:sp>
      <p:pic>
        <p:nvPicPr>
          <p:cNvPr id="5" name="Picture 4" descr="thyroid-syst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066800"/>
            <a:ext cx="4724400" cy="552008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3581400" y="2133600"/>
            <a:ext cx="2971800" cy="685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708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indent="-342900">
              <a:spcBef>
                <a:spcPts val="700"/>
              </a:spcBef>
              <a:buClr>
                <a:schemeClr val="accent4"/>
              </a:buClr>
              <a:buSzPct val="95000"/>
              <a:buFont typeface="Wingdings" pitchFamily="2" charset="2"/>
              <a:buChar char="q"/>
            </a:pPr>
            <a:r>
              <a:rPr lang="en-CA" sz="4800" dirty="0" smtClean="0">
                <a:solidFill>
                  <a:schemeClr val="bg1"/>
                </a:solidFill>
              </a:rPr>
              <a:t>Thyroid Conditions</a:t>
            </a:r>
          </a:p>
        </p:txBody>
      </p:sp>
      <p:pic>
        <p:nvPicPr>
          <p:cNvPr id="8" name="Picture 7" descr="hypothyroidism.jpg"/>
          <p:cNvPicPr>
            <a:picLocks noChangeAspect="1"/>
          </p:cNvPicPr>
          <p:nvPr/>
        </p:nvPicPr>
        <p:blipFill>
          <a:blip r:embed="rId3" cstate="print"/>
          <a:srcRect l="12674" r="16460"/>
          <a:stretch>
            <a:fillRect/>
          </a:stretch>
        </p:blipFill>
        <p:spPr>
          <a:xfrm>
            <a:off x="4724400" y="2344615"/>
            <a:ext cx="4419600" cy="451338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609600"/>
          </a:xfrm>
          <a:ln w="38100">
            <a:noFill/>
          </a:ln>
        </p:spPr>
        <p:txBody>
          <a:bodyPr numCol="1">
            <a:noAutofit/>
          </a:bodyPr>
          <a:lstStyle/>
          <a:p>
            <a:pPr marL="0" lvl="1" algn="ctr">
              <a:spcBef>
                <a:spcPts val="0"/>
              </a:spcBef>
              <a:buNone/>
            </a:pPr>
            <a:r>
              <a:rPr lang="en-CA" sz="2400" dirty="0" smtClean="0">
                <a:solidFill>
                  <a:schemeClr val="bg1"/>
                </a:solidFill>
                <a:latin typeface="Corbel" pitchFamily="34" charset="0"/>
              </a:rPr>
              <a:t>Hypothyroidism is a low thyroxin        Hyperthyroidism is a high thyroxin</a:t>
            </a:r>
          </a:p>
          <a:p>
            <a:pPr marL="0" lvl="1" algn="ctr">
              <a:spcBef>
                <a:spcPts val="0"/>
              </a:spcBef>
              <a:buNone/>
            </a:pPr>
            <a:endParaRPr lang="en-CA" sz="2400" dirty="0" smtClean="0">
              <a:solidFill>
                <a:schemeClr val="bg1"/>
              </a:solidFill>
              <a:latin typeface="Corbel" pitchFamily="34" charset="0"/>
            </a:endParaRPr>
          </a:p>
        </p:txBody>
      </p:sp>
      <p:pic>
        <p:nvPicPr>
          <p:cNvPr id="6" name="Picture 5" descr="hyperthyroidism.jpg"/>
          <p:cNvPicPr>
            <a:picLocks noChangeAspect="1"/>
          </p:cNvPicPr>
          <p:nvPr/>
        </p:nvPicPr>
        <p:blipFill>
          <a:blip r:embed="rId4" cstate="print"/>
          <a:srcRect l="7757" r="13125"/>
          <a:stretch>
            <a:fillRect/>
          </a:stretch>
        </p:blipFill>
        <p:spPr>
          <a:xfrm>
            <a:off x="-1" y="2362201"/>
            <a:ext cx="4756967" cy="4495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584</TotalTime>
  <Words>528</Words>
  <Application>Microsoft Office PowerPoint</Application>
  <PresentationFormat>On-screen Show (4:3)</PresentationFormat>
  <Paragraphs>62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chapter 5: Enzymes</vt:lpstr>
      <vt:lpstr>Structure &amp; Function of Enzymes</vt:lpstr>
      <vt:lpstr>Factors that affect enzyme activity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 &amp; 2.2: DNA &amp; Protein synthesis</dc:title>
  <dc:creator>Dhiman</dc:creator>
  <cp:lastModifiedBy> </cp:lastModifiedBy>
  <cp:revision>47</cp:revision>
  <dcterms:created xsi:type="dcterms:W3CDTF">2012-07-12T08:24:20Z</dcterms:created>
  <dcterms:modified xsi:type="dcterms:W3CDTF">2013-10-08T20:17:18Z</dcterms:modified>
</cp:coreProperties>
</file>