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72" r:id="rId4"/>
    <p:sldId id="273" r:id="rId5"/>
    <p:sldId id="274" r:id="rId6"/>
    <p:sldId id="282" r:id="rId7"/>
    <p:sldId id="275" r:id="rId8"/>
    <p:sldId id="283" r:id="rId9"/>
    <p:sldId id="276" r:id="rId10"/>
    <p:sldId id="284" r:id="rId11"/>
    <p:sldId id="287" r:id="rId12"/>
    <p:sldId id="277" r:id="rId13"/>
    <p:sldId id="278" r:id="rId14"/>
    <p:sldId id="279" r:id="rId15"/>
    <p:sldId id="280" r:id="rId16"/>
    <p:sldId id="288" r:id="rId17"/>
    <p:sldId id="28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41A65F-828C-4BDB-8923-47C97DA276C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5611CB-2184-4460-A639-7CC2D92FB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D36E5F-F18D-4F9A-9DAE-91CE0773E93C}" type="datetimeFigureOut">
              <a:rPr lang="en-CA" smtClean="0"/>
              <a:pPr/>
              <a:t>28/10/2013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6DA871-0AD5-463D-B770-859431BAC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10/28/2013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10/28/2013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10/28/2013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10/28/2013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10/28/2013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10/28/2013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10/28/2013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10/28/2013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10/28/2013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10/28/2013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10/28/2013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10/28/2013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image" Target="../media/image17.jpeg"/><Relationship Id="rId10" Type="http://schemas.openxmlformats.org/officeDocument/2006/relationships/image" Target="../media/image26.jpeg"/><Relationship Id="rId4" Type="http://schemas.openxmlformats.org/officeDocument/2006/relationships/image" Target="../media/image16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276600"/>
            <a:ext cx="8458200" cy="1822704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Chapter 9: </a:t>
            </a:r>
            <a:r>
              <a:rPr lang="en-US" sz="5400" dirty="0" smtClean="0">
                <a:solidFill>
                  <a:schemeClr val="bg1"/>
                </a:solidFill>
              </a:rPr>
              <a:t>digestion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5334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bg1"/>
                </a:solidFill>
                <a:latin typeface="+mn-lt"/>
              </a:rPr>
              <a:t>Digestive Reactions in Small Intestine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533400"/>
            <a:ext cx="8686800" cy="6096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14400" y="914400"/>
            <a:ext cx="55626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Starch + H2O                          Maltose  </a:t>
            </a:r>
            <a:endParaRPr lang="en-CA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971800" y="914400"/>
            <a:ext cx="2029723" cy="381000"/>
            <a:chOff x="3848100" y="914400"/>
            <a:chExt cx="2029723" cy="3810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48100" y="9144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rgbClr val="FFFF00"/>
                  </a:solidFill>
                </a:rPr>
                <a:t>Pancreatic amylase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14400" y="1676400"/>
            <a:ext cx="55626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Maltose + H2O                          Glucose  </a:t>
            </a:r>
            <a:endParaRPr lang="en-CA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048000" y="1752600"/>
            <a:ext cx="2029723" cy="381000"/>
            <a:chOff x="3886200" y="914400"/>
            <a:chExt cx="2029723" cy="3810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886200" y="9144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FFFF00"/>
                  </a:solidFill>
                </a:rPr>
                <a:t>maltase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14400" y="2514600"/>
            <a:ext cx="55626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Proteins + H2O                          Peptides  </a:t>
            </a:r>
            <a:endParaRPr lang="en-CA" sz="2800" dirty="0"/>
          </a:p>
        </p:txBody>
      </p:sp>
      <p:sp>
        <p:nvSpPr>
          <p:cNvPr id="24" name="Rectangle 23"/>
          <p:cNvSpPr/>
          <p:nvPr/>
        </p:nvSpPr>
        <p:spPr>
          <a:xfrm>
            <a:off x="914400" y="3352800"/>
            <a:ext cx="62484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Peptides + H2O                          Amino Acids </a:t>
            </a:r>
            <a:endParaRPr lang="en-CA" sz="28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4648200"/>
            <a:ext cx="73152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Lipids + H2O                          Fatty Acids &amp; Glycerol  </a:t>
            </a:r>
            <a:endParaRPr lang="en-CA" sz="2800" dirty="0"/>
          </a:p>
        </p:txBody>
      </p:sp>
      <p:sp>
        <p:nvSpPr>
          <p:cNvPr id="26" name="Rectangle 25"/>
          <p:cNvSpPr/>
          <p:nvPr/>
        </p:nvSpPr>
        <p:spPr>
          <a:xfrm>
            <a:off x="304800" y="4191000"/>
            <a:ext cx="5105400" cy="304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Lipids   </a:t>
            </a:r>
            <a:r>
              <a:rPr lang="en-CA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emulsified by bile</a:t>
            </a:r>
            <a:r>
              <a:rPr lang="en-CA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CA" sz="2800" dirty="0" smtClean="0"/>
              <a:t>Fat Droplets</a:t>
            </a:r>
            <a:endParaRPr lang="en-CA" sz="2800" dirty="0"/>
          </a:p>
        </p:txBody>
      </p:sp>
      <p:sp>
        <p:nvSpPr>
          <p:cNvPr id="27" name="Rectangle 26"/>
          <p:cNvSpPr/>
          <p:nvPr/>
        </p:nvSpPr>
        <p:spPr>
          <a:xfrm>
            <a:off x="685800" y="5410200"/>
            <a:ext cx="68580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Nucleic Acids + H2O                          Nucleotides</a:t>
            </a:r>
            <a:endParaRPr lang="en-CA" sz="2800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87630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Nucleotides+ H2O                       Phosphate + Sugar + N. Base</a:t>
            </a:r>
            <a:endParaRPr lang="en-CA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124200" y="2514600"/>
            <a:ext cx="2029723" cy="381000"/>
            <a:chOff x="3886200" y="914400"/>
            <a:chExt cx="2029723" cy="38100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886200" y="9144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err="1" smtClean="0">
                  <a:solidFill>
                    <a:srgbClr val="FFFF00"/>
                  </a:solidFill>
                </a:rPr>
                <a:t>trypsin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0400" y="3429000"/>
            <a:ext cx="2029723" cy="369332"/>
            <a:chOff x="3886200" y="990600"/>
            <a:chExt cx="2029723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886200" y="9906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FFFF00"/>
                  </a:solidFill>
                </a:rPr>
                <a:t>peptidase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62200" y="4648200"/>
            <a:ext cx="2029723" cy="457200"/>
            <a:chOff x="3886200" y="838200"/>
            <a:chExt cx="2029723" cy="45720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886200" y="8382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FFFF00"/>
                  </a:solidFill>
                </a:rPr>
                <a:t>Lipase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57600" y="5410200"/>
            <a:ext cx="2029723" cy="381000"/>
            <a:chOff x="3886200" y="838200"/>
            <a:chExt cx="2029723" cy="45720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886200" y="8382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FFFF00"/>
                  </a:solidFill>
                </a:rPr>
                <a:t>Nuclease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67000" y="6172200"/>
            <a:ext cx="1828800" cy="381000"/>
            <a:chOff x="3886200" y="914400"/>
            <a:chExt cx="2029723" cy="38100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886200" y="9144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err="1" smtClean="0">
                  <a:solidFill>
                    <a:srgbClr val="FFFF00"/>
                  </a:solidFill>
                </a:rPr>
                <a:t>Nucleosidase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7391400" y="1752600"/>
            <a:ext cx="1752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S.I. Enzyme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91400" y="838200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Pancreatic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Enzyme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15200" y="2590800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Pancreatic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Enzyme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96200" y="4648200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Pancreatic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Enzyme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43800" y="5334000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Pancreatic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Enzyme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91400" y="3581400"/>
            <a:ext cx="1752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S.I. Enzyme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43800" y="6553199"/>
            <a:ext cx="1752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S.I. Enzyme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91200" y="4191000"/>
            <a:ext cx="2286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Liver &amp; Gall Bladder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bg1"/>
                </a:solidFill>
                <a:latin typeface="+mn-lt"/>
              </a:rPr>
              <a:t>Digestive Reactions in Small Intestine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762000"/>
            <a:ext cx="8686800" cy="58674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14400" y="914400"/>
            <a:ext cx="55626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 smtClean="0"/>
              <a:t>                + H2O                            Maltose</a:t>
            </a:r>
            <a:endParaRPr lang="en-CA" sz="2800" dirty="0"/>
          </a:p>
        </p:txBody>
      </p:sp>
      <p:grpSp>
        <p:nvGrpSpPr>
          <p:cNvPr id="4" name="Group 17"/>
          <p:cNvGrpSpPr/>
          <p:nvPr/>
        </p:nvGrpSpPr>
        <p:grpSpPr>
          <a:xfrm>
            <a:off x="3048000" y="914400"/>
            <a:ext cx="2029723" cy="381000"/>
            <a:chOff x="3924300" y="914400"/>
            <a:chExt cx="2029723" cy="3810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24300" y="9144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rgbClr val="FFFF00"/>
                  </a:solidFill>
                </a:rPr>
                <a:t>Pancreatic amylase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14400" y="1676400"/>
            <a:ext cx="55626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 smtClean="0"/>
              <a:t>                 + H2O                            </a:t>
            </a:r>
            <a:endParaRPr lang="en-CA" sz="2800" dirty="0"/>
          </a:p>
        </p:txBody>
      </p:sp>
      <p:grpSp>
        <p:nvGrpSpPr>
          <p:cNvPr id="5" name="Group 18"/>
          <p:cNvGrpSpPr/>
          <p:nvPr/>
        </p:nvGrpSpPr>
        <p:grpSpPr>
          <a:xfrm>
            <a:off x="2895600" y="1752600"/>
            <a:ext cx="2133600" cy="381000"/>
            <a:chOff x="3733800" y="914400"/>
            <a:chExt cx="2133600" cy="3810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733800" y="9144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FFFF00"/>
                  </a:solidFill>
                </a:rPr>
                <a:t>maltase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14400" y="2514600"/>
            <a:ext cx="55626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Proteins + H2O                          Peptides  </a:t>
            </a:r>
            <a:endParaRPr lang="en-CA" sz="2800" dirty="0"/>
          </a:p>
        </p:txBody>
      </p:sp>
      <p:sp>
        <p:nvSpPr>
          <p:cNvPr id="24" name="Rectangle 23"/>
          <p:cNvSpPr/>
          <p:nvPr/>
        </p:nvSpPr>
        <p:spPr>
          <a:xfrm>
            <a:off x="914400" y="3352800"/>
            <a:ext cx="62484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 smtClean="0"/>
              <a:t>                    + H2O                          Amino Acids </a:t>
            </a:r>
            <a:endParaRPr lang="en-CA" sz="28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4648200"/>
            <a:ext cx="73152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 smtClean="0"/>
              <a:t>Lipids + H2O</a:t>
            </a:r>
            <a:endParaRPr lang="en-CA" sz="2800" dirty="0"/>
          </a:p>
        </p:txBody>
      </p:sp>
      <p:sp>
        <p:nvSpPr>
          <p:cNvPr id="27" name="Rectangle 26"/>
          <p:cNvSpPr/>
          <p:nvPr/>
        </p:nvSpPr>
        <p:spPr>
          <a:xfrm>
            <a:off x="685800" y="5410200"/>
            <a:ext cx="68580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Nucleic Acids + H2O                          Nucleotides</a:t>
            </a:r>
            <a:endParaRPr lang="en-CA" sz="2800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87630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 smtClean="0"/>
              <a:t>Nucleotides+ H2O                      </a:t>
            </a:r>
            <a:endParaRPr lang="en-CA" sz="2800" dirty="0"/>
          </a:p>
        </p:txBody>
      </p:sp>
      <p:grpSp>
        <p:nvGrpSpPr>
          <p:cNvPr id="7" name="Group 28"/>
          <p:cNvGrpSpPr/>
          <p:nvPr/>
        </p:nvGrpSpPr>
        <p:grpSpPr>
          <a:xfrm>
            <a:off x="3124200" y="2438400"/>
            <a:ext cx="2029723" cy="457200"/>
            <a:chOff x="3886200" y="838200"/>
            <a:chExt cx="2029723" cy="45720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886200" y="8382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3200400" y="3352800"/>
            <a:ext cx="2029723" cy="381000"/>
            <a:chOff x="3886200" y="914400"/>
            <a:chExt cx="2029723" cy="38100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886200" y="9144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FFFF00"/>
                  </a:solidFill>
                </a:rPr>
                <a:t>peptidase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34"/>
          <p:cNvGrpSpPr/>
          <p:nvPr/>
        </p:nvGrpSpPr>
        <p:grpSpPr>
          <a:xfrm>
            <a:off x="2362200" y="4724400"/>
            <a:ext cx="2029723" cy="381000"/>
            <a:chOff x="3886200" y="914400"/>
            <a:chExt cx="2029723" cy="38100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886200" y="9144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FFFF00"/>
                  </a:solidFill>
                </a:rPr>
                <a:t>Lipase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3657600" y="5334000"/>
            <a:ext cx="2029723" cy="457200"/>
            <a:chOff x="3886200" y="838200"/>
            <a:chExt cx="2029723" cy="45720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886200" y="8382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2667000" y="6172200"/>
            <a:ext cx="1828800" cy="381000"/>
            <a:chOff x="3886200" y="914400"/>
            <a:chExt cx="2029723" cy="38100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4038600" y="12954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886200" y="914400"/>
              <a:ext cx="2029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err="1" smtClean="0">
                  <a:solidFill>
                    <a:srgbClr val="FFFF00"/>
                  </a:solidFill>
                </a:rPr>
                <a:t>Nucleosidase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7391400" y="1752600"/>
            <a:ext cx="1752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S.I. Enzyme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91400" y="838200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Pancreatic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Enzyme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15200" y="2590800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Pancreatic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Enzyme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96200" y="4648200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Pancreatic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Enzyme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43800" y="5334000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Pancreatic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Enzyme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91400" y="3581400"/>
            <a:ext cx="1752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S.I. Enzyme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43800" y="6553199"/>
            <a:ext cx="1752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S.I. Enzyme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91200" y="4191000"/>
            <a:ext cx="2286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Liver &amp; Gall Bladder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" y="4191000"/>
            <a:ext cx="5105400" cy="304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Lipids                               Fat Droplets</a:t>
            </a:r>
            <a:endParaRPr lang="en-CA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8382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+mn-lt"/>
              </a:rPr>
              <a:t>Large Intestine = Colon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685800"/>
            <a:ext cx="3505200" cy="5943600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Site of water absorption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Houses </a:t>
            </a:r>
            <a:r>
              <a:rPr lang="en-CA" sz="2200" dirty="0" err="1" smtClean="0">
                <a:solidFill>
                  <a:schemeClr val="bg1"/>
                </a:solidFill>
              </a:rPr>
              <a:t>E.Coli</a:t>
            </a:r>
            <a:r>
              <a:rPr lang="en-CA" sz="2200" dirty="0" smtClean="0">
                <a:solidFill>
                  <a:schemeClr val="bg1"/>
                </a:solidFill>
              </a:rPr>
              <a:t> for continued digestion and production of vitamins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Feces solidifies as water is absorbed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Indigestible fibre and other molecules exit body after the defecation reflex in the rectum</a:t>
            </a:r>
            <a:endParaRPr lang="en-CA" sz="2200" dirty="0">
              <a:solidFill>
                <a:schemeClr val="bg1"/>
              </a:solidFill>
            </a:endParaRPr>
          </a:p>
        </p:txBody>
      </p:sp>
      <p:pic>
        <p:nvPicPr>
          <p:cNvPr id="5" name="Picture 7" descr="junction_small_inte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431"/>
          <a:stretch>
            <a:fillRect/>
          </a:stretch>
        </p:blipFill>
        <p:spPr>
          <a:xfrm>
            <a:off x="3810000" y="914400"/>
            <a:ext cx="5334000" cy="5880626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6205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+mn-lt"/>
              </a:rPr>
              <a:t>Defecation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7" descr="defecation_reflex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431"/>
          <a:stretch>
            <a:fillRect/>
          </a:stretch>
        </p:blipFill>
        <p:spPr>
          <a:xfrm>
            <a:off x="228600" y="914400"/>
            <a:ext cx="6477466" cy="5943600"/>
          </a:xfrm>
          <a:noFill/>
          <a:ln/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781800" y="4953000"/>
            <a:ext cx="2362200" cy="167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sphincters are involuntary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sphincters are voluntary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2057400" cy="48895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+mn-lt"/>
              </a:rPr>
              <a:t>Liver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533400"/>
            <a:ext cx="3200400" cy="3733800"/>
          </a:xfrm>
        </p:spPr>
        <p:txBody>
          <a:bodyPr>
            <a:normAutofit/>
          </a:bodyPr>
          <a:lstStyle/>
          <a:p>
            <a:pPr marL="397764" indent="-342900">
              <a:buClr>
                <a:schemeClr val="accent4"/>
              </a:buClr>
              <a:buFont typeface="+mj-lt"/>
              <a:buAutoNum type="arabicPeriod"/>
            </a:pPr>
            <a:r>
              <a:rPr lang="en-CA" dirty="0" smtClean="0">
                <a:solidFill>
                  <a:schemeClr val="bg1"/>
                </a:solidFill>
              </a:rPr>
              <a:t>Detoxifies blood</a:t>
            </a:r>
          </a:p>
          <a:p>
            <a:pPr marL="397764" indent="-342900">
              <a:buClr>
                <a:schemeClr val="accent4"/>
              </a:buClr>
              <a:buFont typeface="+mj-lt"/>
              <a:buAutoNum type="arabicPeriod"/>
            </a:pPr>
            <a:r>
              <a:rPr lang="en-CA" dirty="0" smtClean="0">
                <a:solidFill>
                  <a:schemeClr val="bg1"/>
                </a:solidFill>
              </a:rPr>
              <a:t>Regulates cholesterol</a:t>
            </a:r>
          </a:p>
          <a:p>
            <a:pPr marL="397764" indent="-342900">
              <a:buClr>
                <a:schemeClr val="accent4"/>
              </a:buClr>
              <a:buFont typeface="+mj-lt"/>
              <a:buAutoNum type="arabicPeriod"/>
            </a:pPr>
            <a:r>
              <a:rPr lang="en-CA" dirty="0" smtClean="0">
                <a:solidFill>
                  <a:schemeClr val="bg1"/>
                </a:solidFill>
              </a:rPr>
              <a:t>Stores glucose as glycogen</a:t>
            </a:r>
          </a:p>
          <a:p>
            <a:pPr marL="397764" indent="-342900">
              <a:buClr>
                <a:schemeClr val="accent4"/>
              </a:buClr>
              <a:buFont typeface="+mj-lt"/>
              <a:buAutoNum type="arabicPeriod"/>
            </a:pPr>
            <a:r>
              <a:rPr lang="en-CA" dirty="0" smtClean="0">
                <a:solidFill>
                  <a:schemeClr val="bg1"/>
                </a:solidFill>
              </a:rPr>
              <a:t>Stores vitamins and iron</a:t>
            </a:r>
          </a:p>
          <a:p>
            <a:pPr marL="397764" indent="-342900">
              <a:buClr>
                <a:schemeClr val="accent4"/>
              </a:buClr>
              <a:buFont typeface="+mj-lt"/>
              <a:buAutoNum type="arabicPeriod"/>
            </a:pPr>
            <a:r>
              <a:rPr lang="en-CA" dirty="0" smtClean="0">
                <a:solidFill>
                  <a:schemeClr val="bg1"/>
                </a:solidFill>
              </a:rPr>
              <a:t>Produces plasma proteins</a:t>
            </a:r>
          </a:p>
          <a:p>
            <a:pPr marL="397764" indent="-342900">
              <a:buClr>
                <a:schemeClr val="accent4"/>
              </a:buClr>
              <a:buFont typeface="+mj-lt"/>
              <a:buAutoNum type="arabicPeriod"/>
            </a:pPr>
            <a:r>
              <a:rPr lang="en-CA" dirty="0" smtClean="0">
                <a:solidFill>
                  <a:schemeClr val="bg1"/>
                </a:solidFill>
              </a:rPr>
              <a:t>Breaks down old red blood cells (hemoglobin)</a:t>
            </a:r>
          </a:p>
          <a:p>
            <a:pPr marL="397764" indent="-342900">
              <a:buClr>
                <a:schemeClr val="accent4"/>
              </a:buClr>
              <a:buFont typeface="+mj-lt"/>
              <a:buAutoNum type="arabicPeriod"/>
            </a:pPr>
            <a:r>
              <a:rPr lang="en-CA" dirty="0" smtClean="0">
                <a:solidFill>
                  <a:schemeClr val="bg1"/>
                </a:solidFill>
              </a:rPr>
              <a:t>Breaks down amino acids = produces urea</a:t>
            </a:r>
          </a:p>
          <a:p>
            <a:pPr marL="397764" indent="-342900">
              <a:buClr>
                <a:schemeClr val="accent4"/>
              </a:buClr>
              <a:buFont typeface="+mj-lt"/>
              <a:buAutoNum type="arabicPeriod"/>
            </a:pPr>
            <a:r>
              <a:rPr lang="en-CA" dirty="0" smtClean="0">
                <a:solidFill>
                  <a:schemeClr val="bg1"/>
                </a:solidFill>
              </a:rPr>
              <a:t>Produces bile from breakdown of hemoglobin</a:t>
            </a:r>
          </a:p>
        </p:txBody>
      </p:sp>
      <p:pic>
        <p:nvPicPr>
          <p:cNvPr id="5" name="Picture 6" descr="liver_gallbladder_p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431" b="3677"/>
          <a:stretch>
            <a:fillRect/>
          </a:stretch>
        </p:blipFill>
        <p:spPr bwMode="auto">
          <a:xfrm>
            <a:off x="3505200" y="0"/>
            <a:ext cx="5181600" cy="682028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4267200"/>
            <a:ext cx="2057400" cy="4889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Pancreas</a:t>
            </a:r>
            <a:endParaRPr kumimoji="0" lang="en-CA" sz="36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0" y="4724400"/>
            <a:ext cx="3200400" cy="2133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9776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Produces insulin and glucagon</a:t>
            </a:r>
            <a:r>
              <a:rPr kumimoji="0" lang="en-CA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regulate blood glucose</a:t>
            </a:r>
          </a:p>
          <a:p>
            <a:pPr marL="39776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ct val="95000"/>
              <a:buFont typeface="+mj-lt"/>
              <a:buAutoNum type="arabicPeriod"/>
              <a:tabLst/>
              <a:defRPr/>
            </a:pPr>
            <a:r>
              <a:rPr lang="en-CA" baseline="0" dirty="0" smtClean="0">
                <a:solidFill>
                  <a:schemeClr val="bg1"/>
                </a:solidFill>
              </a:rPr>
              <a:t>Produces</a:t>
            </a:r>
            <a:r>
              <a:rPr lang="en-CA" dirty="0" smtClean="0">
                <a:solidFill>
                  <a:schemeClr val="bg1"/>
                </a:solidFill>
              </a:rPr>
              <a:t> digestive enzymes and NaHCO3 to neutralize acid </a:t>
            </a:r>
            <a:r>
              <a:rPr lang="en-CA" dirty="0" err="1" smtClean="0">
                <a:solidFill>
                  <a:schemeClr val="bg1"/>
                </a:solidFill>
              </a:rPr>
              <a:t>chyme</a:t>
            </a: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0668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+mn-lt"/>
              </a:rPr>
              <a:t>Hepatic Portal Vein : </a:t>
            </a:r>
            <a:r>
              <a:rPr lang="en-CA" sz="2200" dirty="0" smtClean="0">
                <a:solidFill>
                  <a:schemeClr val="bg1"/>
                </a:solidFill>
                <a:latin typeface="+mn-lt"/>
              </a:rPr>
              <a:t>carries absorbed nutrients from digestive tract to liver for processing and joining general circulation to rest of body.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6" descr="hepatic_portal_syst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514" b="925"/>
          <a:stretch>
            <a:fillRect/>
          </a:stretch>
        </p:blipFill>
        <p:spPr bwMode="auto">
          <a:xfrm>
            <a:off x="1104900" y="990600"/>
            <a:ext cx="6934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8400"/>
                <a:gridCol w="2362200"/>
                <a:gridCol w="4343400"/>
              </a:tblGrid>
              <a:tr h="659423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Match Image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Structure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Function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59423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Contains </a:t>
                      </a:r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rugae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 to expand and hold food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59423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Detoxifies blood</a:t>
                      </a:r>
                    </a:p>
                  </a:txBody>
                  <a:tcPr/>
                </a:tc>
              </a:tr>
              <a:tr h="659423"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Brush border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to increase surface area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59423"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Closes opening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to larynx when swallowing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59423"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Site of water absorption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91308"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May function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in immunity but no real known function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59423"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Feces stored and site of defecation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59423"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Stores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bile produced by liver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91308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Secretes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a substance responsible for neutralizing acid </a:t>
                      </a:r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chyme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800px-Epiglott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667000"/>
            <a:ext cx="914400" cy="609219"/>
          </a:xfrm>
          <a:prstGeom prst="rect">
            <a:avLst/>
          </a:prstGeom>
        </p:spPr>
      </p:pic>
      <p:pic>
        <p:nvPicPr>
          <p:cNvPr id="7" name="Picture 6" descr="C0020588-_Stomach,_drawing_-S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609600"/>
            <a:ext cx="727286" cy="848500"/>
          </a:xfrm>
          <a:prstGeom prst="rect">
            <a:avLst/>
          </a:prstGeom>
        </p:spPr>
      </p:pic>
      <p:pic>
        <p:nvPicPr>
          <p:cNvPr id="8" name="Picture 7" descr="C0020593-_Colon,_drawing_-SP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886200"/>
            <a:ext cx="914400" cy="914400"/>
          </a:xfrm>
          <a:prstGeom prst="rect">
            <a:avLst/>
          </a:prstGeom>
        </p:spPr>
      </p:pic>
      <p:pic>
        <p:nvPicPr>
          <p:cNvPr id="9" name="Picture 8" descr="C0063918-Liver,_drawing-SP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5334000"/>
            <a:ext cx="914400" cy="717718"/>
          </a:xfrm>
          <a:prstGeom prst="rect">
            <a:avLst/>
          </a:prstGeom>
        </p:spPr>
      </p:pic>
      <p:pic>
        <p:nvPicPr>
          <p:cNvPr id="12" name="Picture 11" descr="C0097421-Intestinal_villi_anatomy,_artwork-SP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905000"/>
            <a:ext cx="714095" cy="685800"/>
          </a:xfrm>
          <a:prstGeom prst="rect">
            <a:avLst/>
          </a:prstGeom>
        </p:spPr>
      </p:pic>
      <p:pic>
        <p:nvPicPr>
          <p:cNvPr id="13" name="Picture 12" descr="C0130749-Liver,_gallbladder_and_pancreas,_artwork-SPL.jpg"/>
          <p:cNvPicPr>
            <a:picLocks noChangeAspect="1"/>
          </p:cNvPicPr>
          <p:nvPr/>
        </p:nvPicPr>
        <p:blipFill>
          <a:blip r:embed="rId8" cstate="print"/>
          <a:srcRect t="47500" b="22500"/>
          <a:stretch>
            <a:fillRect/>
          </a:stretch>
        </p:blipFill>
        <p:spPr>
          <a:xfrm>
            <a:off x="228600" y="6096000"/>
            <a:ext cx="1930400" cy="579120"/>
          </a:xfrm>
          <a:prstGeom prst="rect">
            <a:avLst/>
          </a:prstGeom>
        </p:spPr>
      </p:pic>
      <p:pic>
        <p:nvPicPr>
          <p:cNvPr id="14" name="Picture 13" descr="C0130765-Digestive_system,_artwork-SPL.jpg"/>
          <p:cNvPicPr>
            <a:picLocks noChangeAspect="1"/>
          </p:cNvPicPr>
          <p:nvPr/>
        </p:nvPicPr>
        <p:blipFill>
          <a:blip r:embed="rId9" cstate="print"/>
          <a:srcRect t="21429" b="28571"/>
          <a:stretch>
            <a:fillRect/>
          </a:stretch>
        </p:blipFill>
        <p:spPr>
          <a:xfrm>
            <a:off x="990600" y="1447800"/>
            <a:ext cx="1066800" cy="533400"/>
          </a:xfrm>
          <a:prstGeom prst="rect">
            <a:avLst/>
          </a:prstGeom>
        </p:spPr>
      </p:pic>
      <p:pic>
        <p:nvPicPr>
          <p:cNvPr id="15" name="Picture 14" descr="C0131351-Digestive_system,_artwork-SPL.jpg"/>
          <p:cNvPicPr>
            <a:picLocks noChangeAspect="1"/>
          </p:cNvPicPr>
          <p:nvPr/>
        </p:nvPicPr>
        <p:blipFill>
          <a:blip r:embed="rId10" cstate="print"/>
          <a:srcRect l="39850" t="60641" r="37626" b="4707"/>
          <a:stretch>
            <a:fillRect/>
          </a:stretch>
        </p:blipFill>
        <p:spPr>
          <a:xfrm>
            <a:off x="152400" y="4648200"/>
            <a:ext cx="594360" cy="914400"/>
          </a:xfrm>
          <a:prstGeom prst="rect">
            <a:avLst/>
          </a:prstGeom>
        </p:spPr>
      </p:pic>
      <p:pic>
        <p:nvPicPr>
          <p:cNvPr id="16" name="Picture 15" descr="C0131365-Stomach_and_intestines,_artwork-SP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" y="533400"/>
            <a:ext cx="859920" cy="859920"/>
          </a:xfrm>
          <a:prstGeom prst="rect">
            <a:avLst/>
          </a:prstGeom>
        </p:spPr>
      </p:pic>
      <p:pic>
        <p:nvPicPr>
          <p:cNvPr id="23" name="Picture 22" descr="F0047891-Healthy_large_intestines,_artwork-SP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600" y="3276600"/>
            <a:ext cx="640428" cy="8549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8400"/>
                <a:gridCol w="2362200"/>
                <a:gridCol w="4343400"/>
              </a:tblGrid>
              <a:tr h="623455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Match Image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Structure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Function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48145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Secretes hormones that regulate blood sugar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3455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Produces urea and regulates cholesterol</a:t>
                      </a:r>
                    </a:p>
                  </a:txBody>
                  <a:tcPr/>
                </a:tc>
              </a:tr>
              <a:tr h="748145"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Site of complete digestion o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f food and absorption of molecules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3455"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pH = 2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3455"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Mucus protects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lining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48145"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Blood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high in nutrients carried to liver through this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48145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Where small intestine and large intestine join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3455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Contains the lacteal for fat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absorption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48145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When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swallowing, it moves up to guide food into </a:t>
                      </a:r>
                      <a:r>
                        <a:rPr lang="en-CA" b="1" baseline="0" dirty="0" err="1" smtClean="0">
                          <a:solidFill>
                            <a:schemeClr val="bg1"/>
                          </a:solidFill>
                        </a:rPr>
                        <a:t>esphagus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3" descr="C0076785-Human_olfactory_region,_artwork-SPL.jpg"/>
          <p:cNvPicPr>
            <a:picLocks noChangeAspect="1"/>
          </p:cNvPicPr>
          <p:nvPr/>
        </p:nvPicPr>
        <p:blipFill>
          <a:blip r:embed="rId3" cstate="print"/>
          <a:srcRect l="9890" t="25551" r="18681" b="18433"/>
          <a:stretch>
            <a:fillRect/>
          </a:stretch>
        </p:blipFill>
        <p:spPr>
          <a:xfrm>
            <a:off x="228600" y="6056141"/>
            <a:ext cx="914400" cy="801859"/>
          </a:xfrm>
          <a:prstGeom prst="rect">
            <a:avLst/>
          </a:prstGeom>
        </p:spPr>
      </p:pic>
      <p:pic>
        <p:nvPicPr>
          <p:cNvPr id="8" name="Picture 7" descr="C0020593-_Colon,_drawing_-S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648200"/>
            <a:ext cx="922300" cy="922300"/>
          </a:xfrm>
          <a:prstGeom prst="rect">
            <a:avLst/>
          </a:prstGeom>
        </p:spPr>
      </p:pic>
      <p:pic>
        <p:nvPicPr>
          <p:cNvPr id="9" name="Picture 8" descr="C0063918-Liver,_drawing-SP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295400"/>
            <a:ext cx="990600" cy="777528"/>
          </a:xfrm>
          <a:prstGeom prst="rect">
            <a:avLst/>
          </a:prstGeom>
        </p:spPr>
      </p:pic>
      <p:pic>
        <p:nvPicPr>
          <p:cNvPr id="11" name="Picture 10" descr="C0089431-Digestive_system,_artwork-SPL HVP.jpg"/>
          <p:cNvPicPr>
            <a:picLocks noChangeAspect="1"/>
          </p:cNvPicPr>
          <p:nvPr/>
        </p:nvPicPr>
        <p:blipFill>
          <a:blip r:embed="rId6" cstate="print"/>
          <a:srcRect l="27158" t="17802" r="30389" b="28563"/>
          <a:stretch>
            <a:fillRect/>
          </a:stretch>
        </p:blipFill>
        <p:spPr>
          <a:xfrm>
            <a:off x="1447800" y="3962400"/>
            <a:ext cx="935182" cy="838200"/>
          </a:xfrm>
          <a:prstGeom prst="rect">
            <a:avLst/>
          </a:prstGeom>
        </p:spPr>
      </p:pic>
      <p:pic>
        <p:nvPicPr>
          <p:cNvPr id="12" name="Picture 11" descr="C0097421-Intestinal_villi_anatomy,_artwork-SP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5334000"/>
            <a:ext cx="951414" cy="913716"/>
          </a:xfrm>
          <a:prstGeom prst="rect">
            <a:avLst/>
          </a:prstGeom>
        </p:spPr>
      </p:pic>
      <p:pic>
        <p:nvPicPr>
          <p:cNvPr id="13" name="Picture 12" descr="C0130749-Liver,_gallbladder_and_pancreas,_artwork-SPL.jpg"/>
          <p:cNvPicPr>
            <a:picLocks noChangeAspect="1"/>
          </p:cNvPicPr>
          <p:nvPr/>
        </p:nvPicPr>
        <p:blipFill>
          <a:blip r:embed="rId8" cstate="print"/>
          <a:srcRect t="47500" b="22500"/>
          <a:stretch>
            <a:fillRect/>
          </a:stretch>
        </p:blipFill>
        <p:spPr>
          <a:xfrm>
            <a:off x="304800" y="762000"/>
            <a:ext cx="1676400" cy="502920"/>
          </a:xfrm>
          <a:prstGeom prst="rect">
            <a:avLst/>
          </a:prstGeom>
        </p:spPr>
      </p:pic>
      <p:pic>
        <p:nvPicPr>
          <p:cNvPr id="16" name="Picture 15" descr="C0131365-Stomach_and_intestines,_artwork-SP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3352800"/>
            <a:ext cx="859920" cy="859920"/>
          </a:xfrm>
          <a:prstGeom prst="rect">
            <a:avLst/>
          </a:prstGeom>
        </p:spPr>
      </p:pic>
      <p:pic>
        <p:nvPicPr>
          <p:cNvPr id="20" name="Picture 19" descr="F0042858-Healthy_stomach,_artwork-SP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00200" y="2590800"/>
            <a:ext cx="850320" cy="850320"/>
          </a:xfrm>
          <a:prstGeom prst="rect">
            <a:avLst/>
          </a:prstGeom>
        </p:spPr>
      </p:pic>
      <p:pic>
        <p:nvPicPr>
          <p:cNvPr id="21" name="Picture 20" descr="F0042862-Healthy_intestines,_artwork-SP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981200"/>
            <a:ext cx="847920" cy="847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1180"/>
            <a:ext cx="1600200" cy="65556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chemeClr val="bg1"/>
                </a:solidFill>
              </a:rPr>
              <a:t>ABSORPTION AMYLASE </a:t>
            </a:r>
          </a:p>
          <a:p>
            <a:r>
              <a:rPr lang="en-CA" sz="1400" b="1" dirty="0" smtClean="0">
                <a:solidFill>
                  <a:schemeClr val="bg1"/>
                </a:solidFill>
              </a:rPr>
              <a:t>BILE </a:t>
            </a:r>
          </a:p>
          <a:p>
            <a:r>
              <a:rPr lang="en-CA" sz="1400" b="1" dirty="0" smtClean="0">
                <a:solidFill>
                  <a:schemeClr val="bg1"/>
                </a:solidFill>
              </a:rPr>
              <a:t>COLON DEFECATION DIGESTION DUODENUM EPIGLOTTIS ESOPHAGUS FECES </a:t>
            </a:r>
          </a:p>
          <a:p>
            <a:r>
              <a:rPr lang="en-CA" sz="1400" b="1" dirty="0" smtClean="0">
                <a:solidFill>
                  <a:schemeClr val="bg1"/>
                </a:solidFill>
              </a:rPr>
              <a:t>GLANDS </a:t>
            </a:r>
          </a:p>
          <a:p>
            <a:r>
              <a:rPr lang="en-CA" sz="1400" b="1" dirty="0" smtClean="0">
                <a:solidFill>
                  <a:schemeClr val="bg1"/>
                </a:solidFill>
              </a:rPr>
              <a:t>HCL </a:t>
            </a:r>
          </a:p>
          <a:p>
            <a:r>
              <a:rPr lang="en-CA" sz="1400" b="1" dirty="0" smtClean="0">
                <a:solidFill>
                  <a:schemeClr val="bg1"/>
                </a:solidFill>
              </a:rPr>
              <a:t>HYDROLYSIS LIPASE </a:t>
            </a:r>
          </a:p>
          <a:p>
            <a:r>
              <a:rPr lang="en-CA" sz="1400" b="1" dirty="0" smtClean="0">
                <a:solidFill>
                  <a:schemeClr val="bg1"/>
                </a:solidFill>
              </a:rPr>
              <a:t>LIVER </a:t>
            </a:r>
          </a:p>
          <a:p>
            <a:r>
              <a:rPr lang="en-CA" sz="1400" b="1" dirty="0" smtClean="0">
                <a:solidFill>
                  <a:schemeClr val="bg1"/>
                </a:solidFill>
              </a:rPr>
              <a:t>MALTASE </a:t>
            </a:r>
          </a:p>
          <a:p>
            <a:r>
              <a:rPr lang="en-CA" sz="1400" b="1" dirty="0" smtClean="0">
                <a:solidFill>
                  <a:schemeClr val="bg1"/>
                </a:solidFill>
              </a:rPr>
              <a:t>MOUTH NEUTRALIZE NUCLEASE NUCLEOSIDASE PANCREAS PEPSIN PEPTIDASE PERISTALSIS PHARYNX RECTUM </a:t>
            </a:r>
          </a:p>
          <a:p>
            <a:r>
              <a:rPr lang="en-CA" sz="1400" b="1" dirty="0" smtClean="0">
                <a:solidFill>
                  <a:schemeClr val="bg1"/>
                </a:solidFill>
              </a:rPr>
              <a:t>SALIVA SPHINCTER STOMACH TRYPSIN </a:t>
            </a:r>
            <a:endParaRPr lang="en-CA" sz="1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167" t="20833" r="61667" b="26389"/>
          <a:stretch>
            <a:fillRect/>
          </a:stretch>
        </p:blipFill>
        <p:spPr bwMode="auto">
          <a:xfrm>
            <a:off x="1905000" y="152400"/>
            <a:ext cx="707055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733800" cy="1162050"/>
          </a:xfrm>
        </p:spPr>
        <p:txBody>
          <a:bodyPr/>
          <a:lstStyle/>
          <a:p>
            <a:r>
              <a:rPr lang="en-CA" sz="3200" dirty="0" smtClean="0">
                <a:solidFill>
                  <a:schemeClr val="bg1"/>
                </a:solidFill>
                <a:latin typeface="+mn-lt"/>
              </a:rPr>
              <a:t>Digestive Structures and Functions</a:t>
            </a:r>
            <a:endParaRPr lang="en-CA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52400" y="1143000"/>
            <a:ext cx="3276600" cy="57150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Digestion is the chemical breakdown of food by enzymes. 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Physical digestion is mixing, churning and emulsifying of food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Digestion involves hydrolytic enzymes which work at specific pH’s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Any molecules not digested and not absorbed are considered waste and are excreted via the rectum.</a:t>
            </a:r>
            <a:endParaRPr lang="en-CA" sz="2200" dirty="0">
              <a:solidFill>
                <a:schemeClr val="bg1"/>
              </a:solidFill>
            </a:endParaRPr>
          </a:p>
        </p:txBody>
      </p:sp>
      <p:pic>
        <p:nvPicPr>
          <p:cNvPr id="5" name="Picture 8" descr="human_digestive_tra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525"/>
          <a:stretch>
            <a:fillRect/>
          </a:stretch>
        </p:blipFill>
        <p:spPr>
          <a:xfrm>
            <a:off x="3505200" y="0"/>
            <a:ext cx="5334000" cy="68580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56515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+mn-lt"/>
              </a:rPr>
              <a:t>Mouth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457200"/>
            <a:ext cx="4343400" cy="64008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Teeth for tearing, chewing &amp; grinding the food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v"/>
            </a:pPr>
            <a:r>
              <a:rPr lang="en-CA" sz="1600" dirty="0" smtClean="0">
                <a:solidFill>
                  <a:schemeClr val="bg1"/>
                </a:solidFill>
              </a:rPr>
              <a:t>Incisors for biting &amp; tearing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v"/>
            </a:pPr>
            <a:r>
              <a:rPr lang="en-CA" sz="1600" dirty="0" smtClean="0">
                <a:solidFill>
                  <a:schemeClr val="bg1"/>
                </a:solidFill>
              </a:rPr>
              <a:t>Canines for tearing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v"/>
            </a:pPr>
            <a:r>
              <a:rPr lang="en-CA" sz="1600" dirty="0" smtClean="0">
                <a:solidFill>
                  <a:schemeClr val="bg1"/>
                </a:solidFill>
              </a:rPr>
              <a:t>Premolars and molars for grinding &amp; chewing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Hard palate at front roof of mouth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Soft palate at back roof of mouth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v"/>
            </a:pPr>
            <a:r>
              <a:rPr lang="en-CA" sz="1600" dirty="0" smtClean="0">
                <a:solidFill>
                  <a:schemeClr val="bg1"/>
                </a:solidFill>
              </a:rPr>
              <a:t>When swallowing the tongue pushes up the soft palate to close off the nasal cavity so food goes down towards esophagus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Uvula may be involved in creating a good seal for nasal cavity during swallowing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Tonsils involved in immunity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05000"/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Tongue for mixing food with saliva</a:t>
            </a:r>
            <a:endParaRPr lang="en-CA" sz="2200" dirty="0">
              <a:solidFill>
                <a:schemeClr val="bg1"/>
              </a:solidFill>
            </a:endParaRPr>
          </a:p>
        </p:txBody>
      </p:sp>
      <p:pic>
        <p:nvPicPr>
          <p:cNvPr id="5" name="Picture 8" descr="adult_mouth_teeth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3182" r="53336"/>
          <a:stretch>
            <a:fillRect/>
          </a:stretch>
        </p:blipFill>
        <p:spPr>
          <a:xfrm>
            <a:off x="4593824" y="800100"/>
            <a:ext cx="4397776" cy="52578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wallowing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431"/>
          <a:stretch>
            <a:fillRect/>
          </a:stretch>
        </p:blipFill>
        <p:spPr>
          <a:xfrm>
            <a:off x="5306253" y="2895600"/>
            <a:ext cx="3837747" cy="3962400"/>
          </a:xfrm>
          <a:noFill/>
          <a:ln/>
        </p:spPr>
      </p:pic>
      <p:sp>
        <p:nvSpPr>
          <p:cNvPr id="12" name="Rectangle 11"/>
          <p:cNvSpPr/>
          <p:nvPr/>
        </p:nvSpPr>
        <p:spPr>
          <a:xfrm>
            <a:off x="152400" y="2133600"/>
            <a:ext cx="5562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2514600"/>
            <a:ext cx="14478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2133600"/>
            <a:ext cx="1425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bg1"/>
                </a:solidFill>
              </a:rPr>
              <a:t>Salivary amylase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56515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+mn-lt"/>
              </a:rPr>
              <a:t>Salivary Glands &amp; Swallowing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609600"/>
            <a:ext cx="5943600" cy="2286000"/>
          </a:xfrm>
        </p:spPr>
        <p:txBody>
          <a:bodyPr>
            <a:normAutofit/>
          </a:bodyPr>
          <a:lstStyle/>
          <a:p>
            <a:pPr marL="512064" indent="-457200"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Salivary glands secrete water, mucus, and </a:t>
            </a:r>
            <a:r>
              <a:rPr lang="en-CA" sz="2200" b="1" dirty="0" smtClean="0">
                <a:solidFill>
                  <a:schemeClr val="bg1"/>
                </a:solidFill>
              </a:rPr>
              <a:t>salivary amylase</a:t>
            </a:r>
          </a:p>
          <a:p>
            <a:pPr marL="1197864" lvl="1" indent="-457200">
              <a:buFont typeface="Wingdings" pitchFamily="2" charset="2"/>
              <a:buChar char="Ø"/>
            </a:pPr>
            <a:r>
              <a:rPr lang="en-CA" sz="1600" b="1" dirty="0" smtClean="0">
                <a:solidFill>
                  <a:schemeClr val="bg1"/>
                </a:solidFill>
              </a:rPr>
              <a:t>Salivary amylase digests starch to maltose by hydrolysis</a:t>
            </a:r>
          </a:p>
          <a:p>
            <a:pPr marL="1197864" lvl="1" indent="-457200">
              <a:buFont typeface="Wingdings" pitchFamily="2" charset="2"/>
              <a:buChar char="Ø"/>
            </a:pPr>
            <a:endParaRPr lang="en-CA" sz="1600" b="1" dirty="0" smtClean="0">
              <a:solidFill>
                <a:schemeClr val="bg1"/>
              </a:solidFill>
            </a:endParaRPr>
          </a:p>
          <a:p>
            <a:pPr marL="0" lvl="1" indent="-457200"/>
            <a:r>
              <a:rPr lang="en-CA" sz="3200" b="1" dirty="0" smtClean="0">
                <a:solidFill>
                  <a:schemeClr val="bg1"/>
                </a:solidFill>
              </a:rPr>
              <a:t>Starch + H2O                   </a:t>
            </a:r>
            <a:r>
              <a:rPr lang="en-CA" sz="3200" b="1" dirty="0" smtClean="0">
                <a:solidFill>
                  <a:schemeClr val="bg1"/>
                </a:solidFill>
                <a:sym typeface="Wingdings" pitchFamily="2" charset="2"/>
              </a:rPr>
              <a:t>maltose</a:t>
            </a:r>
          </a:p>
        </p:txBody>
      </p:sp>
      <p:pic>
        <p:nvPicPr>
          <p:cNvPr id="6" name="Picture 8" descr="human_digestive_tra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30000" t="2525" r="15714" b="67149"/>
          <a:stretch>
            <a:fillRect/>
          </a:stretch>
        </p:blipFill>
        <p:spPr>
          <a:xfrm>
            <a:off x="5791200" y="1"/>
            <a:ext cx="3352800" cy="2470485"/>
          </a:xfr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152400" y="31242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7864" lvl="1" indent="-457200">
              <a:buFont typeface="Wingdings" pitchFamily="2" charset="2"/>
              <a:buChar char="Ø"/>
            </a:pPr>
            <a:endParaRPr lang="en-CA" sz="1600" b="1" dirty="0" smtClean="0">
              <a:solidFill>
                <a:schemeClr val="bg1"/>
              </a:solidFill>
            </a:endParaRPr>
          </a:p>
          <a:p>
            <a:pPr marL="512064" indent="-457200"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Swallowing involves the soft palate moving up to block </a:t>
            </a:r>
            <a:r>
              <a:rPr lang="en-CA" sz="2200" dirty="0" err="1" smtClean="0">
                <a:solidFill>
                  <a:schemeClr val="bg1"/>
                </a:solidFill>
              </a:rPr>
              <a:t>nasopharynx</a:t>
            </a:r>
            <a:r>
              <a:rPr lang="en-CA" sz="2200" dirty="0" smtClean="0">
                <a:solidFill>
                  <a:schemeClr val="bg1"/>
                </a:solidFill>
              </a:rPr>
              <a:t> (to nasal cavity) &amp; the epiglottis moving down to block the opening to the lungs (the glottis)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800px-Epiglottis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3341" y="381000"/>
            <a:ext cx="8920975" cy="5943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55626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+mn-lt"/>
              </a:rPr>
              <a:t>Stomach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685800"/>
            <a:ext cx="5105400" cy="61722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Smooth muscle causes peristalsis down the esophagus and it continues in the stomach</a:t>
            </a:r>
            <a:r>
              <a:rPr lang="en-CA" sz="2200" dirty="0">
                <a:solidFill>
                  <a:schemeClr val="bg1"/>
                </a:solidFill>
              </a:rPr>
              <a:t> </a:t>
            </a:r>
            <a:r>
              <a:rPr lang="en-CA" sz="2200" dirty="0" smtClean="0">
                <a:solidFill>
                  <a:schemeClr val="bg1"/>
                </a:solidFill>
              </a:rPr>
              <a:t>to churn food with acid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Food enters the stomach via the cardiac sphincter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Gastric juices are secreted from gastric glands when the GASTRIN hormone stimulates them.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Mucus secreted protects the lining of the stomach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Gastric glands secrete </a:t>
            </a:r>
            <a:r>
              <a:rPr lang="en-CA" sz="2200" dirty="0" err="1" smtClean="0">
                <a:solidFill>
                  <a:schemeClr val="bg1"/>
                </a:solidFill>
              </a:rPr>
              <a:t>HCl</a:t>
            </a:r>
            <a:r>
              <a:rPr lang="en-CA" sz="2200" dirty="0" smtClean="0">
                <a:solidFill>
                  <a:schemeClr val="bg1"/>
                </a:solidFill>
              </a:rPr>
              <a:t> to make a pH of 2, water, </a:t>
            </a:r>
            <a:r>
              <a:rPr lang="en-CA" sz="2200" dirty="0" err="1" smtClean="0">
                <a:solidFill>
                  <a:schemeClr val="bg1"/>
                </a:solidFill>
              </a:rPr>
              <a:t>pepsinogen</a:t>
            </a:r>
            <a:endParaRPr lang="en-CA" sz="2200" dirty="0" smtClean="0">
              <a:solidFill>
                <a:schemeClr val="bg1"/>
              </a:solidFill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Bacteria can be killed by stomach acid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err="1" smtClean="0">
                <a:solidFill>
                  <a:schemeClr val="bg1"/>
                </a:solidFill>
              </a:rPr>
              <a:t>Pepsinogen</a:t>
            </a:r>
            <a:r>
              <a:rPr lang="en-CA" sz="2200" dirty="0" smtClean="0">
                <a:solidFill>
                  <a:schemeClr val="bg1"/>
                </a:solidFill>
              </a:rPr>
              <a:t> is converted to </a:t>
            </a:r>
            <a:r>
              <a:rPr lang="en-CA" sz="2200" b="1" dirty="0" smtClean="0">
                <a:solidFill>
                  <a:schemeClr val="bg1"/>
                </a:solidFill>
              </a:rPr>
              <a:t>pepsin</a:t>
            </a:r>
            <a:r>
              <a:rPr lang="en-CA" sz="2200" dirty="0" smtClean="0">
                <a:solidFill>
                  <a:schemeClr val="bg1"/>
                </a:solidFill>
              </a:rPr>
              <a:t> in the presence of </a:t>
            </a:r>
            <a:r>
              <a:rPr lang="en-CA" sz="2200" dirty="0" err="1" smtClean="0">
                <a:solidFill>
                  <a:schemeClr val="bg1"/>
                </a:solidFill>
              </a:rPr>
              <a:t>HCl</a:t>
            </a:r>
            <a:r>
              <a:rPr lang="en-CA" sz="22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Pepsin digests proteins to peptides</a:t>
            </a:r>
            <a:endParaRPr lang="en-CA" sz="1600" b="1" dirty="0" smtClean="0">
              <a:solidFill>
                <a:schemeClr val="bg1"/>
              </a:solidFill>
            </a:endParaRPr>
          </a:p>
          <a:p>
            <a:pPr marL="0" lvl="1" indent="-457200">
              <a:buClr>
                <a:schemeClr val="accent4"/>
              </a:buClr>
            </a:pPr>
            <a:r>
              <a:rPr lang="en-CA" sz="3200" b="1" dirty="0" smtClean="0">
                <a:solidFill>
                  <a:schemeClr val="bg1"/>
                </a:solidFill>
              </a:rPr>
              <a:t>Proteins + H2O         </a:t>
            </a:r>
            <a:r>
              <a:rPr lang="en-CA" sz="3200" b="1" dirty="0" smtClean="0">
                <a:solidFill>
                  <a:schemeClr val="bg1"/>
                </a:solidFill>
                <a:sym typeface="Wingdings" pitchFamily="2" charset="2"/>
              </a:rPr>
              <a:t>peptides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endParaRPr lang="en-CA" sz="2200" dirty="0" smtClean="0">
              <a:solidFill>
                <a:schemeClr val="bg1"/>
              </a:solidFill>
            </a:endParaRPr>
          </a:p>
        </p:txBody>
      </p:sp>
      <p:pic>
        <p:nvPicPr>
          <p:cNvPr id="5" name="Picture 8" descr="human_digestive_tra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3834" t="45784" r="16715"/>
          <a:stretch>
            <a:fillRect/>
          </a:stretch>
        </p:blipFill>
        <p:spPr>
          <a:xfrm>
            <a:off x="5257800" y="0"/>
            <a:ext cx="3886200" cy="6951132"/>
          </a:xfrm>
          <a:noFill/>
          <a:ln/>
        </p:spPr>
      </p:pic>
      <p:sp>
        <p:nvSpPr>
          <p:cNvPr id="6" name="Right Arrow 5"/>
          <p:cNvSpPr/>
          <p:nvPr/>
        </p:nvSpPr>
        <p:spPr>
          <a:xfrm>
            <a:off x="5791200" y="1828800"/>
            <a:ext cx="2057400" cy="533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95600" y="6553200"/>
            <a:ext cx="7620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172200"/>
            <a:ext cx="81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pepsin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omach_ulcer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151120" y="1828800"/>
            <a:ext cx="3992880" cy="3314093"/>
          </a:xfrm>
          <a:prstGeom prst="rect">
            <a:avLst/>
          </a:prstGeom>
        </p:spPr>
      </p:pic>
      <p:pic>
        <p:nvPicPr>
          <p:cNvPr id="7" name="Content Placeholder 6" descr="peptic-ulcer-causes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0" y="1371600"/>
            <a:ext cx="5524500" cy="4419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096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+mn-lt"/>
              </a:rPr>
              <a:t>Small Intestine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533400"/>
            <a:ext cx="9144000" cy="2667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3 parts = duodenum, jejunum, ileum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Acid </a:t>
            </a:r>
            <a:r>
              <a:rPr lang="en-CA" sz="2200" dirty="0" err="1" smtClean="0">
                <a:solidFill>
                  <a:schemeClr val="bg1"/>
                </a:solidFill>
              </a:rPr>
              <a:t>chyme</a:t>
            </a:r>
            <a:r>
              <a:rPr lang="en-CA" sz="2200" dirty="0" smtClean="0">
                <a:solidFill>
                  <a:schemeClr val="bg1"/>
                </a:solidFill>
              </a:rPr>
              <a:t> enters duodenum via the pyloric sphincter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Pancreatic juices from pancreas enter via pancreatic duct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Bile from Liver and gall bladder enter via bile duct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Sodium bicarbonate (NaHCO3) from pancreas neutralizes acid </a:t>
            </a:r>
            <a:r>
              <a:rPr lang="en-CA" sz="2200" dirty="0" err="1" smtClean="0">
                <a:solidFill>
                  <a:schemeClr val="bg1"/>
                </a:solidFill>
              </a:rPr>
              <a:t>chyme</a:t>
            </a:r>
            <a:r>
              <a:rPr lang="en-CA" sz="2200" dirty="0" smtClean="0">
                <a:solidFill>
                  <a:schemeClr val="bg1"/>
                </a:solidFill>
              </a:rPr>
              <a:t> to a pH = 8.5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Pancreatic enzymes and intestinal enzymes from the duodenum complete digestion of molecules; </a:t>
            </a:r>
            <a:r>
              <a:rPr lang="en-CA" sz="2200" dirty="0" err="1" smtClean="0">
                <a:solidFill>
                  <a:schemeClr val="bg1"/>
                </a:solidFill>
              </a:rPr>
              <a:t>ie</a:t>
            </a:r>
            <a:r>
              <a:rPr lang="en-CA" sz="2200" dirty="0" smtClean="0">
                <a:solidFill>
                  <a:schemeClr val="bg1"/>
                </a:solidFill>
              </a:rPr>
              <a:t>. Starch, protein, lipids, nucleic acids</a:t>
            </a:r>
          </a:p>
        </p:txBody>
      </p:sp>
      <p:pic>
        <p:nvPicPr>
          <p:cNvPr id="5" name="Picture 8" descr="anatomy_intestine1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6409" r="35938" b="8673"/>
          <a:stretch>
            <a:fillRect/>
          </a:stretch>
        </p:blipFill>
        <p:spPr>
          <a:xfrm>
            <a:off x="3505200" y="3419708"/>
            <a:ext cx="5638800" cy="3438292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3581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Absorption of nutrients occurs along small intestine which has a high surface area due to </a:t>
            </a:r>
            <a:r>
              <a:rPr lang="en-CA" sz="2200" dirty="0" err="1" smtClean="0">
                <a:solidFill>
                  <a:schemeClr val="bg1"/>
                </a:solidFill>
              </a:rPr>
              <a:t>villi</a:t>
            </a:r>
            <a:endParaRPr lang="en-CA" sz="2200" dirty="0" smtClean="0">
              <a:solidFill>
                <a:schemeClr val="bg1"/>
              </a:solidFill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Glucose, amino acids, phosphate group, pentose sugar, nitrogenous base enter blood capillary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CA" sz="2200" dirty="0" smtClean="0">
                <a:solidFill>
                  <a:schemeClr val="bg1"/>
                </a:solidFill>
              </a:rPr>
              <a:t>Fatty acids and glycerol reform into a lipoprotein and are absorbed into the lacteal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535</TotalTime>
  <Words>842</Words>
  <Application>Microsoft Office PowerPoint</Application>
  <PresentationFormat>On-screen Show (4:3)</PresentationFormat>
  <Paragraphs>173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Chapter 9: digestion</vt:lpstr>
      <vt:lpstr>Slide 2</vt:lpstr>
      <vt:lpstr>Digestive Structures and Functions</vt:lpstr>
      <vt:lpstr>Mouth</vt:lpstr>
      <vt:lpstr>Salivary Glands &amp; Swallowing</vt:lpstr>
      <vt:lpstr>Slide 6</vt:lpstr>
      <vt:lpstr>Stomach</vt:lpstr>
      <vt:lpstr>Slide 8</vt:lpstr>
      <vt:lpstr>Small Intestine</vt:lpstr>
      <vt:lpstr>Digestive Reactions in Small Intestine</vt:lpstr>
      <vt:lpstr>Digestive Reactions in Small Intestine</vt:lpstr>
      <vt:lpstr>Large Intestine = Colon</vt:lpstr>
      <vt:lpstr>Defecation</vt:lpstr>
      <vt:lpstr>Liver</vt:lpstr>
      <vt:lpstr>Hepatic Portal Vein : carries absorbed nutrients from digestive tract to liver for processing and joining general circulation to rest of body.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2.1 &amp; 2.2: DNA &amp; Protein synthesis</dc:title>
  <dc:creator>Dhiman</dc:creator>
  <cp:lastModifiedBy> </cp:lastModifiedBy>
  <cp:revision>52</cp:revision>
  <dcterms:created xsi:type="dcterms:W3CDTF">2012-07-12T08:24:20Z</dcterms:created>
  <dcterms:modified xsi:type="dcterms:W3CDTF">2013-10-29T00:16:19Z</dcterms:modified>
</cp:coreProperties>
</file>